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89" r:id="rId5"/>
    <p:sldId id="293" r:id="rId6"/>
    <p:sldId id="29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2D6A-B275-DDE7-0087-E375A7B7D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6213B-5170-0165-E73A-8371B0BA2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4A73F-2ECF-F4D2-C694-862C036A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F4EB-65F1-4243-A0B4-04FB758EFE0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B635-07CB-9502-C1D5-63134015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EE716-3A21-EEC0-E60D-02D832AE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688-847E-45BD-A4A8-8A0746C0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58AF-A5B5-EF16-5F07-D3AD7CCF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989CF-B84C-2F03-7A9F-98750166F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02595-E631-FBE3-791A-E5E5D18B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F4EB-65F1-4243-A0B4-04FB758EFE0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5DA02-D42B-EE70-BB42-3536FF45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3BB3C-0599-BC83-12DF-4DFC5789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688-847E-45BD-A4A8-8A0746C0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0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A89A0-A5A1-170D-7FB0-3F7AF6B03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A442F-7138-EA9A-BCCF-3136E790A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46EF-DA92-26E5-07BB-C1605325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F4EB-65F1-4243-A0B4-04FB758EFE0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29030-ACE2-BEB7-E2D6-02A9C98A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BB728-064C-CFB5-B446-30C41A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688-847E-45BD-A4A8-8A0746C0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8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EE17-02F3-2C2F-FE2C-D61139E4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28AAC-0419-C7CE-BBB3-2B8434776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4B902-E10A-5494-F677-FFABE2AA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F4EB-65F1-4243-A0B4-04FB758EFE0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D90CF-45E2-7DB0-EBB5-3E2BB07F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9ED2B-4FB1-785F-3CB2-7C7A2F1D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688-847E-45BD-A4A8-8A0746C0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1886-8207-B631-9DC2-B6C819B4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4AA97-0EE4-E35C-94BA-CFC197D90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51744-F6E0-EC50-3653-C01C9301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F4EB-65F1-4243-A0B4-04FB758EFE0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349F0-A64E-0981-47D0-2E118DA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06739-D8E9-8A69-3CB5-9BC83570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688-847E-45BD-A4A8-8A0746C0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8CC7-C8DD-BE31-EF36-C520B66B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996EA-C936-78BF-447A-8C1CED292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E0F8C-1216-90F8-B109-A3796E81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10D39-A766-026B-3E3E-11B86693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F4EB-65F1-4243-A0B4-04FB758EFE0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07857-176D-36C2-B653-F7F60579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94802-28D2-04AE-707C-8A28370E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688-847E-45BD-A4A8-8A0746C0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3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F32D-37D6-AD6E-F5FA-B18F9BF6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09811-5161-F3B2-D2F2-4589A32F3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2D285-776F-B8F8-E3F9-88F980D6D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0FB7C-208A-76CE-167D-7CB11CFF4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CD0CB-3A67-C232-8740-920D02507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9ABA40-1C49-FB67-54E1-C0D2E7D9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F4EB-65F1-4243-A0B4-04FB758EFE0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30DDF-4CBA-DC98-26DA-686141F8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C6A5F-3526-CD88-39F6-6E1B3C28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688-847E-45BD-A4A8-8A0746C0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0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A430-68D2-36FE-B6EB-7D397F95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5546E-4459-F7F6-034F-2B42B78B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F4EB-65F1-4243-A0B4-04FB758EFE0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34B89-F116-5A41-3090-474C024B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A4F0E-8742-A00F-28E3-3DA28E71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688-847E-45BD-A4A8-8A0746C0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82ECC-B422-53D9-5804-19ACFFCE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F4EB-65F1-4243-A0B4-04FB758EFE0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8A5A3-4AD5-0A9A-02C2-CE358FF7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7FC57-C343-5646-9E7E-446DB74A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688-847E-45BD-A4A8-8A0746C0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8206-9CB5-A1F4-15F6-6E96C5C6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0BC1A-A1C7-F6AF-16DB-955957449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6CAA2-F0D2-3EC5-3263-DD9BCB4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810D3-F525-3B4B-0895-3341E1AF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F4EB-65F1-4243-A0B4-04FB758EFE0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FD81A-979A-9DC3-1F10-697CAF80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C98EB-7B25-A5E3-0284-E3E91C26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688-847E-45BD-A4A8-8A0746C0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3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8796C-C545-89CE-8AA3-5A5290E5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98D208-05A9-DB9B-2D57-7B0C268DA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8FAF7-F024-58DC-209A-C2D9D3015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8A8DE-CA1F-5BBF-1059-B9AF924D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F4EB-65F1-4243-A0B4-04FB758EFE0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639B3-110C-15D0-14EC-0961C111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34F53-FB83-81A0-AA12-967CC1F8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688-847E-45BD-A4A8-8A0746C0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A1B3C-DF98-4EAE-CAFD-FE2796AA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058E7-F2E5-63B6-D17A-BCC35C7D4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8F959-3EB2-CFD4-3E8A-AFC1B455E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31F4EB-65F1-4243-A0B4-04FB758EFE0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C5800-B2E5-CD0C-8EF6-B20E4BBDE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7412A-265D-E8B3-CA9D-82F68CE1C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145688-847E-45BD-A4A8-8A0746C0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7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d2l.ai/zh-v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ace.bilibili.com/1567748478/lists/358497?type=serie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cgl.ucsf.edu/chimera/docs/UsersGuide/tutorials/pdbintro.html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wwpdb.org/documentation/file-format-content/format33/v3.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with a picture of two heads&#10;&#10;AI-generated content may be incorrect.">
            <a:extLst>
              <a:ext uri="{FF2B5EF4-FFF2-40B4-BE49-F238E27FC236}">
                <a16:creationId xmlns:a16="http://schemas.microsoft.com/office/drawing/2014/main" id="{B986274D-53E0-4C7D-DFBD-6B2AD606F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5" b="7919"/>
          <a:stretch/>
        </p:blipFill>
        <p:spPr>
          <a:xfrm>
            <a:off x="2869731" y="266998"/>
            <a:ext cx="6452538" cy="63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3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CB43F-22D0-B37A-EA6A-02B7C49D8C17}"/>
              </a:ext>
            </a:extLst>
          </p:cNvPr>
          <p:cNvSpPr txBox="1"/>
          <p:nvPr/>
        </p:nvSpPr>
        <p:spPr>
          <a:xfrm>
            <a:off x="3004025" y="433662"/>
            <a:ext cx="6096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深度学习：请从今天开始！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AE122-9650-CD5E-1869-49B8C495D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737" y="1239164"/>
            <a:ext cx="3671004" cy="2089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8521D5-DC2F-E5DB-5B80-ADE304B1A5BE}"/>
              </a:ext>
            </a:extLst>
          </p:cNvPr>
          <p:cNvSpPr txBox="1"/>
          <p:nvPr/>
        </p:nvSpPr>
        <p:spPr>
          <a:xfrm>
            <a:off x="3217518" y="3798502"/>
            <a:ext cx="68328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李沐版课程材料（ppt、代码、视频网址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b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dirty="0">
                <a:latin typeface="微软雅黑 Light" panose="020B0502040204020203" pitchFamily="34" charset="-122"/>
                <a:ea typeface="微软雅黑 Light" panose="020B0502040204020203" pitchFamily="34" charset="-122"/>
                <a:hlinkClick r:id="rId3"/>
              </a:rPr>
              <a:t>https://courses.d2l.ai/zh-v2/</a:t>
            </a:r>
            <a:endParaRPr 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b站视频合集：</a:t>
            </a:r>
            <a:r>
              <a:rPr lang="en-US" dirty="0" err="1">
                <a:latin typeface="微软雅黑 Light" panose="020B0502040204020203" pitchFamily="34" charset="-122"/>
                <a:ea typeface="微软雅黑 Light" panose="020B0502040204020203" pitchFamily="34" charset="-122"/>
                <a:hlinkClick r:id="rId4"/>
              </a:rPr>
              <a:t>https</a:t>
            </a:r>
            <a:r>
              <a:rPr lang="en-US" dirty="0">
                <a:latin typeface="微软雅黑 Light" panose="020B0502040204020203" pitchFamily="34" charset="-122"/>
                <a:ea typeface="微软雅黑 Light" panose="020B0502040204020203" pitchFamily="34" charset="-122"/>
                <a:hlinkClick r:id="rId4"/>
              </a:rPr>
              <a:t>://space.bilibili.com/1567748478/lists/358497?type=series</a:t>
            </a:r>
            <a:br>
              <a: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endParaRPr 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课程原始教材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r>
              <a: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https://zh-v2.d2l.ai/</a:t>
            </a:r>
          </a:p>
          <a:p>
            <a:endParaRPr 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568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3D2-3DAB-1654-01AD-991000ED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55"/>
            <a:ext cx="10515600" cy="770204"/>
          </a:xfrm>
        </p:spPr>
        <p:txBody>
          <a:bodyPr/>
          <a:lstStyle/>
          <a:p>
            <a:pPr algn="ctr"/>
            <a:r>
              <a:rPr lang="en-US" altLang="zh-CN" dirty="0"/>
              <a:t>PDB format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CD250-BC5B-2500-D536-0425A2396B22}"/>
              </a:ext>
            </a:extLst>
          </p:cNvPr>
          <p:cNvSpPr txBox="1"/>
          <p:nvPr/>
        </p:nvSpPr>
        <p:spPr>
          <a:xfrm>
            <a:off x="648978" y="957359"/>
            <a:ext cx="8169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https://www.wwpdb.org/documentation/file-format-content/format33/v3.3.html</a:t>
            </a:r>
            <a:endParaRPr lang="en-US" dirty="0"/>
          </a:p>
          <a:p>
            <a:r>
              <a:rPr lang="en-US" dirty="0">
                <a:hlinkClick r:id="rId3"/>
              </a:rPr>
              <a:t>https://www.cgl.ucsf.edu/chimera/docs/UsersGuide/tutorials/pdbintro.html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E94DAF-8AE1-181D-D569-64ED6DAC01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2714"/>
          <a:stretch/>
        </p:blipFill>
        <p:spPr>
          <a:xfrm>
            <a:off x="520269" y="1721592"/>
            <a:ext cx="5177466" cy="679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A71C22-B848-9067-E74B-F3FDC8B0F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69" y="2776072"/>
            <a:ext cx="4890103" cy="23378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958F9D-D56C-F7F5-B343-D37D97B6C5FD}"/>
              </a:ext>
            </a:extLst>
          </p:cNvPr>
          <p:cNvSpPr/>
          <p:nvPr/>
        </p:nvSpPr>
        <p:spPr>
          <a:xfrm>
            <a:off x="1289022" y="2928497"/>
            <a:ext cx="1377642" cy="19335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BB326A-29B2-6E45-C92D-AE7895C49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269" y="5336619"/>
            <a:ext cx="5645050" cy="11738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F23DDA-3E55-81FE-1D19-E18134110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4914" y="1760952"/>
            <a:ext cx="6020604" cy="1866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5E615A-8392-663F-23B6-9E07AFF1F2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1791" y="4381549"/>
            <a:ext cx="4449994" cy="19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1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47" y="76200"/>
            <a:ext cx="5970737" cy="715962"/>
          </a:xfrm>
        </p:spPr>
        <p:txBody>
          <a:bodyPr>
            <a:normAutofit/>
          </a:bodyPr>
          <a:lstStyle/>
          <a:p>
            <a:r>
              <a:rPr lang="en-US" altLang="zh-CN" dirty="0"/>
              <a:t>Backbone dihedral angles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46" y="4138798"/>
            <a:ext cx="5970737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15" y="1705039"/>
            <a:ext cx="3952988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7428" y="858727"/>
            <a:ext cx="438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Definition: </a:t>
            </a:r>
            <a:r>
              <a:rPr lang="en-US" altLang="zh-CN" i="1" dirty="0">
                <a:solidFill>
                  <a:srgbClr val="C00000"/>
                </a:solidFill>
              </a:rPr>
              <a:t>dihedral angle (or torsion angle)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D9C98F-3B7E-FB5C-027C-1AE3ED08B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3276" y="1461384"/>
            <a:ext cx="2901486" cy="231283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FF6D5C-642D-DA14-37E5-38753D88F672}"/>
              </a:ext>
            </a:extLst>
          </p:cNvPr>
          <p:cNvCxnSpPr/>
          <p:nvPr/>
        </p:nvCxnSpPr>
        <p:spPr>
          <a:xfrm flipH="1" flipV="1">
            <a:off x="7100225" y="2363209"/>
            <a:ext cx="222545" cy="332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BD7005-6959-16B6-5934-89FE009F24AE}"/>
              </a:ext>
            </a:extLst>
          </p:cNvPr>
          <p:cNvCxnSpPr>
            <a:cxnSpLocks/>
          </p:cNvCxnSpPr>
          <p:nvPr/>
        </p:nvCxnSpPr>
        <p:spPr>
          <a:xfrm flipV="1">
            <a:off x="8990343" y="2044719"/>
            <a:ext cx="216486" cy="3608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A9AE08-4147-BFD6-4792-849054CDF6E3}"/>
              </a:ext>
            </a:extLst>
          </p:cNvPr>
          <p:cNvCxnSpPr>
            <a:cxnSpLocks/>
          </p:cNvCxnSpPr>
          <p:nvPr/>
        </p:nvCxnSpPr>
        <p:spPr>
          <a:xfrm flipV="1">
            <a:off x="8201927" y="2945028"/>
            <a:ext cx="488993" cy="171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916ECBB-2668-8B20-F7BA-0548EBFAAD21}"/>
              </a:ext>
            </a:extLst>
          </p:cNvPr>
          <p:cNvSpPr txBox="1"/>
          <p:nvPr/>
        </p:nvSpPr>
        <p:spPr>
          <a:xfrm>
            <a:off x="6783175" y="251011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cs typeface="Arial" panose="020B0604020202020204" pitchFamily="34" charset="0"/>
              </a:rPr>
              <a:t>v1</a:t>
            </a:r>
            <a:endParaRPr lang="en-US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6D67FB-6F99-FAE9-FB05-96A6264D32B1}"/>
              </a:ext>
            </a:extLst>
          </p:cNvPr>
          <p:cNvSpPr txBox="1"/>
          <p:nvPr/>
        </p:nvSpPr>
        <p:spPr>
          <a:xfrm>
            <a:off x="8690920" y="195570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cs typeface="Arial" panose="020B0604020202020204" pitchFamily="34" charset="0"/>
              </a:rPr>
              <a:t>v2</a:t>
            </a:r>
            <a:endParaRPr lang="en-US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303BF-7ACD-BF1B-6CC2-D1E15A724F4E}"/>
              </a:ext>
            </a:extLst>
          </p:cNvPr>
          <p:cNvSpPr txBox="1"/>
          <p:nvPr/>
        </p:nvSpPr>
        <p:spPr>
          <a:xfrm>
            <a:off x="8262598" y="2954871"/>
            <a:ext cx="36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err="1">
                <a:solidFill>
                  <a:srgbClr val="FF0000"/>
                </a:solidFill>
                <a:cs typeface="Arial" panose="020B0604020202020204" pitchFamily="34" charset="0"/>
              </a:rPr>
              <a:t>rv</a:t>
            </a:r>
            <a:endParaRPr lang="en-US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28EFFE-A1CF-1310-A6FF-7688C5248C31}"/>
              </a:ext>
            </a:extLst>
          </p:cNvPr>
          <p:cNvCxnSpPr/>
          <p:nvPr/>
        </p:nvCxnSpPr>
        <p:spPr>
          <a:xfrm flipV="1">
            <a:off x="10144897" y="3139537"/>
            <a:ext cx="496497" cy="245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4DC94CC-E82D-5F3C-31C9-4F5E89EE4C7F}"/>
              </a:ext>
            </a:extLst>
          </p:cNvPr>
          <p:cNvCxnSpPr>
            <a:cxnSpLocks/>
          </p:cNvCxnSpPr>
          <p:nvPr/>
        </p:nvCxnSpPr>
        <p:spPr>
          <a:xfrm>
            <a:off x="10283137" y="3446709"/>
            <a:ext cx="591266" cy="2395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A4F8C28F-D5B5-F1B2-95C0-093A61B26880}"/>
              </a:ext>
            </a:extLst>
          </p:cNvPr>
          <p:cNvSpPr/>
          <p:nvPr/>
        </p:nvSpPr>
        <p:spPr>
          <a:xfrm rot="2625713">
            <a:off x="10238285" y="3213457"/>
            <a:ext cx="394760" cy="362464"/>
          </a:xfrm>
          <a:prstGeom prst="arc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5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3D2-3DAB-1654-01AD-991000ED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55"/>
            <a:ext cx="10515600" cy="770204"/>
          </a:xfrm>
        </p:spPr>
        <p:txBody>
          <a:bodyPr/>
          <a:lstStyle/>
          <a:p>
            <a:pPr algn="ctr"/>
            <a:r>
              <a:rPr lang="en-US" altLang="zh-CN" dirty="0"/>
              <a:t>Practice: </a:t>
            </a:r>
            <a:r>
              <a:rPr lang="en-US" altLang="zh-CN" sz="3600" dirty="0">
                <a:solidFill>
                  <a:srgbClr val="0070C0"/>
                </a:solidFill>
              </a:rPr>
              <a:t>make a Ramachandran plot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9ED9433-6C8A-F200-81B0-776587CB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29" y="1789284"/>
            <a:ext cx="4287546" cy="369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080AC8D-2318-3E5B-7164-D73F7C82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7" y="1498907"/>
            <a:ext cx="3964114" cy="193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4837FE-FE23-28A3-90FE-63461E726970}"/>
              </a:ext>
            </a:extLst>
          </p:cNvPr>
          <p:cNvSpPr txBox="1"/>
          <p:nvPr/>
        </p:nvSpPr>
        <p:spPr>
          <a:xfrm>
            <a:off x="1727161" y="4528096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phi: -C N CA C</a:t>
            </a:r>
          </a:p>
          <a:p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psi:  N CA C +N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C320B-88F5-2BA8-7833-034AC4D18689}"/>
              </a:ext>
            </a:extLst>
          </p:cNvPr>
          <p:cNvSpPr/>
          <p:nvPr/>
        </p:nvSpPr>
        <p:spPr>
          <a:xfrm>
            <a:off x="2613498" y="1498906"/>
            <a:ext cx="1582366" cy="1930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C205E4-C526-AB04-6FD8-6DD4F78EAD70}"/>
              </a:ext>
            </a:extLst>
          </p:cNvPr>
          <p:cNvSpPr/>
          <p:nvPr/>
        </p:nvSpPr>
        <p:spPr>
          <a:xfrm>
            <a:off x="1308781" y="1498906"/>
            <a:ext cx="1207240" cy="1930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A9FF3C-2049-EFB3-86D2-E614F845021B}"/>
              </a:ext>
            </a:extLst>
          </p:cNvPr>
          <p:cNvSpPr/>
          <p:nvPr/>
        </p:nvSpPr>
        <p:spPr>
          <a:xfrm>
            <a:off x="4293341" y="1498906"/>
            <a:ext cx="1265442" cy="1930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825E3-A952-1B0E-3393-FFF26B80BF67}"/>
              </a:ext>
            </a:extLst>
          </p:cNvPr>
          <p:cNvSpPr txBox="1"/>
          <p:nvPr/>
        </p:nvSpPr>
        <p:spPr>
          <a:xfrm>
            <a:off x="3053356" y="3514927"/>
            <a:ext cx="643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res</a:t>
            </a:r>
            <a:r>
              <a:rPr lang="en-US" altLang="zh-CN" sz="2400" baseline="-25000" dirty="0" err="1"/>
              <a:t>i</a:t>
            </a:r>
            <a:endParaRPr lang="zh-CN" altLang="en-US" sz="2400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26921-9F98-931E-CC1D-59617A004936}"/>
              </a:ext>
            </a:extLst>
          </p:cNvPr>
          <p:cNvSpPr txBox="1"/>
          <p:nvPr/>
        </p:nvSpPr>
        <p:spPr>
          <a:xfrm>
            <a:off x="4733199" y="3514927"/>
            <a:ext cx="861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res</a:t>
            </a:r>
            <a:r>
              <a:rPr lang="en-US" altLang="zh-CN" sz="2400" baseline="-25000" dirty="0"/>
              <a:t>i+1</a:t>
            </a:r>
            <a:endParaRPr lang="zh-CN" altLang="en-US" sz="24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F8419-D36D-7BFE-29C8-1D92B635CAA5}"/>
              </a:ext>
            </a:extLst>
          </p:cNvPr>
          <p:cNvSpPr txBox="1"/>
          <p:nvPr/>
        </p:nvSpPr>
        <p:spPr>
          <a:xfrm>
            <a:off x="1308781" y="3514927"/>
            <a:ext cx="80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res</a:t>
            </a:r>
            <a:r>
              <a:rPr lang="en-US" altLang="zh-CN" sz="2400" baseline="-25000" dirty="0"/>
              <a:t>i-1</a:t>
            </a:r>
            <a:endParaRPr lang="zh-CN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85046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3D2-3DAB-1654-01AD-991000ED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55"/>
            <a:ext cx="10515600" cy="770204"/>
          </a:xfrm>
        </p:spPr>
        <p:txBody>
          <a:bodyPr/>
          <a:lstStyle/>
          <a:p>
            <a:pPr algn="ctr"/>
            <a:r>
              <a:rPr lang="en-US" altLang="zh-CN" dirty="0"/>
              <a:t>Homework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E2623EAB-FF8E-4363-0C72-01E354D25B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22080" t="10217" r="25598" b="2946"/>
          <a:stretch/>
        </p:blipFill>
        <p:spPr>
          <a:xfrm>
            <a:off x="1788860" y="1388377"/>
            <a:ext cx="2447011" cy="2767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F558E4-C83F-A1FC-BC9D-23B7EFE15FA2}"/>
              </a:ext>
            </a:extLst>
          </p:cNvPr>
          <p:cNvSpPr txBox="1"/>
          <p:nvPr/>
        </p:nvSpPr>
        <p:spPr>
          <a:xfrm>
            <a:off x="1282255" y="4829000"/>
            <a:ext cx="3599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从</a:t>
            </a:r>
            <a:r>
              <a:rPr lang="en-US" altLang="zh-CN" dirty="0"/>
              <a:t>CH4.pdb</a:t>
            </a:r>
            <a:r>
              <a:rPr lang="zh-CN" altLang="en-US" dirty="0"/>
              <a:t>出发，将结构绕</a:t>
            </a:r>
            <a:r>
              <a:rPr lang="en-US" altLang="zh-CN" dirty="0"/>
              <a:t>C1-H1</a:t>
            </a:r>
            <a:r>
              <a:rPr lang="zh-CN" altLang="en-US" dirty="0"/>
              <a:t>转一个角度，使得</a:t>
            </a:r>
            <a:r>
              <a:rPr lang="en-US" altLang="zh-CN" dirty="0"/>
              <a:t>C1-H2</a:t>
            </a:r>
            <a:r>
              <a:rPr lang="zh-CN" altLang="en-US" dirty="0"/>
              <a:t>在</a:t>
            </a:r>
            <a:r>
              <a:rPr lang="en-US" altLang="zh-CN" dirty="0" err="1"/>
              <a:t>yz</a:t>
            </a:r>
            <a:r>
              <a:rPr lang="zh-CN" altLang="en-US" dirty="0"/>
              <a:t>平面上的投影正好是</a:t>
            </a:r>
            <a:r>
              <a:rPr lang="en-US" altLang="zh-CN" dirty="0"/>
              <a:t>z</a:t>
            </a:r>
            <a:r>
              <a:rPr lang="zh-CN" altLang="en-US" dirty="0"/>
              <a:t>轴。请写一个脚本，生成旋转后的</a:t>
            </a:r>
            <a:r>
              <a:rPr lang="en-US" altLang="zh-CN" dirty="0" err="1"/>
              <a:t>pdb</a:t>
            </a:r>
            <a:r>
              <a:rPr lang="zh-CN" altLang="en-US" dirty="0"/>
              <a:t>文件，并打印出旋转的角度（以度为单位）。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2F3AA-A109-241A-00E0-94E35E93537D}"/>
              </a:ext>
            </a:extLst>
          </p:cNvPr>
          <p:cNvSpPr txBox="1"/>
          <p:nvPr/>
        </p:nvSpPr>
        <p:spPr>
          <a:xfrm>
            <a:off x="3524670" y="331117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4B7E0-1282-C5A7-4E05-01FB645972AB}"/>
              </a:ext>
            </a:extLst>
          </p:cNvPr>
          <p:cNvSpPr txBox="1"/>
          <p:nvPr/>
        </p:nvSpPr>
        <p:spPr>
          <a:xfrm>
            <a:off x="3237997" y="201745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H2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01842-0BE8-79CF-DEF1-C52F560EEF11}"/>
              </a:ext>
            </a:extLst>
          </p:cNvPr>
          <p:cNvSpPr txBox="1"/>
          <p:nvPr/>
        </p:nvSpPr>
        <p:spPr>
          <a:xfrm>
            <a:off x="1356159" y="262504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16D44-4A8A-85FF-9C11-725362399F52}"/>
              </a:ext>
            </a:extLst>
          </p:cNvPr>
          <p:cNvSpPr txBox="1"/>
          <p:nvPr/>
        </p:nvSpPr>
        <p:spPr>
          <a:xfrm>
            <a:off x="2623460" y="414633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A5A39-F591-5920-607A-E170B89BDAC6}"/>
              </a:ext>
            </a:extLst>
          </p:cNvPr>
          <p:cNvSpPr txBox="1"/>
          <p:nvPr/>
        </p:nvSpPr>
        <p:spPr>
          <a:xfrm>
            <a:off x="2669393" y="2941844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C1</a:t>
            </a:r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98FEEBD-C517-57AE-4B5E-5D327BA4A6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26998"/>
              </p:ext>
            </p:extLst>
          </p:nvPr>
        </p:nvGraphicFramePr>
        <p:xfrm>
          <a:off x="4142526" y="3229646"/>
          <a:ext cx="257218" cy="28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2526" y="3229646"/>
                        <a:ext cx="257218" cy="282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342DF73-CA88-543B-5AA8-6A1408000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135431"/>
              </p:ext>
            </p:extLst>
          </p:nvPr>
        </p:nvGraphicFramePr>
        <p:xfrm>
          <a:off x="4047146" y="2686282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98FEEBD-C517-57AE-4B5E-5D327BA4A6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47146" y="2686282"/>
                        <a:ext cx="2825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A304CD5-3625-7B52-2313-2BA2ED741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502773"/>
              </p:ext>
            </p:extLst>
          </p:nvPr>
        </p:nvGraphicFramePr>
        <p:xfrm>
          <a:off x="2966059" y="1198794"/>
          <a:ext cx="257175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98FEEBD-C517-57AE-4B5E-5D327BA4A6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66059" y="1198794"/>
                        <a:ext cx="257175" cy="25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1E73A77E-132F-1515-4300-29DA299303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8731" y="1662457"/>
            <a:ext cx="4171267" cy="23810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7D0A68-9918-F261-7504-6492BFAF3391}"/>
              </a:ext>
            </a:extLst>
          </p:cNvPr>
          <p:cNvSpPr txBox="1"/>
          <p:nvPr/>
        </p:nvSpPr>
        <p:spPr>
          <a:xfrm>
            <a:off x="7114408" y="5074720"/>
            <a:ext cx="3599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计算一个蛋白质结构</a:t>
            </a:r>
            <a:r>
              <a:rPr lang="en-US" altLang="zh-CN"/>
              <a:t>prot.</a:t>
            </a:r>
            <a:r>
              <a:rPr lang="en-US" altLang="zh-CN" dirty="0"/>
              <a:t>pdb</a:t>
            </a:r>
            <a:r>
              <a:rPr lang="zh-CN" altLang="en-US" dirty="0"/>
              <a:t>中</a:t>
            </a:r>
            <a:r>
              <a:rPr lang="en-US" altLang="zh-CN" dirty="0"/>
              <a:t>residue 11 (</a:t>
            </a:r>
            <a:r>
              <a:rPr lang="en-US" altLang="zh-CN" dirty="0" err="1"/>
              <a:t>i</a:t>
            </a:r>
            <a:r>
              <a:rPr lang="en-US" altLang="zh-CN" dirty="0"/>
              <a:t>=11)</a:t>
            </a:r>
            <a:r>
              <a:rPr lang="zh-CN" altLang="en-US" dirty="0"/>
              <a:t>形成的</a:t>
            </a:r>
            <a:r>
              <a:rPr lang="el-GR" altLang="zh-CN" dirty="0"/>
              <a:t>δ</a:t>
            </a:r>
            <a:r>
              <a:rPr lang="zh-CN" altLang="en-US" dirty="0"/>
              <a:t>角和</a:t>
            </a:r>
            <a:r>
              <a:rPr lang="el-GR" altLang="zh-CN" dirty="0"/>
              <a:t>γ</a:t>
            </a:r>
            <a:r>
              <a:rPr lang="zh-CN" altLang="en-US" dirty="0"/>
              <a:t>角，并以度为单位打印出来。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229</Words>
  <Application>Microsoft Office PowerPoint</Application>
  <PresentationFormat>Widescreen</PresentationFormat>
  <Paragraphs>28</Paragraphs>
  <Slides>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微软雅黑 Light</vt:lpstr>
      <vt:lpstr>Aptos</vt:lpstr>
      <vt:lpstr>Aptos Display</vt:lpstr>
      <vt:lpstr>Arial</vt:lpstr>
      <vt:lpstr>Courier New</vt:lpstr>
      <vt:lpstr>Office Theme</vt:lpstr>
      <vt:lpstr>Equation</vt:lpstr>
      <vt:lpstr>PowerPoint Presentation</vt:lpstr>
      <vt:lpstr>PowerPoint Presentation</vt:lpstr>
      <vt:lpstr>PDB format</vt:lpstr>
      <vt:lpstr>Backbone dihedral angles</vt:lpstr>
      <vt:lpstr>Practice: make a Ramachandran plot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 Xue</dc:creator>
  <cp:lastModifiedBy>Yuankuan Zhang</cp:lastModifiedBy>
  <cp:revision>18</cp:revision>
  <dcterms:created xsi:type="dcterms:W3CDTF">2026-02-24T00:02:19Z</dcterms:created>
  <dcterms:modified xsi:type="dcterms:W3CDTF">2026-02-25T13:42:31Z</dcterms:modified>
</cp:coreProperties>
</file>