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90" r:id="rId3"/>
    <p:sldId id="294" r:id="rId4"/>
    <p:sldId id="430" r:id="rId5"/>
    <p:sldId id="295" r:id="rId6"/>
    <p:sldId id="419" r:id="rId7"/>
    <p:sldId id="429" r:id="rId8"/>
    <p:sldId id="420" r:id="rId9"/>
    <p:sldId id="396" r:id="rId10"/>
    <p:sldId id="397" r:id="rId11"/>
    <p:sldId id="431" r:id="rId12"/>
    <p:sldId id="416" r:id="rId13"/>
    <p:sldId id="414" r:id="rId14"/>
    <p:sldId id="422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89" autoAdjust="0"/>
  </p:normalViewPr>
  <p:slideViewPr>
    <p:cSldViewPr snapToGrid="0">
      <p:cViewPr varScale="1">
        <p:scale>
          <a:sx n="84" d="100"/>
          <a:sy n="84" d="100"/>
        </p:scale>
        <p:origin x="26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06F2-01B9-4046-B489-2B56352CC50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BCC1B-34AC-4FE3-916B-B4402D63A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2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9BF499-594A-4494-BE4C-6A4723E9C2A8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Local Memory: cached</a:t>
            </a:r>
          </a:p>
          <a:p>
            <a:r>
              <a:rPr lang="en-US" altLang="zh-CN" dirty="0"/>
              <a:t>Constant Memory: cached</a:t>
            </a:r>
          </a:p>
          <a:p>
            <a:r>
              <a:rPr lang="en-US" altLang="zh-CN" dirty="0"/>
              <a:t>Global Memory: not cached</a:t>
            </a:r>
          </a:p>
          <a:p>
            <a:r>
              <a:rPr lang="en-US" altLang="zh-CN" dirty="0"/>
              <a:t>Texture Memory: cached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92D6A-B275-DDE7-0087-E375A7B7D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E6213B-5170-0165-E73A-8371B0BA2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4A73F-2ECF-F4D2-C694-862C036A4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6B635-07CB-9502-C1D5-63134015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EE716-3A21-EEC0-E60D-02D832AE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5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858AF-A5B5-EF16-5F07-D3AD7CCF4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989CF-B84C-2F03-7A9F-98750166F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02595-E631-FBE3-791A-E5E5D18B5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5DA02-D42B-EE70-BB42-3536FF458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3BB3C-0599-BC83-12DF-4DFC57890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06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A89A0-A5A1-170D-7FB0-3F7AF6B03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A442F-7138-EA9A-BCCF-3136E790A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46EF-DA92-26E5-07BB-C1605325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29030-ACE2-BEB7-E2D6-02A9C98A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BB728-064C-CFB5-B446-30C41A782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80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383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6EE17-02F3-2C2F-FE2C-D61139E4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28AAC-0419-C7CE-BBB3-2B8434776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4B902-E10A-5494-F677-FFABE2AA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D90CF-45E2-7DB0-EBB5-3E2BB07F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9ED2B-4FB1-785F-3CB2-7C7A2F1D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2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B1886-8207-B631-9DC2-B6C819B40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4AA97-0EE4-E35C-94BA-CFC197D90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51744-F6E0-EC50-3653-C01C93015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349F0-A64E-0981-47D0-2E118DA0F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06739-D8E9-8A69-3CB5-9BC83570A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9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B8CC7-C8DD-BE31-EF36-C520B66B6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996EA-C936-78BF-447A-8C1CED2921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E0F8C-1216-90F8-B109-A3796E81F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10D39-A766-026B-3E3E-11B866932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07857-176D-36C2-B653-F7F60579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94802-28D2-04AE-707C-8A28370E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3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F32D-37D6-AD6E-F5FA-B18F9BF68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09811-5161-F3B2-D2F2-4589A32F3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2D285-776F-B8F8-E3F9-88F980D6D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00FB7C-208A-76CE-167D-7CB11CFF4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0CD0CB-3A67-C232-8740-920D02507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9ABA40-1C49-FB67-54E1-C0D2E7D96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930DDF-4CBA-DC98-26DA-686141F8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CC6A5F-3526-CD88-39F6-6E1B3C288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0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5A430-68D2-36FE-B6EB-7D397F95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65546E-4459-F7F6-034F-2B42B78B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34B89-F116-5A41-3090-474C024B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A4F0E-8742-A00F-28E3-3DA28E71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082ECC-B422-53D9-5804-19ACFFCE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68A5A3-4AD5-0A9A-02C2-CE358FF7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7FC57-C343-5646-9E7E-446DB74A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60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D8206-9CB5-A1F4-15F6-6E96C5C6E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0BC1A-A1C7-F6AF-16DB-955957449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F6CAA2-F0D2-3EC5-3263-DD9BCB4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810D3-F525-3B4B-0895-3341E1AF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FD81A-979A-9DC3-1F10-697CAF802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C98EB-7B25-A5E3-0284-E3E91C26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3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8796C-C545-89CE-8AA3-5A5290E51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98D208-05A9-DB9B-2D57-7B0C268DA3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8FAF7-F024-58DC-209A-C2D9D3015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08A8DE-CA1F-5BBF-1059-B9AF924D5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639B3-110C-15D0-14EC-0961C1111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34F53-FB83-81A0-AA12-967CC1F8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2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BA1B3C-DF98-4EAE-CAFD-FE2796AA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058E7-F2E5-63B6-D17A-BCC35C7D4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8F959-3EB2-CFD4-3E8A-AFC1B455E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1F4EB-65F1-4243-A0B4-04FB758EFE0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C5800-B2E5-CD0C-8EF6-B20E4BBDE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7412A-265D-E8B3-CA9D-82F68CE1C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45688-847E-45BD-A4A8-8A0746C06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7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86274D-53E0-4C7D-DFBD-6B2AD606F8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96" b="8480"/>
          <a:stretch/>
        </p:blipFill>
        <p:spPr>
          <a:xfrm>
            <a:off x="2918288" y="460444"/>
            <a:ext cx="6355423" cy="620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38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0" y="158750"/>
            <a:ext cx="5638800" cy="527050"/>
          </a:xfrm>
        </p:spPr>
        <p:txBody>
          <a:bodyPr/>
          <a:lstStyle/>
          <a:p>
            <a:r>
              <a:rPr lang="en-US" altLang="zh-CN" sz="2800" dirty="0"/>
              <a:t>Hello world! --- GPU Version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89627" y="1530926"/>
            <a:ext cx="6973384" cy="401648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dirty="0">
                <a:solidFill>
                  <a:srgbClr val="008800"/>
                </a:solidFill>
                <a:latin typeface="Courier New" pitchFamily="49" charset="0"/>
                <a:sym typeface="Courier New" pitchFamily="49" charset="0"/>
              </a:rPr>
              <a:t>#include &lt;stdio.h&gt;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__global__ </a:t>
            </a: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void</a:t>
            </a: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greeting(</a:t>
            </a: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void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)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{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  printf(</a:t>
            </a:r>
            <a:r>
              <a:rPr lang="en-US" altLang="zh-CN" sz="1600" dirty="0">
                <a:solidFill>
                  <a:srgbClr val="BB4444"/>
                </a:solidFill>
                <a:latin typeface="Courier New" pitchFamily="49" charset="0"/>
                <a:sym typeface="Courier New" pitchFamily="49" charset="0"/>
              </a:rPr>
              <a:t>"</a:t>
            </a:r>
            <a:r>
              <a:rPr lang="en-US" altLang="zh-CN" sz="1600" dirty="0">
                <a:solidFill>
                  <a:srgbClr val="BB4444"/>
                </a:solidFill>
                <a:latin typeface="Courier New" pitchFamily="49" charset="0"/>
                <a:sym typeface="Arial" charset="0"/>
              </a:rPr>
              <a:t>Hello, world from block %2d thread %2d!</a:t>
            </a:r>
            <a:r>
              <a:rPr lang="en-US" altLang="zh-CN" sz="1600" dirty="0">
                <a:solidFill>
                  <a:srgbClr val="BB6622"/>
                </a:solidFill>
                <a:latin typeface="Courier New" pitchFamily="49" charset="0"/>
                <a:sym typeface="Arial" charset="0"/>
              </a:rPr>
              <a:t>\n</a:t>
            </a:r>
            <a:r>
              <a:rPr lang="en-US" altLang="zh-CN" sz="1600" dirty="0">
                <a:solidFill>
                  <a:srgbClr val="BB4444"/>
                </a:solidFill>
                <a:latin typeface="Courier New" pitchFamily="49" charset="0"/>
                <a:sym typeface="Arial" charset="0"/>
              </a:rPr>
              <a:t>"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,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         blockIdx.x, threadIdx.x);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}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endParaRPr lang="zh-CN" altLang="en-US" sz="1600" dirty="0">
              <a:solidFill>
                <a:srgbClr val="000000"/>
              </a:solidFill>
              <a:latin typeface="Courier New" pitchFamily="49" charset="0"/>
              <a:sym typeface="Courier New" pitchFamily="49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int</a:t>
            </a: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main(</a:t>
            </a: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void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)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{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  </a:t>
            </a:r>
            <a:r>
              <a:rPr lang="en-US" altLang="zh-CN" sz="1600" i="1" dirty="0">
                <a:solidFill>
                  <a:srgbClr val="008800"/>
                </a:solidFill>
                <a:latin typeface="Courier New" pitchFamily="49" charset="0"/>
                <a:sym typeface="Courier New" pitchFamily="49" charset="0"/>
              </a:rPr>
              <a:t>// launch a kernel to greet from the device</a:t>
            </a:r>
            <a:b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  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greeting</a:t>
            </a:r>
            <a:r>
              <a:rPr lang="en-US" altLang="zh-CN" sz="1600" dirty="0">
                <a:solidFill>
                  <a:srgbClr val="666666"/>
                </a:solidFill>
                <a:latin typeface="Courier New" pitchFamily="49" charset="0"/>
                <a:sym typeface="Courier New" pitchFamily="49" charset="0"/>
              </a:rPr>
              <a:t>&lt;&lt;&lt;16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,</a:t>
            </a:r>
            <a:r>
              <a:rPr lang="en-US" altLang="zh-CN" sz="1600" dirty="0">
                <a:solidFill>
                  <a:srgbClr val="666666"/>
                </a:solidFill>
                <a:latin typeface="Courier New" pitchFamily="49" charset="0"/>
                <a:sym typeface="Courier New" pitchFamily="49" charset="0"/>
              </a:rPr>
              <a:t>256&gt;&gt;&gt;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();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  cudaDeviceReset();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  </a:t>
            </a:r>
            <a:r>
              <a:rPr lang="en-US" altLang="zh-CN" sz="1600" b="1" dirty="0">
                <a:solidFill>
                  <a:srgbClr val="AA22FF"/>
                </a:solidFill>
                <a:latin typeface="Courier New" pitchFamily="49" charset="0"/>
                <a:sym typeface="Courier New" pitchFamily="49" charset="0"/>
              </a:rPr>
              <a:t>return</a:t>
            </a: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</a:t>
            </a:r>
            <a:r>
              <a:rPr lang="en-US" altLang="zh-CN" sz="1600" dirty="0">
                <a:solidFill>
                  <a:srgbClr val="666666"/>
                </a:solidFill>
                <a:latin typeface="Courier New" pitchFamily="49" charset="0"/>
                <a:sym typeface="Courier New" pitchFamily="49" charset="0"/>
              </a:rPr>
              <a:t>0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23556" name="Shape 55"/>
          <p:cNvSpPr txBox="1">
            <a:spLocks/>
          </p:cNvSpPr>
          <p:nvPr/>
        </p:nvSpPr>
        <p:spPr bwMode="auto">
          <a:xfrm>
            <a:off x="7776589" y="825500"/>
            <a:ext cx="4235450" cy="58737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91425" tIns="91425" rIns="91425" bIns="91425"/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20000"/>
              </a:spcBef>
            </a:pPr>
            <a:r>
              <a:rPr lang="en-US" altLang="zh-CN" sz="1400" dirty="0" err="1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nvcc</a:t>
            </a:r>
            <a:r>
              <a:rPr lang="en-US" altLang="zh-CN" sz="1400" dirty="0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-o </a:t>
            </a:r>
            <a:r>
              <a:rPr lang="en-US" altLang="zh-CN" sz="1400" dirty="0" err="1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hello_gpu</a:t>
            </a:r>
            <a:r>
              <a:rPr lang="en-US" altLang="zh-CN" sz="1400" dirty="0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hello.cu</a:t>
            </a:r>
          </a:p>
          <a:p>
            <a:pPr>
              <a:spcBef>
                <a:spcPct val="20000"/>
              </a:spcBef>
            </a:pPr>
            <a:r>
              <a:rPr lang="en-US" altLang="zh-CN" sz="1400" dirty="0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./</a:t>
            </a:r>
            <a:r>
              <a:rPr lang="en-US" altLang="zh-CN" sz="1400" dirty="0" err="1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hello_gpu</a:t>
            </a:r>
            <a:endParaRPr lang="en-US" altLang="zh-CN" sz="1400" dirty="0">
              <a:solidFill>
                <a:srgbClr val="99CCFF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... ...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5 thread 127!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160!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176!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161!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177!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162!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163!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164!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165!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178!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166!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......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182!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175!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183!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184!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190!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0 thread 191!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8 thread 32!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8 thread 33!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8 thread 34!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8 thread 35!</a:t>
            </a:r>
          </a:p>
          <a:p>
            <a:pPr>
              <a:spcBef>
                <a:spcPct val="20000"/>
              </a:spcBef>
            </a:pPr>
            <a:r>
              <a:rPr lang="en-US" sz="1200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block  8 thread 48!</a:t>
            </a:r>
            <a:endParaRPr lang="zh-CN" altLang="en-US" sz="1200" dirty="0">
              <a:solidFill>
                <a:srgbClr val="DDDDDD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620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1AAE85-1B82-CEA5-C96D-BAE2D1982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556" y="1434807"/>
            <a:ext cx="3937121" cy="28194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13D584-6F18-2B1F-CFDA-F6CD46D346A0}"/>
              </a:ext>
            </a:extLst>
          </p:cNvPr>
          <p:cNvSpPr txBox="1"/>
          <p:nvPr/>
        </p:nvSpPr>
        <p:spPr>
          <a:xfrm>
            <a:off x="2101173" y="4825556"/>
            <a:ext cx="75292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dirty="0">
                <a:solidFill>
                  <a:srgbClr val="000000"/>
                </a:solidFill>
                <a:effectLst/>
                <a:latin typeface="DINPro-Regular-Identity-H"/>
              </a:rPr>
              <a:t>Here,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ourierStd"/>
              </a:rPr>
              <a:t>DIM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DINPro-Regular-Identity-H"/>
              </a:rPr>
              <a:t>is the block dimension (measured in threads),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ourierStd"/>
              </a:rPr>
              <a:t>y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DINPro-Regular-Identity-H"/>
              </a:rPr>
              <a:t>is the block index, and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ourierStd"/>
              </a:rPr>
              <a:t>x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DINPro-Regular-Identity-H"/>
              </a:rPr>
              <a:t>is the thread index within the block. Hence, we arrive at the index: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DINPro-Regular-Identity-H"/>
              </a:rPr>
            </a:br>
            <a:br>
              <a:rPr lang="en-US" sz="1800" b="0" i="0" dirty="0">
                <a:solidFill>
                  <a:srgbClr val="000000"/>
                </a:solidFill>
                <a:effectLst/>
                <a:latin typeface="DINPro-Regular-Identity-H"/>
              </a:rPr>
            </a:br>
            <a:r>
              <a:rPr lang="en-US" sz="1800" b="1" i="0" dirty="0" err="1">
                <a:solidFill>
                  <a:srgbClr val="C00000"/>
                </a:solidFill>
                <a:effectLst/>
                <a:latin typeface="CourierStd"/>
              </a:rPr>
              <a:t>tid</a:t>
            </a:r>
            <a:r>
              <a:rPr lang="en-US" sz="1800" b="1" i="0" dirty="0">
                <a:solidFill>
                  <a:srgbClr val="C00000"/>
                </a:solidFill>
                <a:effectLst/>
                <a:latin typeface="CourierStd"/>
              </a:rPr>
              <a:t> = </a:t>
            </a:r>
            <a:r>
              <a:rPr lang="en-US" sz="1800" b="1" i="0" dirty="0" err="1">
                <a:solidFill>
                  <a:srgbClr val="C00000"/>
                </a:solidFill>
                <a:effectLst/>
                <a:latin typeface="CourierStd"/>
              </a:rPr>
              <a:t>threadIdx.x</a:t>
            </a:r>
            <a:r>
              <a:rPr lang="en-US" sz="1800" b="1" i="0" dirty="0">
                <a:solidFill>
                  <a:srgbClr val="C00000"/>
                </a:solidFill>
                <a:effectLst/>
                <a:latin typeface="CourierStd"/>
              </a:rPr>
              <a:t> + </a:t>
            </a:r>
            <a:r>
              <a:rPr lang="en-US" sz="1800" b="1" i="0" dirty="0" err="1">
                <a:solidFill>
                  <a:srgbClr val="C00000"/>
                </a:solidFill>
                <a:effectLst/>
                <a:latin typeface="CourierStd"/>
              </a:rPr>
              <a:t>blockIdx.x</a:t>
            </a:r>
            <a:r>
              <a:rPr lang="en-US" sz="1800" b="1" i="0" dirty="0">
                <a:solidFill>
                  <a:srgbClr val="C00000"/>
                </a:solidFill>
                <a:effectLst/>
                <a:latin typeface="CourierStd"/>
              </a:rPr>
              <a:t> * </a:t>
            </a:r>
            <a:r>
              <a:rPr lang="en-US" sz="1800" b="1" i="0" dirty="0" err="1">
                <a:solidFill>
                  <a:srgbClr val="C00000"/>
                </a:solidFill>
                <a:effectLst/>
                <a:latin typeface="CourierStd"/>
              </a:rPr>
              <a:t>blockDim.x</a:t>
            </a:r>
            <a:r>
              <a:rPr lang="en-US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0437AC-BB8B-BFF1-01F0-CD3250D4E32D}"/>
              </a:ext>
            </a:extLst>
          </p:cNvPr>
          <p:cNvSpPr txBox="1"/>
          <p:nvPr/>
        </p:nvSpPr>
        <p:spPr>
          <a:xfrm>
            <a:off x="6543472" y="2570123"/>
            <a:ext cx="3291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blockDim</a:t>
            </a:r>
            <a:r>
              <a:rPr lang="en-US" dirty="0"/>
              <a:t>: # of thread per block</a:t>
            </a:r>
          </a:p>
          <a:p>
            <a:r>
              <a:rPr lang="en-US" dirty="0"/>
              <a:t>Here </a:t>
            </a:r>
            <a:r>
              <a:rPr lang="en-US" dirty="0" err="1"/>
              <a:t>blockDim</a:t>
            </a:r>
            <a:r>
              <a:rPr lang="en-US" dirty="0"/>
              <a:t> along x is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3C9E6A-C680-4AAD-059D-EFB98B149AA4}"/>
              </a:ext>
            </a:extLst>
          </p:cNvPr>
          <p:cNvSpPr txBox="1"/>
          <p:nvPr/>
        </p:nvSpPr>
        <p:spPr>
          <a:xfrm>
            <a:off x="6543472" y="1854740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Std"/>
              </a:rPr>
              <a:t>mykernel</a:t>
            </a:r>
            <a:r>
              <a:rPr lang="en-US" dirty="0">
                <a:solidFill>
                  <a:srgbClr val="000000"/>
                </a:solidFill>
                <a:latin typeface="CourierStd"/>
              </a:rPr>
              <a:t>&lt;&lt;&lt;4, 4&gt;&gt;&gt;()</a:t>
            </a:r>
          </a:p>
        </p:txBody>
      </p:sp>
    </p:spTree>
    <p:extLst>
      <p:ext uri="{BB962C8B-B14F-4D97-AF65-F5344CB8AC3E}">
        <p14:creationId xmlns:p14="http://schemas.microsoft.com/office/powerpoint/2010/main" val="489706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782955"/>
          </a:xfrm>
        </p:spPr>
        <p:txBody>
          <a:bodyPr/>
          <a:lstStyle/>
          <a:p>
            <a:pPr algn="ctr"/>
            <a:r>
              <a:rPr lang="en-US" altLang="zh-CN" sz="2800" dirty="0"/>
              <a:t>GPU Example 1 --- Summing two vectors</a:t>
            </a:r>
          </a:p>
        </p:txBody>
      </p:sp>
      <p:pic>
        <p:nvPicPr>
          <p:cNvPr id="25603" name="Picture 3" descr="example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600200"/>
            <a:ext cx="4946650" cy="319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903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5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0" y="1146494"/>
            <a:ext cx="4495800" cy="3153726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altLang="zh-CN" sz="1800" dirty="0"/>
              <a:t>Transfer array into </a:t>
            </a:r>
            <a:r>
              <a:rPr lang="en-US" altLang="zh-CN" sz="1800" i="1" dirty="0"/>
              <a:t>shared memory</a:t>
            </a:r>
          </a:p>
          <a:p>
            <a:pPr marL="457200" indent="-457200">
              <a:buFontTx/>
              <a:buAutoNum type="arabicPeriod"/>
            </a:pPr>
            <a:r>
              <a:rPr lang="en-US" altLang="zh-CN" sz="1800" dirty="0"/>
              <a:t>Each thread will add two of the values in array and store the result back to </a:t>
            </a:r>
            <a:r>
              <a:rPr lang="en-US" altLang="zh-CN" sz="1800" i="1" dirty="0"/>
              <a:t>shared memory</a:t>
            </a:r>
          </a:p>
          <a:p>
            <a:pPr marL="457200" indent="-457200">
              <a:buFontTx/>
              <a:buAutoNum type="arabicPeriod"/>
            </a:pPr>
            <a:r>
              <a:rPr lang="en-US" altLang="zh-CN" sz="1800" dirty="0"/>
              <a:t>We repeat the same operation to the resulted half-size array.</a:t>
            </a:r>
          </a:p>
          <a:p>
            <a:pPr marL="457200" indent="-457200">
              <a:buFontTx/>
              <a:buAutoNum type="arabicPeriod"/>
            </a:pPr>
            <a:r>
              <a:rPr lang="en-US" altLang="zh-CN" sz="1800" dirty="0"/>
              <a:t>We continue in this fashion for log2(</a:t>
            </a:r>
            <a:r>
              <a:rPr lang="en-US" altLang="zh-CN" sz="1800" dirty="0" err="1"/>
              <a:t>threadsPerBlock</a:t>
            </a:r>
            <a:r>
              <a:rPr lang="en-US" altLang="zh-CN" sz="1800" dirty="0"/>
              <a:t>) steps until we come to a single value</a:t>
            </a:r>
          </a:p>
          <a:p>
            <a:pPr marL="457200" indent="-457200">
              <a:buFontTx/>
              <a:buAutoNum type="arabicPeriod"/>
            </a:pPr>
            <a:r>
              <a:rPr lang="en-US" altLang="zh-CN" sz="1800" dirty="0"/>
              <a:t>Post-processing</a:t>
            </a:r>
          </a:p>
        </p:txBody>
      </p:sp>
      <p:pic>
        <p:nvPicPr>
          <p:cNvPr id="24583" name="Picture 7" descr="example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120" y="1530032"/>
            <a:ext cx="3352800" cy="277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5715000" y="4572000"/>
            <a:ext cx="4495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n-US" altLang="zh-CN" b="1" i="1" dirty="0"/>
              <a:t>Things to keep in mind:</a:t>
            </a:r>
          </a:p>
          <a:p>
            <a:pPr marL="457200" indent="-457200">
              <a:spcBef>
                <a:spcPct val="20000"/>
              </a:spcBef>
            </a:pPr>
            <a:endParaRPr lang="en-US" altLang="zh-CN" b="1" i="1" dirty="0"/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altLang="zh-CN" dirty="0">
                <a:solidFill>
                  <a:srgbClr val="FF3300"/>
                </a:solidFill>
              </a:rPr>
              <a:t>Proper zero-padding for an array with size not equal to 2</a:t>
            </a:r>
            <a:r>
              <a:rPr lang="en-US" altLang="zh-CN" baseline="30000" dirty="0">
                <a:solidFill>
                  <a:srgbClr val="FF3300"/>
                </a:solidFill>
              </a:rPr>
              <a:t>n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endParaRPr lang="en-US" altLang="zh-CN" i="1" dirty="0">
              <a:solidFill>
                <a:srgbClr val="FF3300"/>
              </a:solidFill>
            </a:endParaRP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altLang="zh-CN" dirty="0">
                <a:solidFill>
                  <a:srgbClr val="FF3300"/>
                </a:solidFill>
              </a:rPr>
              <a:t>Thread synchronization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1"/>
            <a:ext cx="8229600" cy="715963"/>
          </a:xfrm>
        </p:spPr>
        <p:txBody>
          <a:bodyPr/>
          <a:lstStyle/>
          <a:p>
            <a:r>
              <a:rPr lang="en-US" altLang="zh-CN" sz="2800" dirty="0"/>
              <a:t>GPU Example 2 --- Summing all values in a vector</a:t>
            </a:r>
          </a:p>
        </p:txBody>
      </p:sp>
    </p:spTree>
    <p:extLst>
      <p:ext uri="{BB962C8B-B14F-4D97-AF65-F5344CB8AC3E}">
        <p14:creationId xmlns:p14="http://schemas.microsoft.com/office/powerpoint/2010/main" val="3283584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Autofit/>
          </a:bodyPr>
          <a:lstStyle/>
          <a:p>
            <a:pPr algn="ctr"/>
            <a:r>
              <a:rPr lang="en" dirty="0"/>
              <a:t>What is Thrust?</a:t>
            </a:r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0200" y="2013925"/>
            <a:ext cx="8822528" cy="26205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721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7E3D2-3DAB-1654-01AD-991000ED3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158"/>
            <a:ext cx="10515600" cy="713362"/>
          </a:xfrm>
        </p:spPr>
        <p:txBody>
          <a:bodyPr>
            <a:normAutofit/>
          </a:bodyPr>
          <a:lstStyle/>
          <a:p>
            <a:pPr algn="ctr"/>
            <a:r>
              <a:rPr lang="en-US" altLang="zh-CN" dirty="0"/>
              <a:t>Practice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7E5230-66F0-2A58-76E9-ABBD00CCE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939"/>
            <a:ext cx="10515600" cy="462702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仿照</a:t>
            </a:r>
            <a:r>
              <a:rPr lang="en-US" altLang="zh-CN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demo</a:t>
            </a: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，写一个</a:t>
            </a:r>
            <a:r>
              <a:rPr lang="en-US" altLang="zh-CN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</a:t>
            </a:r>
            <a:r>
              <a:rPr lang="en-US" altLang="zh-CN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C++</a:t>
            </a: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接口的程序，包含两个函数：一个函数用于计算两个</a:t>
            </a:r>
            <a:r>
              <a:rPr lang="en-US" altLang="zh-CN" sz="3600" dirty="0" err="1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numpy</a:t>
            </a:r>
            <a:r>
              <a:rPr lang="en-US" altLang="zh-CN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array</a:t>
            </a: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的加和，返回一个新数组；另一个函数用于计算一个数组的方差</a:t>
            </a:r>
            <a:endParaRPr lang="en-US" altLang="zh-CN" sz="36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US" sz="36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仿照</a:t>
            </a:r>
            <a:r>
              <a:rPr lang="en-US" altLang="zh-CN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demo</a:t>
            </a: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，写一个计算数组方差的</a:t>
            </a:r>
            <a:r>
              <a:rPr lang="en-US" altLang="zh-CN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CUDA</a:t>
            </a:r>
            <a:r>
              <a:rPr lang="zh-CN" altLang="en-US" sz="3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程序</a:t>
            </a:r>
            <a:endParaRPr lang="en-US" sz="36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F64484-F16C-7510-7DF7-B29CAB89A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7130" y="5047022"/>
            <a:ext cx="2517739" cy="133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46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5CB43F-22D0-B37A-EA6A-02B7C49D8C17}"/>
              </a:ext>
            </a:extLst>
          </p:cNvPr>
          <p:cNvSpPr txBox="1"/>
          <p:nvPr/>
        </p:nvSpPr>
        <p:spPr>
          <a:xfrm>
            <a:off x="3004025" y="433662"/>
            <a:ext cx="60966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相关的理论课程</a:t>
            </a:r>
            <a:endParaRPr 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891D41-2D0E-1962-B1CE-FAA681996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000" y="3953605"/>
            <a:ext cx="4599335" cy="20683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129A3AD-A6C7-45FB-9B64-2D42E8C28B2C}"/>
              </a:ext>
            </a:extLst>
          </p:cNvPr>
          <p:cNvSpPr txBox="1"/>
          <p:nvPr/>
        </p:nvSpPr>
        <p:spPr>
          <a:xfrm>
            <a:off x="5785575" y="4534760"/>
            <a:ext cx="60970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春季学期第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1-16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周，每周二（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70450353-5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，平行班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1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）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+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每周四（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70450353-6;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，平行班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2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），时间均为第二大节（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09:50-12:15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）</a:t>
            </a:r>
            <a:endParaRPr lang="en-US" sz="16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B0EC19-15BA-44C3-DDD6-83FB66F09E1B}"/>
              </a:ext>
            </a:extLst>
          </p:cNvPr>
          <p:cNvSpPr txBox="1"/>
          <p:nvPr/>
        </p:nvSpPr>
        <p:spPr>
          <a:xfrm>
            <a:off x="5785575" y="5437170"/>
            <a:ext cx="57579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 err="1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蛋白质结构；核酸结构；冷冻电镜原理；单分子技术与应用</a:t>
            </a:r>
            <a:r>
              <a:rPr lang="en-US" sz="1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；</a:t>
            </a:r>
            <a:br>
              <a:rPr lang="en-US" sz="16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en-US" sz="1600" dirty="0" err="1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结构预测与蛋白质设计；基金申请书写作</a:t>
            </a:r>
            <a:endParaRPr lang="en-US" sz="16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0FB6808-8A08-6A25-127B-2D897C103C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000" y="1291224"/>
            <a:ext cx="4599335" cy="210093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CBD99F7-BDE4-9961-BF54-4E5AAF17E86F}"/>
              </a:ext>
            </a:extLst>
          </p:cNvPr>
          <p:cNvSpPr txBox="1"/>
          <p:nvPr/>
        </p:nvSpPr>
        <p:spPr>
          <a:xfrm>
            <a:off x="5785575" y="1562864"/>
            <a:ext cx="59788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秋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季学期第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1-16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周，每周</a:t>
            </a:r>
            <a:r>
              <a:rPr lang="zh-CN" alt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三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（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80450282-0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）第</a:t>
            </a:r>
            <a:r>
              <a:rPr lang="zh-CN" alt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四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大节（</a:t>
            </a:r>
            <a:r>
              <a:rPr lang="en-US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15:20-16:55</a:t>
            </a:r>
            <a:r>
              <a:rPr lang="zh-CN" sz="1600" kern="100" dirty="0">
                <a:solidFill>
                  <a:srgbClr val="000000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）</a:t>
            </a:r>
            <a:endParaRPr lang="en-US" sz="16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4CD4EE-DE79-3301-2445-F17601EDE9F0}"/>
              </a:ext>
            </a:extLst>
          </p:cNvPr>
          <p:cNvSpPr txBox="1"/>
          <p:nvPr/>
        </p:nvSpPr>
        <p:spPr>
          <a:xfrm>
            <a:off x="5785575" y="2389348"/>
            <a:ext cx="567204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1600" b="0" i="0" dirty="0">
                <a:solidFill>
                  <a:srgbClr val="444444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课程导论；统计热力学简介；分子动力学模拟基础；</a:t>
            </a:r>
            <a:r>
              <a:rPr lang="en-US" altLang="zh-CN" sz="1600" b="0" i="0" dirty="0">
                <a:solidFill>
                  <a:srgbClr val="444444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MD</a:t>
            </a:r>
            <a:r>
              <a:rPr lang="zh-CN" altLang="en-US" sz="1600" b="0" i="0" dirty="0">
                <a:solidFill>
                  <a:srgbClr val="444444"/>
                </a:solidFill>
                <a:effectLst/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上机实践；分子模拟中的自由能计算和热力学分析；蒙特卡洛模拟简介；基于人工智能的分子力场与模拟；整合实验数据的分子模拟</a:t>
            </a:r>
          </a:p>
        </p:txBody>
      </p:sp>
    </p:spTree>
    <p:extLst>
      <p:ext uri="{BB962C8B-B14F-4D97-AF65-F5344CB8AC3E}">
        <p14:creationId xmlns:p14="http://schemas.microsoft.com/office/powerpoint/2010/main" val="1425686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87F31-8A83-27F7-E8A7-388646FCFAA3}"/>
              </a:ext>
            </a:extLst>
          </p:cNvPr>
          <p:cNvSpPr txBox="1"/>
          <p:nvPr/>
        </p:nvSpPr>
        <p:spPr>
          <a:xfrm>
            <a:off x="3004025" y="223030"/>
            <a:ext cx="60966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Python/C++ 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混合编程</a:t>
            </a:r>
            <a:endParaRPr 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912A2E1-70C2-4EE3-E3A2-13B179E0F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167864"/>
              </p:ext>
            </p:extLst>
          </p:nvPr>
        </p:nvGraphicFramePr>
        <p:xfrm>
          <a:off x="701040" y="807805"/>
          <a:ext cx="11054082" cy="5548529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873760">
                  <a:extLst>
                    <a:ext uri="{9D8B030D-6E8A-4147-A177-3AD203B41FA5}">
                      <a16:colId xmlns:a16="http://schemas.microsoft.com/office/drawing/2014/main" val="3840638680"/>
                    </a:ext>
                  </a:extLst>
                </a:gridCol>
                <a:gridCol w="1656080">
                  <a:extLst>
                    <a:ext uri="{9D8B030D-6E8A-4147-A177-3AD203B41FA5}">
                      <a16:colId xmlns:a16="http://schemas.microsoft.com/office/drawing/2014/main" val="1442655496"/>
                    </a:ext>
                  </a:extLst>
                </a:gridCol>
                <a:gridCol w="1940560">
                  <a:extLst>
                    <a:ext uri="{9D8B030D-6E8A-4147-A177-3AD203B41FA5}">
                      <a16:colId xmlns:a16="http://schemas.microsoft.com/office/drawing/2014/main" val="1918806377"/>
                    </a:ext>
                  </a:extLst>
                </a:gridCol>
                <a:gridCol w="1494971">
                  <a:extLst>
                    <a:ext uri="{9D8B030D-6E8A-4147-A177-3AD203B41FA5}">
                      <a16:colId xmlns:a16="http://schemas.microsoft.com/office/drawing/2014/main" val="2419392346"/>
                    </a:ext>
                  </a:extLst>
                </a:gridCol>
                <a:gridCol w="1583509">
                  <a:extLst>
                    <a:ext uri="{9D8B030D-6E8A-4147-A177-3AD203B41FA5}">
                      <a16:colId xmlns:a16="http://schemas.microsoft.com/office/drawing/2014/main" val="227170174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244441307"/>
                    </a:ext>
                  </a:extLst>
                </a:gridCol>
                <a:gridCol w="2717802">
                  <a:extLst>
                    <a:ext uri="{9D8B030D-6E8A-4147-A177-3AD203B41FA5}">
                      <a16:colId xmlns:a16="http://schemas.microsoft.com/office/drawing/2014/main" val="3993203428"/>
                    </a:ext>
                  </a:extLst>
                </a:gridCol>
              </a:tblGrid>
              <a:tr h="16021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方案</a:t>
                      </a:r>
                    </a:p>
                  </a:txBody>
                  <a:tcPr marL="1637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核心原理</a:t>
                      </a:r>
                    </a:p>
                  </a:txBody>
                  <a:tcPr marL="1559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最佳适用场景</a:t>
                      </a:r>
                    </a:p>
                  </a:txBody>
                  <a:tcPr marL="1559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开发效率</a:t>
                      </a:r>
                    </a:p>
                  </a:txBody>
                  <a:tcPr marL="1559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性能表现</a:t>
                      </a:r>
                    </a:p>
                  </a:txBody>
                  <a:tcPr marL="1559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跨语言能力</a:t>
                      </a:r>
                    </a:p>
                  </a:txBody>
                  <a:tcPr marL="1559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关键优缺点</a:t>
                      </a:r>
                    </a:p>
                  </a:txBody>
                  <a:tcPr marL="15596" marR="15596" marT="9748" marB="974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549632"/>
                  </a:ext>
                </a:extLst>
              </a:tr>
              <a:tr h="581033">
                <a:tc>
                  <a:txBody>
                    <a:bodyPr/>
                    <a:lstStyle/>
                    <a:p>
                      <a:r>
                        <a:rPr lang="en-US" sz="1000" b="1">
                          <a:effectLst/>
                        </a:rPr>
                        <a:t>ctypes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在</a:t>
                      </a:r>
                      <a:r>
                        <a:rPr lang="en-US" altLang="zh-CN" sz="1000" b="0">
                          <a:effectLst/>
                        </a:rPr>
                        <a:t>Python</a:t>
                      </a:r>
                      <a:r>
                        <a:rPr lang="zh-CN" altLang="en-US" sz="1000" b="0">
                          <a:effectLst/>
                        </a:rPr>
                        <a:t>中动态加载并调用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动态链接库（</a:t>
                      </a:r>
                      <a:r>
                        <a:rPr lang="en-US" altLang="zh-CN" sz="1000" b="0">
                          <a:effectLst/>
                        </a:rPr>
                        <a:t>.dll/.so</a:t>
                      </a:r>
                      <a:r>
                        <a:rPr lang="zh-CN" altLang="en-US" sz="1000" b="0">
                          <a:effectLst/>
                        </a:rPr>
                        <a:t>）中的函数。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调用现有的</a:t>
                      </a:r>
                      <a:r>
                        <a:rPr lang="en-US" altLang="zh-CN" sz="1000" b="1">
                          <a:effectLst/>
                        </a:rPr>
                        <a:t>C</a:t>
                      </a:r>
                      <a:r>
                        <a:rPr lang="zh-CN" altLang="en-US" sz="1000" b="1">
                          <a:effectLst/>
                        </a:rPr>
                        <a:t>动态库</a:t>
                      </a:r>
                      <a:r>
                        <a:rPr lang="zh-CN" altLang="en-US" sz="1000" b="0">
                          <a:effectLst/>
                        </a:rPr>
                        <a:t>，如系统</a:t>
                      </a:r>
                      <a:r>
                        <a:rPr lang="en-US" altLang="zh-CN" sz="1000" b="0">
                          <a:effectLst/>
                        </a:rPr>
                        <a:t>API</a:t>
                      </a:r>
                      <a:r>
                        <a:rPr lang="zh-CN" altLang="en-US" sz="1000" b="0">
                          <a:effectLst/>
                        </a:rPr>
                        <a:t>、硬件驱动库，处理复杂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结构体。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高</a:t>
                      </a:r>
                      <a:r>
                        <a:rPr lang="zh-CN" altLang="en-US" sz="1000" b="0">
                          <a:effectLst/>
                        </a:rPr>
                        <a:t>（无需修改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代码）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中等</a:t>
                      </a:r>
                      <a:r>
                        <a:rPr lang="zh-CN" altLang="en-US" sz="1000" b="0" dirty="0">
                          <a:effectLst/>
                        </a:rPr>
                        <a:t>（存在函数调用和类型转换开销）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effectLst/>
                        </a:rPr>
                        <a:t>C</a:t>
                      </a:r>
                      <a:endParaRPr 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 无需修改</a:t>
                      </a:r>
                      <a:r>
                        <a:rPr lang="en-US" altLang="zh-CN" sz="1000" b="0" dirty="0">
                          <a:effectLst/>
                        </a:rPr>
                        <a:t>C</a:t>
                      </a:r>
                      <a:r>
                        <a:rPr lang="zh-CN" altLang="en-US" sz="1000" b="0" dirty="0">
                          <a:effectLst/>
                        </a:rPr>
                        <a:t>代码，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内置，开箱即用。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 对</a:t>
                      </a:r>
                      <a:r>
                        <a:rPr lang="en-US" altLang="zh-CN" sz="1000" b="0" dirty="0">
                          <a:effectLst/>
                        </a:rPr>
                        <a:t>C++</a:t>
                      </a:r>
                      <a:r>
                        <a:rPr lang="zh-CN" altLang="en-US" sz="1000" b="0" dirty="0">
                          <a:effectLst/>
                        </a:rPr>
                        <a:t>支持不佳，类型转换繁琐，错误处理困难。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1402658605"/>
                  </a:ext>
                </a:extLst>
              </a:tr>
              <a:tr h="581033">
                <a:tc>
                  <a:txBody>
                    <a:bodyPr/>
                    <a:lstStyle/>
                    <a:p>
                      <a:r>
                        <a:rPr lang="en-US" sz="1000" b="1">
                          <a:effectLst/>
                        </a:rPr>
                        <a:t>CFFI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提供一个纯净的</a:t>
                      </a:r>
                      <a:r>
                        <a:rPr lang="en-US" altLang="zh-CN" sz="1000" b="0">
                          <a:effectLst/>
                        </a:rPr>
                        <a:t>Python</a:t>
                      </a:r>
                      <a:r>
                        <a:rPr lang="zh-CN" altLang="en-US" sz="1000" b="0">
                          <a:effectLst/>
                        </a:rPr>
                        <a:t>接口，用于调用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函数，支持多种“模式”（如</a:t>
                      </a:r>
                      <a:r>
                        <a:rPr lang="en-US" altLang="zh-CN" sz="1000" b="0">
                          <a:effectLst/>
                        </a:rPr>
                        <a:t>API</a:t>
                      </a:r>
                      <a:r>
                        <a:rPr lang="zh-CN" altLang="en-US" sz="1000" b="0">
                          <a:effectLst/>
                        </a:rPr>
                        <a:t>模式、</a:t>
                      </a:r>
                      <a:r>
                        <a:rPr lang="en-US" altLang="zh-CN" sz="1000" b="0">
                          <a:effectLst/>
                        </a:rPr>
                        <a:t>ABI</a:t>
                      </a:r>
                      <a:r>
                        <a:rPr lang="zh-CN" altLang="en-US" sz="1000" b="0">
                          <a:effectLst/>
                        </a:rPr>
                        <a:t>模式）。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替代</a:t>
                      </a:r>
                      <a:r>
                        <a:rPr lang="en-US" altLang="zh-CN" sz="1000" b="1">
                          <a:effectLst/>
                        </a:rPr>
                        <a:t>ctypes</a:t>
                      </a:r>
                      <a:r>
                        <a:rPr lang="zh-CN" altLang="en-US" sz="1000" b="1">
                          <a:effectLst/>
                        </a:rPr>
                        <a:t>的场景</a:t>
                      </a:r>
                      <a:r>
                        <a:rPr lang="zh-CN" altLang="en-US" sz="1000" b="0">
                          <a:effectLst/>
                        </a:rPr>
                        <a:t>，特别是需要更清晰语法、更好性能和</a:t>
                      </a:r>
                      <a:r>
                        <a:rPr lang="en-US" altLang="zh-CN" sz="1000" b="0">
                          <a:effectLst/>
                        </a:rPr>
                        <a:t>PyPy</a:t>
                      </a:r>
                      <a:r>
                        <a:rPr lang="zh-CN" altLang="en-US" sz="1000" b="0">
                          <a:effectLst/>
                        </a:rPr>
                        <a:t>兼容性时。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高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优于</a:t>
                      </a:r>
                      <a:r>
                        <a:rPr lang="en-US" altLang="zh-CN" sz="1000" b="1" dirty="0" err="1">
                          <a:effectLst/>
                        </a:rPr>
                        <a:t>ctypes</a:t>
                      </a:r>
                      <a:r>
                        <a:rPr lang="zh-CN" altLang="en-US" sz="1000" b="0" dirty="0">
                          <a:effectLst/>
                        </a:rPr>
                        <a:t>（设计目标之一）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 语法比</a:t>
                      </a:r>
                      <a:r>
                        <a:rPr lang="en-US" altLang="zh-CN" sz="1000" b="0" dirty="0" err="1">
                          <a:effectLst/>
                        </a:rPr>
                        <a:t>ctypes</a:t>
                      </a:r>
                      <a:r>
                        <a:rPr lang="zh-CN" altLang="en-US" sz="1000" b="0" dirty="0">
                          <a:effectLst/>
                        </a:rPr>
                        <a:t>更清晰，性能更好，与</a:t>
                      </a:r>
                      <a:r>
                        <a:rPr lang="en-US" altLang="zh-CN" sz="1000" b="0" dirty="0" err="1">
                          <a:effectLst/>
                        </a:rPr>
                        <a:t>PyPy</a:t>
                      </a:r>
                      <a:r>
                        <a:rPr lang="zh-CN" altLang="en-US" sz="1000" b="0" dirty="0">
                          <a:effectLst/>
                        </a:rPr>
                        <a:t>兼容性好。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 需要单独安装，学习曲线略高于</a:t>
                      </a:r>
                      <a:r>
                        <a:rPr lang="en-US" altLang="zh-CN" sz="1000" b="0" dirty="0" err="1">
                          <a:effectLst/>
                        </a:rPr>
                        <a:t>ctypes</a:t>
                      </a:r>
                      <a:r>
                        <a:rPr lang="zh-CN" altLang="en-US" sz="1000" b="0" dirty="0">
                          <a:effectLst/>
                        </a:rPr>
                        <a:t>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2804372981"/>
                  </a:ext>
                </a:extLst>
              </a:tr>
              <a:tr h="581033">
                <a:tc>
                  <a:txBody>
                    <a:bodyPr/>
                    <a:lstStyle/>
                    <a:p>
                      <a:r>
                        <a:rPr lang="en-US" sz="1000" b="1">
                          <a:effectLst/>
                        </a:rPr>
                        <a:t>Python/C API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直接使用</a:t>
                      </a:r>
                      <a:r>
                        <a:rPr lang="en-US" altLang="zh-CN" sz="1000" b="0">
                          <a:effectLst/>
                        </a:rPr>
                        <a:t>Python</a:t>
                      </a:r>
                      <a:r>
                        <a:rPr lang="zh-CN" altLang="en-US" sz="1000" b="0">
                          <a:effectLst/>
                        </a:rPr>
                        <a:t>官方提供的</a:t>
                      </a:r>
                      <a:r>
                        <a:rPr lang="en-US" altLang="zh-CN" sz="1000" b="0">
                          <a:effectLst/>
                        </a:rPr>
                        <a:t>C API</a:t>
                      </a:r>
                      <a:r>
                        <a:rPr lang="zh-CN" altLang="en-US" sz="1000" b="0">
                          <a:effectLst/>
                        </a:rPr>
                        <a:t>，编写专门的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扩展模块。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对性能有极致要求</a:t>
                      </a:r>
                      <a:r>
                        <a:rPr lang="zh-CN" altLang="en-US" sz="1000" b="0" dirty="0">
                          <a:effectLst/>
                        </a:rPr>
                        <a:t>的核心逻辑，或</a:t>
                      </a:r>
                      <a:r>
                        <a:rPr lang="zh-CN" altLang="en-US" sz="1000" b="1" dirty="0">
                          <a:effectLst/>
                        </a:rPr>
                        <a:t>需要在</a:t>
                      </a:r>
                      <a:r>
                        <a:rPr lang="en-US" altLang="zh-CN" sz="1000" b="1" dirty="0">
                          <a:effectLst/>
                        </a:rPr>
                        <a:t>C</a:t>
                      </a:r>
                      <a:r>
                        <a:rPr lang="zh-CN" altLang="en-US" sz="1000" b="1" dirty="0">
                          <a:effectLst/>
                        </a:rPr>
                        <a:t>层深度操作</a:t>
                      </a:r>
                      <a:r>
                        <a:rPr lang="en-US" altLang="zh-CN" sz="1000" b="1" dirty="0">
                          <a:effectLst/>
                        </a:rPr>
                        <a:t>Python</a:t>
                      </a:r>
                      <a:r>
                        <a:rPr lang="zh-CN" altLang="en-US" sz="1000" b="1" dirty="0">
                          <a:effectLst/>
                        </a:rPr>
                        <a:t>对象</a:t>
                      </a:r>
                      <a:r>
                        <a:rPr lang="zh-CN" altLang="en-US" sz="1000" b="0" dirty="0">
                          <a:effectLst/>
                        </a:rPr>
                        <a:t>（如编写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解释器插件）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极低</a:t>
                      </a:r>
                      <a:r>
                        <a:rPr lang="zh-CN" altLang="en-US" sz="1000" b="0" dirty="0">
                          <a:effectLst/>
                        </a:rPr>
                        <a:t>（代码繁琐，需手动管理引用计数，极易出错）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最优</a:t>
                      </a:r>
                      <a:r>
                        <a:rPr lang="zh-CN" altLang="en-US" sz="1000" b="0">
                          <a:effectLst/>
                        </a:rPr>
                        <a:t>（原生接口，调用延迟最低）。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 功能最全，性能最高，无额外依赖。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 开发难度极高，代码量大且容易因引用计数错误导致程序崩溃。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1807725054"/>
                  </a:ext>
                </a:extLst>
              </a:tr>
              <a:tr h="629932">
                <a:tc>
                  <a:txBody>
                    <a:bodyPr/>
                    <a:lstStyle/>
                    <a:p>
                      <a:r>
                        <a:rPr lang="en-US" sz="1000" b="1">
                          <a:effectLst/>
                        </a:rPr>
                        <a:t>Cython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将</a:t>
                      </a:r>
                      <a:r>
                        <a:rPr lang="en-US" altLang="zh-CN" sz="1000" b="0">
                          <a:effectLst/>
                        </a:rPr>
                        <a:t>Python-like</a:t>
                      </a:r>
                      <a:r>
                        <a:rPr lang="zh-CN" altLang="en-US" sz="1000" b="0">
                          <a:effectLst/>
                        </a:rPr>
                        <a:t>的代码（</a:t>
                      </a:r>
                      <a:r>
                        <a:rPr lang="en-US" altLang="zh-CN" sz="1000" b="0">
                          <a:effectLst/>
                        </a:rPr>
                        <a:t>.pyx</a:t>
                      </a:r>
                      <a:r>
                        <a:rPr lang="zh-CN" altLang="en-US" sz="1000" b="0">
                          <a:effectLst/>
                        </a:rPr>
                        <a:t>文件）编译成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扩展模块，允许在其中混写</a:t>
                      </a:r>
                      <a:r>
                        <a:rPr lang="en-US" altLang="zh-CN" sz="1000" b="0">
                          <a:effectLst/>
                        </a:rPr>
                        <a:t>C</a:t>
                      </a:r>
                      <a:r>
                        <a:rPr lang="zh-CN" altLang="en-US" sz="1000" b="0">
                          <a:effectLst/>
                        </a:rPr>
                        <a:t>数据类型和函数调用。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优化现有</a:t>
                      </a:r>
                      <a:r>
                        <a:rPr lang="en-US" altLang="zh-CN" sz="1000" b="1" dirty="0">
                          <a:effectLst/>
                        </a:rPr>
                        <a:t>Python</a:t>
                      </a:r>
                      <a:r>
                        <a:rPr lang="zh-CN" altLang="en-US" sz="1000" b="1" dirty="0">
                          <a:effectLst/>
                        </a:rPr>
                        <a:t>代码中的性能瓶颈</a:t>
                      </a:r>
                      <a:r>
                        <a:rPr lang="zh-CN" altLang="en-US" sz="1000" b="0" dirty="0">
                          <a:effectLst/>
                        </a:rPr>
                        <a:t>。将纯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代码逐步改写为</a:t>
                      </a:r>
                      <a:r>
                        <a:rPr lang="en-US" altLang="zh-CN" sz="1000" b="0" dirty="0" err="1">
                          <a:effectLst/>
                        </a:rPr>
                        <a:t>Cython</a:t>
                      </a:r>
                      <a:r>
                        <a:rPr lang="zh-CN" altLang="en-US" sz="1000" b="0" dirty="0">
                          <a:effectLst/>
                        </a:rPr>
                        <a:t>，获得</a:t>
                      </a:r>
                      <a:r>
                        <a:rPr lang="en-US" altLang="zh-CN" sz="1000" b="0" dirty="0">
                          <a:effectLst/>
                        </a:rPr>
                        <a:t>C</a:t>
                      </a:r>
                      <a:r>
                        <a:rPr lang="zh-CN" altLang="en-US" sz="1000" b="0" dirty="0">
                          <a:effectLst/>
                        </a:rPr>
                        <a:t>语言的速度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中</a:t>
                      </a:r>
                      <a:r>
                        <a:rPr lang="zh-CN" altLang="en-US" sz="1000" b="0" dirty="0">
                          <a:effectLst/>
                        </a:rPr>
                        <a:t>（有额外学习成本，但比手写</a:t>
                      </a:r>
                      <a:r>
                        <a:rPr lang="en-US" altLang="zh-CN" sz="1000" b="0" dirty="0">
                          <a:effectLst/>
                        </a:rPr>
                        <a:t>C</a:t>
                      </a:r>
                      <a:r>
                        <a:rPr lang="zh-CN" altLang="en-US" sz="1000" b="0" dirty="0">
                          <a:effectLst/>
                        </a:rPr>
                        <a:t>模块简单）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高</a:t>
                      </a:r>
                      <a:r>
                        <a:rPr lang="zh-CN" altLang="en-US" sz="1000" b="0" dirty="0">
                          <a:effectLst/>
                        </a:rPr>
                        <a:t>（可将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代码加速几个数量级）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 / C++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 性能提升显著，与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语法高度兼容，社区成熟。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 有单独的</a:t>
                      </a:r>
                      <a:r>
                        <a:rPr lang="en-US" altLang="zh-CN" sz="1000" b="0" dirty="0" err="1">
                          <a:effectLst/>
                        </a:rPr>
                        <a:t>Cython</a:t>
                      </a:r>
                      <a:r>
                        <a:rPr lang="zh-CN" altLang="en-US" sz="1000" b="0" dirty="0">
                          <a:effectLst/>
                        </a:rPr>
                        <a:t>语法需要学习，编译环境配置稍显复杂。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167345288"/>
                  </a:ext>
                </a:extLst>
              </a:tr>
              <a:tr h="629932">
                <a:tc>
                  <a:txBody>
                    <a:bodyPr/>
                    <a:lstStyle/>
                    <a:p>
                      <a:r>
                        <a:rPr lang="en-US" sz="1000" b="1">
                          <a:effectLst/>
                        </a:rPr>
                        <a:t>SWIG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编写接口定义文件（</a:t>
                      </a:r>
                      <a:r>
                        <a:rPr lang="en-US" altLang="zh-CN" sz="1000" b="0">
                          <a:effectLst/>
                        </a:rPr>
                        <a:t>.i</a:t>
                      </a:r>
                      <a:r>
                        <a:rPr lang="zh-CN" altLang="en-US" sz="1000" b="0">
                          <a:effectLst/>
                        </a:rPr>
                        <a:t>），由</a:t>
                      </a:r>
                      <a:r>
                        <a:rPr lang="en-US" altLang="zh-CN" sz="1000" b="0">
                          <a:effectLst/>
                        </a:rPr>
                        <a:t>SWIG</a:t>
                      </a:r>
                      <a:r>
                        <a:rPr lang="zh-CN" altLang="en-US" sz="1000" b="0">
                          <a:effectLst/>
                        </a:rPr>
                        <a:t>工具自动生成胶水代码，为目标语言（如</a:t>
                      </a:r>
                      <a:r>
                        <a:rPr lang="en-US" altLang="zh-CN" sz="1000" b="0">
                          <a:effectLst/>
                        </a:rPr>
                        <a:t>Python</a:t>
                      </a:r>
                      <a:r>
                        <a:rPr lang="zh-CN" altLang="en-US" sz="1000" b="0">
                          <a:effectLst/>
                        </a:rPr>
                        <a:t>）创建调用接口。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将一个大而全的</a:t>
                      </a:r>
                      <a:r>
                        <a:rPr lang="en-US" altLang="zh-CN" sz="1000" b="1" dirty="0">
                          <a:effectLst/>
                        </a:rPr>
                        <a:t>C/C++</a:t>
                      </a:r>
                      <a:r>
                        <a:rPr lang="zh-CN" altLang="en-US" sz="1000" b="1" dirty="0">
                          <a:effectLst/>
                        </a:rPr>
                        <a:t>库</a:t>
                      </a:r>
                      <a:r>
                        <a:rPr lang="zh-CN" altLang="en-US" sz="1000" b="0" dirty="0">
                          <a:effectLst/>
                        </a:rPr>
                        <a:t>同时包装成</a:t>
                      </a:r>
                      <a:r>
                        <a:rPr lang="zh-CN" altLang="en-US" sz="1000" b="1" dirty="0">
                          <a:effectLst/>
                        </a:rPr>
                        <a:t>多种语言</a:t>
                      </a:r>
                      <a:r>
                        <a:rPr lang="zh-CN" altLang="en-US" sz="1000" b="0" dirty="0">
                          <a:effectLst/>
                        </a:rPr>
                        <a:t>的接口（如同时生成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、</a:t>
                      </a:r>
                      <a:r>
                        <a:rPr lang="en-US" altLang="zh-CN" sz="1000" b="0" dirty="0">
                          <a:effectLst/>
                        </a:rPr>
                        <a:t>Java</a:t>
                      </a:r>
                      <a:r>
                        <a:rPr lang="zh-CN" altLang="en-US" sz="1000" b="0" dirty="0">
                          <a:effectLst/>
                        </a:rPr>
                        <a:t>、</a:t>
                      </a:r>
                      <a:r>
                        <a:rPr lang="en-US" altLang="zh-CN" sz="1000" b="0" dirty="0">
                          <a:effectLst/>
                        </a:rPr>
                        <a:t>C#</a:t>
                      </a:r>
                      <a:r>
                        <a:rPr lang="zh-CN" altLang="en-US" sz="1000" b="0" dirty="0">
                          <a:effectLst/>
                        </a:rPr>
                        <a:t>的扩展）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中</a:t>
                      </a:r>
                      <a:r>
                        <a:rPr lang="zh-CN" altLang="en-US" sz="1000" b="0">
                          <a:effectLst/>
                        </a:rPr>
                        <a:t>（需学习接口文件语法）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高</a:t>
                      </a:r>
                      <a:r>
                        <a:rPr lang="zh-CN" altLang="en-US" sz="1000" b="0">
                          <a:effectLst/>
                        </a:rPr>
                        <a:t>（接近原生）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 / C++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 真正的多语言支持，自动化程度高。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 接口文件本身有一定学习成本，生成的代码庞大，错误信息可能不够友好。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3090806310"/>
                  </a:ext>
                </a:extLst>
              </a:tr>
              <a:tr h="581033">
                <a:tc>
                  <a:txBody>
                    <a:bodyPr/>
                    <a:lstStyle/>
                    <a:p>
                      <a:r>
                        <a:rPr lang="en-US" sz="1000" b="1">
                          <a:effectLst/>
                        </a:rPr>
                        <a:t>Boost.Python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一个庞大的</a:t>
                      </a:r>
                      <a:r>
                        <a:rPr lang="en-US" altLang="zh-CN" sz="1000" b="0">
                          <a:effectLst/>
                        </a:rPr>
                        <a:t>Boost</a:t>
                      </a:r>
                      <a:r>
                        <a:rPr lang="zh-CN" altLang="en-US" sz="1000" b="0">
                          <a:effectLst/>
                        </a:rPr>
                        <a:t>库的一部分，通过丰富的</a:t>
                      </a:r>
                      <a:r>
                        <a:rPr lang="en-US" altLang="zh-CN" sz="1000" b="0">
                          <a:effectLst/>
                        </a:rPr>
                        <a:t>C++</a:t>
                      </a:r>
                      <a:r>
                        <a:rPr lang="zh-CN" altLang="en-US" sz="1000" b="0">
                          <a:effectLst/>
                        </a:rPr>
                        <a:t>元编程技术，实现对</a:t>
                      </a:r>
                      <a:r>
                        <a:rPr lang="en-US" altLang="zh-CN" sz="1000" b="0">
                          <a:effectLst/>
                        </a:rPr>
                        <a:t>C++</a:t>
                      </a:r>
                      <a:r>
                        <a:rPr lang="zh-CN" altLang="en-US" sz="1000" b="0">
                          <a:effectLst/>
                        </a:rPr>
                        <a:t>类的无缝封装。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项目</a:t>
                      </a:r>
                      <a:r>
                        <a:rPr lang="zh-CN" altLang="en-US" sz="1000" b="1" dirty="0">
                          <a:effectLst/>
                        </a:rPr>
                        <a:t>已经重度依赖</a:t>
                      </a:r>
                      <a:r>
                        <a:rPr lang="en-US" altLang="zh-CN" sz="1000" b="1" dirty="0">
                          <a:effectLst/>
                        </a:rPr>
                        <a:t>Boost</a:t>
                      </a:r>
                      <a:r>
                        <a:rPr lang="zh-CN" altLang="en-US" sz="1000" b="1" dirty="0">
                          <a:effectLst/>
                        </a:rPr>
                        <a:t>库</a:t>
                      </a:r>
                      <a:r>
                        <a:rPr lang="zh-CN" altLang="en-US" sz="1000" b="0" dirty="0">
                          <a:effectLst/>
                        </a:rPr>
                        <a:t>，需要将复杂的</a:t>
                      </a:r>
                      <a:r>
                        <a:rPr lang="en-US" altLang="zh-CN" sz="1000" b="0" dirty="0">
                          <a:effectLst/>
                        </a:rPr>
                        <a:t>C++</a:t>
                      </a:r>
                      <a:r>
                        <a:rPr lang="zh-CN" altLang="en-US" sz="1000" b="0" dirty="0">
                          <a:effectLst/>
                        </a:rPr>
                        <a:t>代码（如类继承、运算符重载）暴露给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中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>
                          <a:effectLst/>
                        </a:rPr>
                        <a:t>高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C++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 功能强大，能封装几乎所有</a:t>
                      </a:r>
                      <a:r>
                        <a:rPr lang="en-US" altLang="zh-CN" sz="1000" b="0" dirty="0">
                          <a:effectLst/>
                        </a:rPr>
                        <a:t>C++</a:t>
                      </a:r>
                      <a:r>
                        <a:rPr lang="zh-CN" altLang="en-US" sz="1000" b="0" dirty="0">
                          <a:effectLst/>
                        </a:rPr>
                        <a:t>特性。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 依赖巨大且复杂的</a:t>
                      </a:r>
                      <a:r>
                        <a:rPr lang="en-US" altLang="zh-CN" sz="1000" b="0" dirty="0">
                          <a:effectLst/>
                        </a:rPr>
                        <a:t>Boost</a:t>
                      </a:r>
                      <a:r>
                        <a:rPr lang="zh-CN" altLang="en-US" sz="1000" b="0" dirty="0">
                          <a:effectLst/>
                        </a:rPr>
                        <a:t>库，编译慢，二进制文件膨胀严重。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1082282567"/>
                  </a:ext>
                </a:extLst>
              </a:tr>
              <a:tr h="872287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C00000"/>
                          </a:solidFill>
                          <a:effectLst/>
                        </a:rPr>
                        <a:t>pybind11</a:t>
                      </a:r>
                      <a:endParaRPr lang="en-US" sz="1000" b="0" dirty="0">
                        <a:solidFill>
                          <a:srgbClr val="C00000"/>
                        </a:solidFill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>
                          <a:effectLst/>
                        </a:rPr>
                        <a:t>一个轻量级的、仅头文件的库，语法和功能都深受</a:t>
                      </a:r>
                      <a:r>
                        <a:rPr lang="en-US" altLang="zh-CN" sz="1000" b="0">
                          <a:effectLst/>
                        </a:rPr>
                        <a:t>Boost.Python</a:t>
                      </a:r>
                      <a:r>
                        <a:rPr lang="zh-CN" altLang="en-US" sz="1000" b="0">
                          <a:effectLst/>
                        </a:rPr>
                        <a:t>启发，但利用了</a:t>
                      </a:r>
                      <a:r>
                        <a:rPr lang="en-US" altLang="zh-CN" sz="1000" b="0">
                          <a:effectLst/>
                        </a:rPr>
                        <a:t>C++11</a:t>
                      </a:r>
                      <a:r>
                        <a:rPr lang="zh-CN" altLang="en-US" sz="1000" b="0">
                          <a:effectLst/>
                        </a:rPr>
                        <a:t>的新特性来大幅简化实现。</a:t>
                      </a:r>
                      <a:endParaRPr lang="zh-CN" alt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现代</a:t>
                      </a:r>
                      <a:r>
                        <a:rPr lang="en-US" altLang="zh-CN" sz="1000" b="1" dirty="0">
                          <a:effectLst/>
                        </a:rPr>
                        <a:t>C++</a:t>
                      </a:r>
                      <a:r>
                        <a:rPr lang="zh-CN" altLang="en-US" sz="1000" b="1" dirty="0">
                          <a:effectLst/>
                        </a:rPr>
                        <a:t>项目（</a:t>
                      </a:r>
                      <a:r>
                        <a:rPr lang="en-US" altLang="zh-CN" sz="1000" b="1" dirty="0">
                          <a:effectLst/>
                        </a:rPr>
                        <a:t>C++11</a:t>
                      </a:r>
                      <a:r>
                        <a:rPr lang="zh-CN" altLang="en-US" sz="1000" b="1" dirty="0">
                          <a:effectLst/>
                        </a:rPr>
                        <a:t>及以上）的首选</a:t>
                      </a:r>
                      <a:r>
                        <a:rPr lang="zh-CN" altLang="en-US" sz="1000" b="0" dirty="0">
                          <a:effectLst/>
                        </a:rPr>
                        <a:t>。尤其是需要和</a:t>
                      </a:r>
                      <a:r>
                        <a:rPr lang="en-US" altLang="zh-CN" sz="1000" b="0" dirty="0">
                          <a:effectLst/>
                        </a:rPr>
                        <a:t>NumPy</a:t>
                      </a:r>
                      <a:r>
                        <a:rPr lang="zh-CN" altLang="en-US" sz="1000" b="0" dirty="0">
                          <a:effectLst/>
                        </a:rPr>
                        <a:t>进行高效数据交换的科学计算、</a:t>
                      </a:r>
                      <a:r>
                        <a:rPr lang="en-US" altLang="zh-CN" sz="1000" b="0" dirty="0">
                          <a:effectLst/>
                        </a:rPr>
                        <a:t>AI</a:t>
                      </a:r>
                      <a:r>
                        <a:rPr lang="zh-CN" altLang="en-US" sz="1000" b="0" dirty="0">
                          <a:effectLst/>
                        </a:rPr>
                        <a:t>应用开发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很高</a:t>
                      </a:r>
                      <a:r>
                        <a:rPr lang="zh-CN" altLang="en-US" sz="1000" b="0" dirty="0">
                          <a:effectLst/>
                        </a:rPr>
                        <a:t>（语法简洁现代，自动类型推导）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极高</a:t>
                      </a:r>
                      <a:r>
                        <a:rPr lang="zh-CN" altLang="en-US" sz="1000" b="0" dirty="0">
                          <a:effectLst/>
                        </a:rPr>
                        <a:t>（设计目标之一，优于</a:t>
                      </a:r>
                      <a:r>
                        <a:rPr lang="en-US" sz="1000" b="0" dirty="0" err="1">
                          <a:effectLst/>
                        </a:rPr>
                        <a:t>Boost.Python</a:t>
                      </a:r>
                      <a:r>
                        <a:rPr lang="en-US" sz="1000" b="0" dirty="0">
                          <a:effectLst/>
                        </a:rPr>
                        <a:t>，</a:t>
                      </a:r>
                      <a:r>
                        <a:rPr lang="zh-CN" altLang="en-US" sz="1000" b="0" dirty="0">
                          <a:effectLst/>
                        </a:rPr>
                        <a:t>接近原生）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C++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👍 目前</a:t>
                      </a:r>
                      <a:r>
                        <a:rPr lang="en-US" altLang="zh-CN" sz="1000" b="0" dirty="0">
                          <a:effectLst/>
                        </a:rPr>
                        <a:t>C++/Python</a:t>
                      </a:r>
                      <a:r>
                        <a:rPr lang="zh-CN" altLang="en-US" sz="1000" b="0" dirty="0">
                          <a:effectLst/>
                        </a:rPr>
                        <a:t>绑定的“黄金标准”。开发效率高，性能卓越，二进制体积小，支持</a:t>
                      </a:r>
                      <a:r>
                        <a:rPr lang="en-US" altLang="zh-CN" sz="1000" b="0" dirty="0">
                          <a:effectLst/>
                        </a:rPr>
                        <a:t>NumPy</a:t>
                      </a:r>
                      <a:r>
                        <a:rPr lang="zh-CN" altLang="en-US" sz="1000" b="0" dirty="0">
                          <a:effectLst/>
                        </a:rPr>
                        <a:t>零拷贝。</a:t>
                      </a:r>
                      <a:br>
                        <a:rPr lang="en-US" altLang="zh-CN" sz="1000" b="0" dirty="0">
                          <a:effectLst/>
                        </a:rPr>
                      </a:br>
                      <a:r>
                        <a:rPr lang="zh-CN" altLang="en-US" sz="1000" b="0" dirty="0">
                          <a:effectLst/>
                        </a:rPr>
                        <a:t>👎 需要</a:t>
                      </a:r>
                      <a:r>
                        <a:rPr lang="en-US" altLang="zh-CN" sz="1000" b="0" dirty="0">
                          <a:effectLst/>
                        </a:rPr>
                        <a:t>C++11</a:t>
                      </a:r>
                      <a:r>
                        <a:rPr lang="zh-CN" altLang="en-US" sz="1000" b="0" dirty="0">
                          <a:effectLst/>
                        </a:rPr>
                        <a:t>以上编译器，对古老的</a:t>
                      </a:r>
                      <a:r>
                        <a:rPr lang="en-US" altLang="zh-CN" sz="1000" b="0" dirty="0">
                          <a:effectLst/>
                        </a:rPr>
                        <a:t>C++98</a:t>
                      </a:r>
                      <a:r>
                        <a:rPr lang="zh-CN" altLang="en-US" sz="1000" b="0" dirty="0">
                          <a:effectLst/>
                        </a:rPr>
                        <a:t>代码支持有限。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138577872"/>
                  </a:ext>
                </a:extLst>
              </a:tr>
              <a:tr h="872287">
                <a:tc>
                  <a:txBody>
                    <a:bodyPr/>
                    <a:lstStyle/>
                    <a:p>
                      <a:r>
                        <a:rPr lang="en-US" sz="1000" b="1" dirty="0" err="1">
                          <a:effectLst/>
                        </a:rPr>
                        <a:t>nanobind</a:t>
                      </a:r>
                      <a:endParaRPr lang="en-US" sz="1000" b="0" dirty="0">
                        <a:effectLst/>
                        <a:latin typeface="quote-cjk-patch"/>
                      </a:endParaRPr>
                    </a:p>
                  </a:txBody>
                  <a:tcPr marL="1637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b="0" dirty="0">
                          <a:effectLst/>
                        </a:rPr>
                        <a:t>pybind11</a:t>
                      </a:r>
                      <a:r>
                        <a:rPr lang="zh-CN" altLang="en-US" sz="1000" b="0" dirty="0">
                          <a:effectLst/>
                        </a:rPr>
                        <a:t>的作者为解决</a:t>
                      </a:r>
                      <a:r>
                        <a:rPr lang="en-US" altLang="zh-CN" sz="1000" b="0" dirty="0">
                          <a:effectLst/>
                        </a:rPr>
                        <a:t>pybind11</a:t>
                      </a:r>
                      <a:r>
                        <a:rPr lang="zh-CN" altLang="en-US" sz="1000" b="0" dirty="0">
                          <a:effectLst/>
                        </a:rPr>
                        <a:t>自身的历史包袱和性能瓶颈而推出的继任者。它更精简，速度更快。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0" dirty="0">
                          <a:effectLst/>
                        </a:rPr>
                        <a:t>追求</a:t>
                      </a:r>
                      <a:r>
                        <a:rPr lang="zh-CN" altLang="en-US" sz="1000" b="1" dirty="0">
                          <a:effectLst/>
                        </a:rPr>
                        <a:t>极致性能</a:t>
                      </a:r>
                      <a:r>
                        <a:rPr lang="zh-CN" altLang="en-US" sz="1000" b="0" dirty="0">
                          <a:effectLst/>
                        </a:rPr>
                        <a:t>和</a:t>
                      </a:r>
                      <a:r>
                        <a:rPr lang="zh-CN" altLang="en-US" sz="1000" b="1" dirty="0">
                          <a:effectLst/>
                        </a:rPr>
                        <a:t>更小二进制体积</a:t>
                      </a:r>
                      <a:r>
                        <a:rPr lang="zh-CN" altLang="en-US" sz="1000" b="0" dirty="0">
                          <a:effectLst/>
                        </a:rPr>
                        <a:t>的</a:t>
                      </a:r>
                      <a:r>
                        <a:rPr lang="en-US" altLang="zh-CN" sz="1000" b="0" dirty="0">
                          <a:effectLst/>
                        </a:rPr>
                        <a:t>C++</a:t>
                      </a:r>
                      <a:r>
                        <a:rPr lang="zh-CN" altLang="en-US" sz="1000" b="0" dirty="0">
                          <a:effectLst/>
                        </a:rPr>
                        <a:t>项目，特别是需要支持</a:t>
                      </a:r>
                      <a:r>
                        <a:rPr lang="en-US" altLang="zh-CN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稳定</a:t>
                      </a:r>
                      <a:r>
                        <a:rPr lang="en-US" altLang="zh-CN" sz="1000" b="0" dirty="0">
                          <a:effectLst/>
                        </a:rPr>
                        <a:t>ABI</a:t>
                      </a:r>
                      <a:r>
                        <a:rPr lang="zh-CN" altLang="en-US" sz="1000" b="0" dirty="0">
                          <a:effectLst/>
                        </a:rPr>
                        <a:t>或免费线程（</a:t>
                      </a:r>
                      <a:r>
                        <a:rPr lang="en-US" altLang="zh-CN" sz="1000" b="0" dirty="0">
                          <a:effectLst/>
                        </a:rPr>
                        <a:t>no-GIL</a:t>
                      </a:r>
                      <a:r>
                        <a:rPr lang="zh-CN" altLang="en-US" sz="1000" b="0" dirty="0">
                          <a:effectLst/>
                        </a:rPr>
                        <a:t>）的高级场景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很高</a:t>
                      </a:r>
                      <a:r>
                        <a:rPr lang="zh-CN" altLang="en-US" sz="1000" b="0" dirty="0">
                          <a:effectLst/>
                        </a:rPr>
                        <a:t>（语法与</a:t>
                      </a:r>
                      <a:r>
                        <a:rPr lang="en-US" sz="1000" b="0" dirty="0">
                          <a:effectLst/>
                        </a:rPr>
                        <a:t>pybind11</a:t>
                      </a:r>
                      <a:r>
                        <a:rPr lang="zh-CN" altLang="en-US" sz="1000" b="0" dirty="0">
                          <a:effectLst/>
                        </a:rPr>
                        <a:t>几乎一致）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zh-CN" altLang="en-US" sz="1000" b="1" dirty="0">
                          <a:effectLst/>
                        </a:rPr>
                        <a:t>极致</a:t>
                      </a:r>
                      <a:r>
                        <a:rPr lang="zh-CN" altLang="en-US" sz="1000" b="0" dirty="0">
                          <a:effectLst/>
                        </a:rPr>
                        <a:t>（比</a:t>
                      </a:r>
                      <a:r>
                        <a:rPr lang="en-US" sz="1000" b="0" dirty="0">
                          <a:effectLst/>
                        </a:rPr>
                        <a:t>pybind11</a:t>
                      </a:r>
                      <a:r>
                        <a:rPr lang="zh-CN" altLang="en-US" sz="1000" b="0" dirty="0">
                          <a:effectLst/>
                        </a:rPr>
                        <a:t>更快，内存占用更小）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</a:rPr>
                        <a:t>C++</a:t>
                      </a:r>
                      <a:endParaRPr lang="en-US" sz="1000" b="0">
                        <a:effectLst/>
                        <a:latin typeface="quote-cjk-patch"/>
                      </a:endParaRPr>
                    </a:p>
                  </a:txBody>
                  <a:tcPr marL="15596" marR="15596" marT="9748" marB="9748" anchor="ctr"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effectLst/>
                        </a:rPr>
                        <a:t>👍 </a:t>
                      </a:r>
                      <a:r>
                        <a:rPr lang="zh-CN" altLang="en-US" sz="1000" b="0" dirty="0">
                          <a:effectLst/>
                        </a:rPr>
                        <a:t>性能比</a:t>
                      </a:r>
                      <a:r>
                        <a:rPr lang="en-US" sz="1000" b="0" dirty="0">
                          <a:effectLst/>
                        </a:rPr>
                        <a:t>pybind11</a:t>
                      </a:r>
                      <a:r>
                        <a:rPr lang="zh-CN" altLang="en-US" sz="1000" b="0" dirty="0">
                          <a:effectLst/>
                        </a:rPr>
                        <a:t>更进一步，支持</a:t>
                      </a:r>
                      <a:r>
                        <a:rPr lang="en-US" sz="1000" b="0" dirty="0">
                          <a:effectLst/>
                        </a:rPr>
                        <a:t>Python</a:t>
                      </a:r>
                      <a:r>
                        <a:rPr lang="zh-CN" altLang="en-US" sz="1000" b="0" dirty="0">
                          <a:effectLst/>
                        </a:rPr>
                        <a:t>稳定</a:t>
                      </a:r>
                      <a:r>
                        <a:rPr lang="en-US" sz="1000" b="0" dirty="0">
                          <a:effectLst/>
                        </a:rPr>
                        <a:t>ABI，</a:t>
                      </a:r>
                      <a:r>
                        <a:rPr lang="zh-CN" altLang="en-US" sz="1000" b="0" dirty="0">
                          <a:effectLst/>
                        </a:rPr>
                        <a:t>支持</a:t>
                      </a:r>
                      <a:r>
                        <a:rPr lang="en-US" sz="1000" b="0" dirty="0">
                          <a:effectLst/>
                        </a:rPr>
                        <a:t>free-threading。</a:t>
                      </a:r>
                      <a:br>
                        <a:rPr lang="en-US" sz="1000" b="0" dirty="0">
                          <a:effectLst/>
                        </a:rPr>
                      </a:br>
                      <a:r>
                        <a:rPr lang="en-US" sz="1000" b="0" dirty="0">
                          <a:effectLst/>
                        </a:rPr>
                        <a:t>👎 </a:t>
                      </a:r>
                      <a:r>
                        <a:rPr lang="zh-CN" altLang="en-US" sz="1000" b="0" dirty="0">
                          <a:effectLst/>
                        </a:rPr>
                        <a:t>项目较新，生态和文档不如</a:t>
                      </a:r>
                      <a:r>
                        <a:rPr lang="en-US" sz="1000" b="0" dirty="0">
                          <a:effectLst/>
                        </a:rPr>
                        <a:t>pybind11</a:t>
                      </a:r>
                      <a:r>
                        <a:rPr lang="zh-CN" altLang="en-US" sz="1000" b="0" dirty="0">
                          <a:effectLst/>
                        </a:rPr>
                        <a:t>丰富；为性能牺牲了对某些老旧</a:t>
                      </a:r>
                      <a:r>
                        <a:rPr lang="en-US" sz="1000" b="0" dirty="0">
                          <a:effectLst/>
                        </a:rPr>
                        <a:t>C++</a:t>
                      </a:r>
                      <a:r>
                        <a:rPr lang="zh-CN" altLang="en-US" sz="1000" b="0" dirty="0">
                          <a:effectLst/>
                        </a:rPr>
                        <a:t>特性的支持。</a:t>
                      </a:r>
                      <a:endParaRPr lang="zh-CN" altLang="en-US" sz="1000" b="0" dirty="0">
                        <a:effectLst/>
                        <a:latin typeface="quote-cjk-patch"/>
                      </a:endParaRPr>
                    </a:p>
                  </a:txBody>
                  <a:tcPr marL="15596" marR="16376" marT="9748" marB="9748" anchor="ctr"/>
                </a:tc>
                <a:extLst>
                  <a:ext uri="{0D108BD9-81ED-4DB2-BD59-A6C34878D82A}">
                    <a16:rowId xmlns:a16="http://schemas.microsoft.com/office/drawing/2014/main" val="349603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702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74E0-20FE-75EA-EBFD-FE8A274C1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085" y="2071349"/>
            <a:ext cx="8980251" cy="2715301"/>
          </a:xfrm>
        </p:spPr>
        <p:txBody>
          <a:bodyPr/>
          <a:lstStyle/>
          <a:p>
            <a:r>
              <a:rPr lang="en-US" dirty="0"/>
              <a:t>Vibe coding is allowed, but —</a:t>
            </a:r>
            <a:br>
              <a:rPr lang="en-US" dirty="0"/>
            </a:br>
            <a:br>
              <a:rPr lang="en-US" dirty="0"/>
            </a:b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请务必做到看懂你自动生成的代码！</a:t>
            </a:r>
            <a:endParaRPr 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669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87F31-8A83-27F7-E8A7-388646FCFAA3}"/>
              </a:ext>
            </a:extLst>
          </p:cNvPr>
          <p:cNvSpPr txBox="1"/>
          <p:nvPr/>
        </p:nvSpPr>
        <p:spPr>
          <a:xfrm>
            <a:off x="1731523" y="223030"/>
            <a:ext cx="84046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CUDA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编程</a:t>
            </a:r>
            <a:endParaRPr 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80A6C3-09E5-37AE-A454-3B3489369F35}"/>
              </a:ext>
            </a:extLst>
          </p:cNvPr>
          <p:cNvSpPr txBox="1">
            <a:spLocks noChangeArrowheads="1"/>
          </p:cNvSpPr>
          <p:nvPr/>
        </p:nvSpPr>
        <p:spPr>
          <a:xfrm>
            <a:off x="617300" y="5136911"/>
            <a:ext cx="10862554" cy="1498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/>
              <a:t>Speedup against single-core CPU (my examples)</a:t>
            </a:r>
          </a:p>
          <a:p>
            <a:pPr lvl="1"/>
            <a:r>
              <a:rPr lang="en-US" altLang="zh-CN" sz="2000" dirty="0"/>
              <a:t>Computing auto-correlation function from MD trajectory with 5,000,000 frames:  </a:t>
            </a:r>
            <a:r>
              <a:rPr lang="en-US" altLang="zh-CN" sz="2000" dirty="0">
                <a:solidFill>
                  <a:srgbClr val="C00000"/>
                </a:solidFill>
              </a:rPr>
              <a:t>~  250x</a:t>
            </a:r>
          </a:p>
          <a:p>
            <a:pPr lvl="1"/>
            <a:r>
              <a:rPr lang="en-US" altLang="zh-CN" sz="2000" dirty="0"/>
              <a:t>Computing X-Ray structure factors from MD snapshots</a:t>
            </a:r>
            <a:br>
              <a:rPr lang="en-US" altLang="zh-CN" sz="2000" dirty="0"/>
            </a:br>
            <a:r>
              <a:rPr lang="en-US" altLang="zh-CN" sz="2000" dirty="0"/>
              <a:t>(7868 diffraction points, 3996 heavy atoms):  </a:t>
            </a:r>
            <a:r>
              <a:rPr lang="en-US" altLang="zh-CN" sz="2000" dirty="0">
                <a:solidFill>
                  <a:srgbClr val="C00000"/>
                </a:solidFill>
              </a:rPr>
              <a:t>~ 1000x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263CE5C-CEFD-2E7D-879E-5AD08C1814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36"/>
          <a:stretch/>
        </p:blipFill>
        <p:spPr bwMode="auto">
          <a:xfrm>
            <a:off x="759974" y="956963"/>
            <a:ext cx="4674546" cy="388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53576-34AD-A1F0-C56B-FD2374860EA4}"/>
              </a:ext>
            </a:extLst>
          </p:cNvPr>
          <p:cNvSpPr txBox="1"/>
          <p:nvPr/>
        </p:nvSpPr>
        <p:spPr>
          <a:xfrm>
            <a:off x="5758774" y="1356531"/>
            <a:ext cx="609600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0" i="0" dirty="0">
                <a:solidFill>
                  <a:srgbClr val="303030"/>
                </a:solidFill>
                <a:effectLst/>
              </a:rPr>
              <a:t>Evolution of GPU</a:t>
            </a:r>
            <a:endParaRPr lang="en-US" sz="2400" b="0" i="0" dirty="0">
              <a:solidFill>
                <a:srgbClr val="30303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303030"/>
                </a:solidFill>
                <a:effectLst/>
              </a:rPr>
              <a:t>The performance of a GPU has risen by </a:t>
            </a:r>
            <a:r>
              <a:rPr lang="en-US" sz="2000" b="0" i="0" dirty="0">
                <a:solidFill>
                  <a:srgbClr val="C00000"/>
                </a:solidFill>
                <a:effectLst/>
              </a:rPr>
              <a:t>1,053X</a:t>
            </a:r>
            <a:r>
              <a:rPr lang="en-US" sz="2000" b="0" i="0" dirty="0">
                <a:solidFill>
                  <a:srgbClr val="303030"/>
                </a:solidFill>
                <a:effectLst/>
              </a:rPr>
              <a:t> over the eight years between the “Pascal” P100 GPU generation and the “Blackwell” B100 GPU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0303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Without that reduction in precision, which can be done without substantially hurting LLM performance, the performance increase would have been </a:t>
            </a:r>
            <a:r>
              <a:rPr lang="en-US" sz="2000" dirty="0">
                <a:solidFill>
                  <a:srgbClr val="C00000"/>
                </a:solidFill>
              </a:rPr>
              <a:t>263X</a:t>
            </a:r>
          </a:p>
        </p:txBody>
      </p:sp>
    </p:spTree>
    <p:extLst>
      <p:ext uri="{BB962C8B-B14F-4D97-AF65-F5344CB8AC3E}">
        <p14:creationId xmlns:p14="http://schemas.microsoft.com/office/powerpoint/2010/main" val="3800224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461161"/>
              </p:ext>
            </p:extLst>
          </p:nvPr>
        </p:nvGraphicFramePr>
        <p:xfrm>
          <a:off x="1828800" y="152400"/>
          <a:ext cx="8534400" cy="4357416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1153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6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6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04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27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2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42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20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374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29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GPU CARD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Kernel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Cores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 err="1">
                          <a:effectLst/>
                        </a:rPr>
                        <a:t>PCle</a:t>
                      </a:r>
                      <a:r>
                        <a:rPr lang="en-US" sz="1400" dirty="0">
                          <a:effectLst/>
                        </a:rPr>
                        <a:t> (x16)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Bus version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Memory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(G)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Core Clock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(MHz)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dirty="0">
                          <a:effectLst/>
                        </a:rPr>
                        <a:t>Bandwidth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(Gb/s)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Power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(W)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GFLOPS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JAC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Benchmark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(ns/day)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>
                          <a:effectLst/>
                        </a:rPr>
                        <a:t>Release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Date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GTX480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GF100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480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1.5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700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177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1345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51.4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Mar. 2010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GTX580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GF110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512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1.5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772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192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244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1581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54.5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Nov. 2010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GTX680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GK104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1536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1006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192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195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3090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72.5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Mar. 2012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 dirty="0">
                          <a:effectLst/>
                        </a:rPr>
                        <a:t>GTX780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GK110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2304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863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288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3977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100+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May 2013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 Titan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GK110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2688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837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288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4500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115 ~ 120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Feb. 2013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GTX780ti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GK110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2880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876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336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5046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Nov. 2013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200" dirty="0">
                          <a:effectLst/>
                        </a:rPr>
                        <a:t>GTX Titan Black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GK110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2880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889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336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5121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Feb. 2014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GTX980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GM204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2048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1126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 dirty="0">
                          <a:effectLst/>
                        </a:rPr>
                        <a:t>224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165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4612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161.2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Sep. 2014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 Titan X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GM200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3072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1000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336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6144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193.17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Mar. 2015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GTX980ti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GM200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2816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1000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336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5632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168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Jun. 2015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GTX 1080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GP104-400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2560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8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1607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320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8228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246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May. 2016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Nv Titan X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400">
                          <a:effectLst/>
                        </a:rPr>
                        <a:t>GP102-400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3584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3.0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12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1417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480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250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400">
                          <a:effectLst/>
                        </a:rPr>
                        <a:t>10157</a:t>
                      </a: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CN" sz="1400">
                          <a:effectLst/>
                        </a:rPr>
                        <a:t>338.3</a:t>
                      </a:r>
                      <a:endParaRPr lang="en-US" altLang="zh-CN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08" marR="15208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Aug. 2016</a:t>
                      </a:r>
                    </a:p>
                  </a:txBody>
                  <a:tcPr marL="15208" marR="15208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4727CBB-A332-629E-045F-AA7FBEB5501F}"/>
              </a:ext>
            </a:extLst>
          </p:cNvPr>
          <p:cNvSpPr/>
          <p:nvPr/>
        </p:nvSpPr>
        <p:spPr>
          <a:xfrm>
            <a:off x="3902412" y="933855"/>
            <a:ext cx="603115" cy="3575961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6A04CA-F200-B25F-A47A-D0D17EFF23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115"/>
          <a:stretch/>
        </p:blipFill>
        <p:spPr>
          <a:xfrm>
            <a:off x="3920833" y="4773038"/>
            <a:ext cx="3822383" cy="18482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1ACD54E-82B4-97D1-9041-DDCD8E58C3E7}"/>
              </a:ext>
            </a:extLst>
          </p:cNvPr>
          <p:cNvSpPr txBox="1"/>
          <p:nvPr/>
        </p:nvSpPr>
        <p:spPr>
          <a:xfrm>
            <a:off x="1621276" y="5454114"/>
            <a:ext cx="1098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RTX 4090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C378BA-4448-365F-2F59-CDCCB87A87A8}"/>
              </a:ext>
            </a:extLst>
          </p:cNvPr>
          <p:cNvSpPr txBox="1"/>
          <p:nvPr/>
        </p:nvSpPr>
        <p:spPr>
          <a:xfrm>
            <a:off x="7963712" y="5573929"/>
            <a:ext cx="32101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released on October 12, 2022</a:t>
            </a:r>
          </a:p>
        </p:txBody>
      </p:sp>
    </p:spTree>
    <p:extLst>
      <p:ext uri="{BB962C8B-B14F-4D97-AF65-F5344CB8AC3E}">
        <p14:creationId xmlns:p14="http://schemas.microsoft.com/office/powerpoint/2010/main" val="2226969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43200" y="0"/>
            <a:ext cx="6705600" cy="838200"/>
          </a:xfrm>
        </p:spPr>
        <p:txBody>
          <a:bodyPr/>
          <a:lstStyle/>
          <a:p>
            <a:r>
              <a:rPr lang="en-US" altLang="zh-CN" sz="3200" dirty="0"/>
              <a:t>Memory Model of CUDA devices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38573" y="933082"/>
            <a:ext cx="2726177" cy="1310765"/>
          </a:xfrm>
        </p:spPr>
        <p:txBody>
          <a:bodyPr>
            <a:normAutofit/>
          </a:bodyPr>
          <a:lstStyle/>
          <a:p>
            <a:r>
              <a:rPr lang="en-US" altLang="zh-CN" sz="2000" dirty="0">
                <a:solidFill>
                  <a:srgbClr val="C00000"/>
                </a:solidFill>
              </a:rPr>
              <a:t>On-Chip:</a:t>
            </a:r>
          </a:p>
          <a:p>
            <a:pPr lvl="1"/>
            <a:r>
              <a:rPr lang="en-US" altLang="zh-CN" sz="2000" dirty="0"/>
              <a:t>Registers</a:t>
            </a:r>
          </a:p>
          <a:p>
            <a:pPr lvl="1"/>
            <a:r>
              <a:rPr lang="en-US" altLang="zh-CN" sz="2000" dirty="0"/>
              <a:t>Shared Memory</a:t>
            </a:r>
          </a:p>
        </p:txBody>
      </p:sp>
      <p:pic>
        <p:nvPicPr>
          <p:cNvPr id="20485" name="Picture 5" descr="cvROWQsnMPntm9uWDzcFNnk-pdr2rWcGECe2eNDx_7NJYB3K04PnuPzD4hEhhMJ6H0OPTRP-DiMmF5DHdHaDZepfoGp_I4a-Ym4EepBQT7Ni23UfBU_fjGiJo1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83" y="838200"/>
            <a:ext cx="4440833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226A26-FEB4-4281-0200-20E74B589E2D}"/>
              </a:ext>
            </a:extLst>
          </p:cNvPr>
          <p:cNvSpPr txBox="1"/>
          <p:nvPr/>
        </p:nvSpPr>
        <p:spPr>
          <a:xfrm>
            <a:off x="8489004" y="933082"/>
            <a:ext cx="300260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C00000"/>
                </a:solidFill>
              </a:rPr>
              <a:t>Off-Chip:</a:t>
            </a:r>
          </a:p>
          <a:p>
            <a:pPr lvl="1"/>
            <a:r>
              <a:rPr lang="en-US" altLang="zh-CN" sz="2000" dirty="0"/>
              <a:t>Local Memory</a:t>
            </a:r>
          </a:p>
          <a:p>
            <a:pPr lvl="1"/>
            <a:r>
              <a:rPr lang="en-US" altLang="zh-CN" sz="2000" dirty="0"/>
              <a:t>Global Memory</a:t>
            </a:r>
          </a:p>
          <a:p>
            <a:pPr lvl="1"/>
            <a:r>
              <a:rPr lang="en-US" altLang="zh-CN" sz="2000" dirty="0"/>
              <a:t>Constant Memory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C64CB2A-D266-1488-892F-EC2A33A2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706312"/>
              </p:ext>
            </p:extLst>
          </p:nvPr>
        </p:nvGraphicFramePr>
        <p:xfrm>
          <a:off x="5379335" y="2733254"/>
          <a:ext cx="6289882" cy="2876568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874202">
                  <a:extLst>
                    <a:ext uri="{9D8B030D-6E8A-4147-A177-3AD203B41FA5}">
                      <a16:colId xmlns:a16="http://schemas.microsoft.com/office/drawing/2014/main" val="825801515"/>
                    </a:ext>
                  </a:extLst>
                </a:gridCol>
                <a:gridCol w="799978">
                  <a:extLst>
                    <a:ext uri="{9D8B030D-6E8A-4147-A177-3AD203B41FA5}">
                      <a16:colId xmlns:a16="http://schemas.microsoft.com/office/drawing/2014/main" val="4090763570"/>
                    </a:ext>
                  </a:extLst>
                </a:gridCol>
                <a:gridCol w="4615702">
                  <a:extLst>
                    <a:ext uri="{9D8B030D-6E8A-4147-A177-3AD203B41FA5}">
                      <a16:colId xmlns:a16="http://schemas.microsoft.com/office/drawing/2014/main" val="2207378078"/>
                    </a:ext>
                  </a:extLst>
                </a:gridCol>
              </a:tblGrid>
              <a:tr h="28057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>
                          <a:effectLst/>
                        </a:rPr>
                        <a:t>层级</a:t>
                      </a:r>
                      <a:endParaRPr lang="zh-CN" altLang="en-US" sz="1600" b="0">
                        <a:effectLst/>
                        <a:latin typeface="quote-cjk-patch"/>
                      </a:endParaRPr>
                    </a:p>
                  </a:txBody>
                  <a:tcPr marL="82471" marR="78544" marT="49090" marB="490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>
                          <a:effectLst/>
                        </a:rPr>
                        <a:t>概念</a:t>
                      </a:r>
                      <a:endParaRPr lang="zh-CN" altLang="en-US" sz="1600" b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 dirty="0">
                          <a:effectLst/>
                        </a:rPr>
                        <a:t>关键特征</a:t>
                      </a:r>
                      <a:endParaRPr lang="zh-CN" altLang="en-US" sz="1600" b="0" dirty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780263"/>
                  </a:ext>
                </a:extLst>
              </a:tr>
              <a:tr h="822027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</a:rPr>
                        <a:t>thread</a:t>
                      </a:r>
                      <a:endParaRPr lang="en-US" sz="1600" b="0">
                        <a:effectLst/>
                        <a:latin typeface="quote-cjk-patch"/>
                      </a:endParaRPr>
                    </a:p>
                  </a:txBody>
                  <a:tcPr marL="82471" marR="78544" marT="49090" marB="49090"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1">
                          <a:effectLst/>
                        </a:rPr>
                        <a:t>线程</a:t>
                      </a:r>
                      <a:endParaRPr lang="zh-CN" altLang="en-US" sz="1600" b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0" dirty="0">
                          <a:effectLst/>
                        </a:rPr>
                        <a:t>执行的最小单位，每个线程执行相同的指令，但有独立的寄存器和程序计数器</a:t>
                      </a:r>
                      <a:endParaRPr lang="zh-CN" altLang="en-US" sz="1600" b="0" dirty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/>
                </a:tc>
                <a:extLst>
                  <a:ext uri="{0D108BD9-81ED-4DB2-BD59-A6C34878D82A}">
                    <a16:rowId xmlns:a16="http://schemas.microsoft.com/office/drawing/2014/main" val="4062521874"/>
                  </a:ext>
                </a:extLst>
              </a:tr>
              <a:tr h="1126661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</a:rPr>
                        <a:t>block</a:t>
                      </a:r>
                      <a:endParaRPr lang="en-US" sz="1600" b="0">
                        <a:effectLst/>
                        <a:latin typeface="quote-cjk-patch"/>
                      </a:endParaRPr>
                    </a:p>
                  </a:txBody>
                  <a:tcPr marL="82471" marR="78544" marT="49090" marB="49090"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1">
                          <a:effectLst/>
                        </a:rPr>
                        <a:t>线程块</a:t>
                      </a:r>
                      <a:endParaRPr lang="zh-CN" altLang="en-US" sz="1600" b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0">
                          <a:effectLst/>
                        </a:rPr>
                        <a:t>线程的集合，</a:t>
                      </a:r>
                      <a:r>
                        <a:rPr lang="zh-CN" altLang="en-US" sz="1600" b="1">
                          <a:effectLst/>
                        </a:rPr>
                        <a:t>同一</a:t>
                      </a:r>
                      <a:r>
                        <a:rPr lang="en-US" altLang="zh-CN" sz="1600" b="1">
                          <a:effectLst/>
                        </a:rPr>
                        <a:t>block</a:t>
                      </a:r>
                      <a:r>
                        <a:rPr lang="zh-CN" altLang="en-US" sz="1600" b="1">
                          <a:effectLst/>
                        </a:rPr>
                        <a:t>内的线程可以协作</a:t>
                      </a:r>
                      <a:r>
                        <a:rPr lang="zh-CN" altLang="en-US" sz="1600" b="0">
                          <a:effectLst/>
                        </a:rPr>
                        <a:t>：</a:t>
                      </a:r>
                      <a:br>
                        <a:rPr lang="zh-CN" altLang="en-US" sz="1600" b="0">
                          <a:effectLst/>
                        </a:rPr>
                      </a:br>
                      <a:r>
                        <a:rPr lang="en-US" altLang="zh-CN" sz="1600" b="0">
                          <a:effectLst/>
                        </a:rPr>
                        <a:t>• </a:t>
                      </a:r>
                      <a:r>
                        <a:rPr lang="zh-CN" altLang="en-US" sz="1600" b="0">
                          <a:effectLst/>
                        </a:rPr>
                        <a:t>通过</a:t>
                      </a:r>
                      <a:r>
                        <a:rPr lang="zh-CN" altLang="en-US" sz="1600" b="1">
                          <a:effectLst/>
                        </a:rPr>
                        <a:t>共享内存</a:t>
                      </a:r>
                      <a:r>
                        <a:rPr lang="zh-CN" altLang="en-US" sz="1600" b="0">
                          <a:effectLst/>
                        </a:rPr>
                        <a:t>交换数据</a:t>
                      </a:r>
                      <a:br>
                        <a:rPr lang="zh-CN" altLang="en-US" sz="1600" b="0">
                          <a:effectLst/>
                        </a:rPr>
                      </a:br>
                      <a:r>
                        <a:rPr lang="en-US" altLang="zh-CN" sz="1600" b="0">
                          <a:effectLst/>
                        </a:rPr>
                        <a:t>• </a:t>
                      </a:r>
                      <a:r>
                        <a:rPr lang="zh-CN" altLang="en-US" sz="1600" b="0">
                          <a:effectLst/>
                        </a:rPr>
                        <a:t>通过</a:t>
                      </a:r>
                      <a:r>
                        <a:rPr lang="zh-CN" altLang="en-US" sz="1600" b="1">
                          <a:effectLst/>
                        </a:rPr>
                        <a:t>栅栏同步</a:t>
                      </a:r>
                      <a:r>
                        <a:rPr lang="zh-CN" altLang="en-US" sz="1600" b="0">
                          <a:effectLst/>
                        </a:rPr>
                        <a:t>（</a:t>
                      </a:r>
                      <a:r>
                        <a:rPr lang="en-US" altLang="zh-CN" sz="1600" b="0">
                          <a:effectLst/>
                        </a:rPr>
                        <a:t>__syncthreads()</a:t>
                      </a:r>
                      <a:r>
                        <a:rPr lang="zh-CN" altLang="en-US" sz="1600" b="0">
                          <a:effectLst/>
                        </a:rPr>
                        <a:t>）协调执行</a:t>
                      </a:r>
                      <a:endParaRPr lang="zh-CN" altLang="en-US" sz="1600" b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/>
                </a:tc>
                <a:extLst>
                  <a:ext uri="{0D108BD9-81ED-4DB2-BD59-A6C34878D82A}">
                    <a16:rowId xmlns:a16="http://schemas.microsoft.com/office/drawing/2014/main" val="2006749116"/>
                  </a:ext>
                </a:extLst>
              </a:tr>
              <a:tr h="517394">
                <a:tc>
                  <a:txBody>
                    <a:bodyPr/>
                    <a:lstStyle/>
                    <a:p>
                      <a:r>
                        <a:rPr lang="en-US" sz="1600" b="1">
                          <a:effectLst/>
                        </a:rPr>
                        <a:t>grid</a:t>
                      </a:r>
                      <a:endParaRPr lang="en-US" sz="1600" b="0">
                        <a:effectLst/>
                        <a:latin typeface="quote-cjk-patch"/>
                      </a:endParaRPr>
                    </a:p>
                  </a:txBody>
                  <a:tcPr marL="82471" marR="78544" marT="49090" marB="49090"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1">
                          <a:effectLst/>
                        </a:rPr>
                        <a:t>网格</a:t>
                      </a:r>
                      <a:endParaRPr lang="zh-CN" altLang="en-US" sz="1600" b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0" dirty="0">
                          <a:effectLst/>
                        </a:rPr>
                        <a:t>线程块的集合，一个</a:t>
                      </a:r>
                      <a:r>
                        <a:rPr lang="en-US" altLang="zh-CN" sz="1600" b="0" dirty="0">
                          <a:effectLst/>
                        </a:rPr>
                        <a:t>grid</a:t>
                      </a:r>
                      <a:r>
                        <a:rPr lang="zh-CN" altLang="en-US" sz="1600" b="0" dirty="0">
                          <a:effectLst/>
                        </a:rPr>
                        <a:t>对应一个</a:t>
                      </a:r>
                      <a:r>
                        <a:rPr lang="zh-CN" altLang="en-US" sz="1600" b="1" dirty="0">
                          <a:effectLst/>
                        </a:rPr>
                        <a:t>核函数（</a:t>
                      </a:r>
                      <a:r>
                        <a:rPr lang="en-US" altLang="zh-CN" sz="1600" b="1" dirty="0">
                          <a:effectLst/>
                        </a:rPr>
                        <a:t>kernel</a:t>
                      </a:r>
                      <a:r>
                        <a:rPr lang="zh-CN" altLang="en-US" sz="1600" b="1" dirty="0">
                          <a:effectLst/>
                        </a:rPr>
                        <a:t>）</a:t>
                      </a:r>
                      <a:r>
                        <a:rPr lang="zh-CN" altLang="en-US" sz="1600" b="0" dirty="0">
                          <a:effectLst/>
                        </a:rPr>
                        <a:t>的启动</a:t>
                      </a:r>
                      <a:endParaRPr lang="zh-CN" altLang="en-US" sz="1600" b="0" dirty="0">
                        <a:effectLst/>
                        <a:latin typeface="quote-cjk-patch"/>
                      </a:endParaRPr>
                    </a:p>
                  </a:txBody>
                  <a:tcPr marL="78544" marR="78544" marT="49090" marB="49090" anchor="ctr"/>
                </a:tc>
                <a:extLst>
                  <a:ext uri="{0D108BD9-81ED-4DB2-BD59-A6C34878D82A}">
                    <a16:rowId xmlns:a16="http://schemas.microsoft.com/office/drawing/2014/main" val="348216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705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16996" y="3072319"/>
            <a:ext cx="2772383" cy="713361"/>
          </a:xfrm>
        </p:spPr>
        <p:txBody>
          <a:bodyPr>
            <a:normAutofit/>
          </a:bodyPr>
          <a:lstStyle/>
          <a:p>
            <a:r>
              <a:rPr lang="en-US" altLang="zh-CN" dirty="0"/>
              <a:t>GPU info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EE23CB-24F4-9424-2343-8867E75614F8}"/>
              </a:ext>
            </a:extLst>
          </p:cNvPr>
          <p:cNvSpPr txBox="1"/>
          <p:nvPr/>
        </p:nvSpPr>
        <p:spPr>
          <a:xfrm>
            <a:off x="5311302" y="474345"/>
            <a:ext cx="6096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Device 0: NVIDIA GeForce </a:t>
            </a:r>
            <a:r>
              <a:rPr lang="en-US" dirty="0">
                <a:solidFill>
                  <a:srgbClr val="FF0000"/>
                </a:solidFill>
              </a:rPr>
              <a:t>RTX 4090</a:t>
            </a:r>
          </a:p>
          <a:p>
            <a:r>
              <a:rPr lang="en-US" dirty="0"/>
              <a:t>  PCI Bus ID: 0000:4f:00.0</a:t>
            </a:r>
          </a:p>
          <a:p>
            <a:r>
              <a:rPr lang="en-US" dirty="0"/>
              <a:t>  Compute Capability: </a:t>
            </a:r>
            <a:r>
              <a:rPr lang="en-US" dirty="0">
                <a:solidFill>
                  <a:srgbClr val="FF0000"/>
                </a:solidFill>
              </a:rPr>
              <a:t>8.9</a:t>
            </a:r>
          </a:p>
          <a:p>
            <a:r>
              <a:rPr lang="en-US" dirty="0"/>
              <a:t>  Multiprocessors (MP/SM): </a:t>
            </a:r>
            <a:r>
              <a:rPr lang="en-US" dirty="0">
                <a:solidFill>
                  <a:srgbClr val="FF0000"/>
                </a:solidFill>
              </a:rPr>
              <a:t>128</a:t>
            </a:r>
          </a:p>
          <a:p>
            <a:r>
              <a:rPr lang="en-US" dirty="0"/>
              <a:t>  CUDA Cores per MP: </a:t>
            </a:r>
            <a:r>
              <a:rPr lang="en-US" dirty="0">
                <a:solidFill>
                  <a:srgbClr val="FF0000"/>
                </a:solidFill>
              </a:rPr>
              <a:t>128</a:t>
            </a:r>
          </a:p>
          <a:p>
            <a:r>
              <a:rPr lang="en-US" dirty="0"/>
              <a:t>  Total CUDA Cores: </a:t>
            </a:r>
            <a:r>
              <a:rPr lang="en-US" dirty="0">
                <a:solidFill>
                  <a:srgbClr val="FF0000"/>
                </a:solidFill>
              </a:rPr>
              <a:t>16384</a:t>
            </a:r>
          </a:p>
          <a:p>
            <a:r>
              <a:rPr lang="en-US" dirty="0"/>
              <a:t>  GPU Clock Rate: 2.52 GHz</a:t>
            </a:r>
          </a:p>
          <a:p>
            <a:r>
              <a:rPr lang="en-US" dirty="0"/>
              <a:t>  Memory Clock Rate: 10.50 GHz</a:t>
            </a:r>
          </a:p>
          <a:p>
            <a:r>
              <a:rPr lang="en-US" dirty="0"/>
              <a:t>  Total Global Memory: </a:t>
            </a:r>
            <a:r>
              <a:rPr lang="en-US" dirty="0">
                <a:solidFill>
                  <a:srgbClr val="FF0000"/>
                </a:solidFill>
              </a:rPr>
              <a:t>23.64</a:t>
            </a:r>
            <a:r>
              <a:rPr lang="en-US" dirty="0"/>
              <a:t> GB</a:t>
            </a:r>
          </a:p>
          <a:p>
            <a:r>
              <a:rPr lang="en-US" dirty="0"/>
              <a:t>  L2 Cache Size: 73728 KB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 Memory per Block: </a:t>
            </a:r>
            <a:r>
              <a:rPr lang="en-US" dirty="0">
                <a:solidFill>
                  <a:srgbClr val="FF0000"/>
                </a:solidFill>
              </a:rPr>
              <a:t>49152</a:t>
            </a:r>
            <a:r>
              <a:rPr lang="en-US" dirty="0"/>
              <a:t> bytes</a:t>
            </a:r>
          </a:p>
          <a:p>
            <a:r>
              <a:rPr lang="en-US" dirty="0"/>
              <a:t>  Total </a:t>
            </a:r>
            <a:r>
              <a:rPr lang="en-US" dirty="0">
                <a:solidFill>
                  <a:srgbClr val="FF0000"/>
                </a:solidFill>
              </a:rPr>
              <a:t>constant</a:t>
            </a:r>
            <a:r>
              <a:rPr lang="en-US" dirty="0"/>
              <a:t> Mem:  </a:t>
            </a:r>
            <a:r>
              <a:rPr lang="en-US" dirty="0">
                <a:solidFill>
                  <a:srgbClr val="FF0000"/>
                </a:solidFill>
              </a:rPr>
              <a:t>65536</a:t>
            </a:r>
            <a:r>
              <a:rPr lang="en-US" dirty="0"/>
              <a:t> bytes</a:t>
            </a:r>
          </a:p>
          <a:p>
            <a:r>
              <a:rPr lang="en-US" dirty="0"/>
              <a:t>  Registers per Block: </a:t>
            </a:r>
            <a:r>
              <a:rPr lang="en-US" dirty="0">
                <a:solidFill>
                  <a:srgbClr val="FF0000"/>
                </a:solidFill>
              </a:rPr>
              <a:t>65536</a:t>
            </a:r>
          </a:p>
          <a:p>
            <a:r>
              <a:rPr lang="en-US" dirty="0"/>
              <a:t>  Warp Size: 32 threads</a:t>
            </a:r>
          </a:p>
          <a:p>
            <a:r>
              <a:rPr lang="en-US" dirty="0"/>
              <a:t>  Max Threads per Block: </a:t>
            </a:r>
            <a:r>
              <a:rPr lang="en-US" dirty="0">
                <a:solidFill>
                  <a:srgbClr val="FF0000"/>
                </a:solidFill>
              </a:rPr>
              <a:t>1024</a:t>
            </a:r>
          </a:p>
          <a:p>
            <a:r>
              <a:rPr lang="en-US" dirty="0"/>
              <a:t>  Max Threads per Multiprocessor: 1536</a:t>
            </a:r>
          </a:p>
          <a:p>
            <a:r>
              <a:rPr lang="en-US" dirty="0"/>
              <a:t>  Max Thread Dimensions: </a:t>
            </a:r>
            <a:r>
              <a:rPr lang="en-US" dirty="0">
                <a:solidFill>
                  <a:srgbClr val="FF0000"/>
                </a:solidFill>
              </a:rPr>
              <a:t>(1024, 1024, 64)</a:t>
            </a:r>
          </a:p>
          <a:p>
            <a:r>
              <a:rPr lang="en-US" dirty="0"/>
              <a:t>  Max Grid Dimensions: </a:t>
            </a:r>
            <a:r>
              <a:rPr lang="en-US" dirty="0">
                <a:solidFill>
                  <a:srgbClr val="FF0000"/>
                </a:solidFill>
              </a:rPr>
              <a:t>(2147483647, 65535, 65535)</a:t>
            </a:r>
          </a:p>
          <a:p>
            <a:r>
              <a:rPr lang="en-US" dirty="0"/>
              <a:t>  Unified Addressing: Yes</a:t>
            </a:r>
          </a:p>
          <a:p>
            <a:r>
              <a:rPr lang="en-US" dirty="0"/>
              <a:t>  Managed Memory: Yes</a:t>
            </a:r>
          </a:p>
          <a:p>
            <a:r>
              <a:rPr lang="en-US" dirty="0"/>
              <a:t>  Concurrent Kernels: Yes</a:t>
            </a:r>
          </a:p>
        </p:txBody>
      </p:sp>
    </p:spTree>
    <p:extLst>
      <p:ext uri="{BB962C8B-B14F-4D97-AF65-F5344CB8AC3E}">
        <p14:creationId xmlns:p14="http://schemas.microsoft.com/office/powerpoint/2010/main" val="396470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00400" y="158750"/>
            <a:ext cx="5638800" cy="527050"/>
          </a:xfrm>
        </p:spPr>
        <p:txBody>
          <a:bodyPr/>
          <a:lstStyle/>
          <a:p>
            <a:r>
              <a:rPr lang="en-US" altLang="zh-CN" sz="2800" dirty="0"/>
              <a:t>Hello world! --- CPU Version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567448" y="1066800"/>
            <a:ext cx="5366424" cy="392415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dirty="0">
                <a:solidFill>
                  <a:srgbClr val="008800"/>
                </a:solidFill>
                <a:latin typeface="Courier New" pitchFamily="49" charset="0"/>
                <a:sym typeface="Courier New" pitchFamily="49" charset="0"/>
              </a:rPr>
              <a:t>#include &lt;stdio.h&gt;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endParaRPr lang="zh-CN" altLang="en-US" sz="1600" dirty="0">
              <a:solidFill>
                <a:srgbClr val="008800"/>
              </a:solidFill>
              <a:latin typeface="Courier New" pitchFamily="49" charset="0"/>
              <a:sym typeface="Courier New" pitchFamily="49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void</a:t>
            </a: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greeting(</a:t>
            </a: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void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)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{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printf(</a:t>
            </a:r>
            <a:r>
              <a:rPr lang="en-US" altLang="zh-CN" sz="1600" dirty="0">
                <a:solidFill>
                  <a:srgbClr val="BB4444"/>
                </a:solidFill>
                <a:latin typeface="Courier New" pitchFamily="49" charset="0"/>
                <a:sym typeface="Courier New" pitchFamily="49" charset="0"/>
              </a:rPr>
              <a:t>"Hello, world from the host!</a:t>
            </a:r>
            <a:r>
              <a:rPr lang="en-US" altLang="zh-CN" sz="1600" b="1" dirty="0">
                <a:solidFill>
                  <a:srgbClr val="BB6622"/>
                </a:solidFill>
                <a:latin typeface="Courier New" pitchFamily="49" charset="0"/>
                <a:sym typeface="Courier New" pitchFamily="49" charset="0"/>
              </a:rPr>
              <a:t>\n</a:t>
            </a:r>
            <a:r>
              <a:rPr lang="en-US" altLang="zh-CN" sz="1600" dirty="0">
                <a:solidFill>
                  <a:srgbClr val="BB4444"/>
                </a:solidFill>
                <a:latin typeface="Courier New" pitchFamily="49" charset="0"/>
                <a:sym typeface="Courier New" pitchFamily="49" charset="0"/>
              </a:rPr>
              <a:t>"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);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}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endParaRPr lang="zh-CN" altLang="en-US" sz="1600" dirty="0">
              <a:solidFill>
                <a:srgbClr val="000000"/>
              </a:solidFill>
              <a:latin typeface="Courier New" pitchFamily="49" charset="0"/>
              <a:sym typeface="Courier New" pitchFamily="49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67000"/>
            </a:pP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int</a:t>
            </a: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main(</a:t>
            </a:r>
            <a:r>
              <a:rPr lang="en-US" altLang="zh-CN" sz="1600" b="1" dirty="0">
                <a:solidFill>
                  <a:srgbClr val="00BB00"/>
                </a:solidFill>
                <a:latin typeface="Courier New" pitchFamily="49" charset="0"/>
                <a:sym typeface="Courier New" pitchFamily="49" charset="0"/>
              </a:rPr>
              <a:t>void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)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{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</a:t>
            </a:r>
            <a:r>
              <a:rPr lang="en-US" altLang="zh-CN" sz="1600" i="1" dirty="0">
                <a:solidFill>
                  <a:srgbClr val="008800"/>
                </a:solidFill>
                <a:latin typeface="Courier New" pitchFamily="49" charset="0"/>
                <a:sym typeface="Courier New" pitchFamily="49" charset="0"/>
              </a:rPr>
              <a:t>// greet from the host</a:t>
            </a:r>
            <a:b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greeting();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 </a:t>
            </a:r>
            <a:r>
              <a:rPr lang="en-US" altLang="zh-CN" sz="1600" b="1" dirty="0">
                <a:solidFill>
                  <a:srgbClr val="AA22FF"/>
                </a:solidFill>
                <a:latin typeface="Courier New" pitchFamily="49" charset="0"/>
                <a:sym typeface="Courier New" pitchFamily="49" charset="0"/>
              </a:rPr>
              <a:t>return</a:t>
            </a:r>
            <a:r>
              <a:rPr lang="zh-CN" altLang="en-US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 </a:t>
            </a:r>
            <a:r>
              <a:rPr lang="en-US" altLang="zh-CN" sz="1600" dirty="0">
                <a:solidFill>
                  <a:srgbClr val="666666"/>
                </a:solidFill>
                <a:latin typeface="Courier New" pitchFamily="49" charset="0"/>
                <a:sym typeface="Courier New" pitchFamily="49" charset="0"/>
              </a:rPr>
              <a:t>0</a:t>
            </a: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;</a:t>
            </a:r>
            <a:b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</a:br>
            <a:r>
              <a:rPr lang="en-US" altLang="zh-CN" sz="1600" dirty="0">
                <a:solidFill>
                  <a:srgbClr val="000000"/>
                </a:solidFill>
                <a:latin typeface="Courier New" pitchFamily="49" charset="0"/>
                <a:sym typeface="Courier New" pitchFamily="49" charset="0"/>
              </a:rPr>
              <a:t>}</a:t>
            </a:r>
          </a:p>
        </p:txBody>
      </p:sp>
      <p:sp>
        <p:nvSpPr>
          <p:cNvPr id="22535" name="Shape 55"/>
          <p:cNvSpPr txBox="1">
            <a:spLocks/>
          </p:cNvSpPr>
          <p:nvPr/>
        </p:nvSpPr>
        <p:spPr bwMode="auto">
          <a:xfrm>
            <a:off x="6574987" y="1066800"/>
            <a:ext cx="4235450" cy="5586413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91425" tIns="91425" rIns="91425" bIns="91425"/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20000"/>
              </a:spcBef>
            </a:pPr>
            <a:r>
              <a:rPr lang="en-US" altLang="zh-CN" dirty="0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g++ -o </a:t>
            </a:r>
            <a:r>
              <a:rPr lang="en-US" altLang="zh-CN" dirty="0" err="1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hello_cpu</a:t>
            </a:r>
            <a:r>
              <a:rPr lang="en-US" altLang="zh-CN" dirty="0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hello.cpp</a:t>
            </a:r>
          </a:p>
          <a:p>
            <a:pPr>
              <a:spcBef>
                <a:spcPct val="20000"/>
              </a:spcBef>
            </a:pPr>
            <a:r>
              <a:rPr lang="en-US" altLang="zh-CN" dirty="0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./</a:t>
            </a:r>
            <a:r>
              <a:rPr lang="en-US" altLang="zh-CN" dirty="0" err="1">
                <a:solidFill>
                  <a:srgbClr val="99CC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hello_cpu</a:t>
            </a:r>
            <a:endParaRPr lang="en-US" altLang="zh-CN" dirty="0">
              <a:solidFill>
                <a:srgbClr val="99CCFF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>
              <a:spcBef>
                <a:spcPct val="20000"/>
              </a:spcBef>
            </a:pPr>
            <a:r>
              <a:rPr lang="en-US" altLang="zh-CN" dirty="0">
                <a:solidFill>
                  <a:srgbClr val="DDDDDD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Hello, world from the host!</a:t>
            </a:r>
          </a:p>
        </p:txBody>
      </p:sp>
    </p:spTree>
    <p:extLst>
      <p:ext uri="{BB962C8B-B14F-4D97-AF65-F5344CB8AC3E}">
        <p14:creationId xmlns:p14="http://schemas.microsoft.com/office/powerpoint/2010/main" val="2320783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</TotalTime>
  <Words>2702</Words>
  <Application>Microsoft Office PowerPoint</Application>
  <PresentationFormat>Widescreen</PresentationFormat>
  <Paragraphs>332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CourierStd</vt:lpstr>
      <vt:lpstr>DINPro-Regular-Identity-H</vt:lpstr>
      <vt:lpstr>quote-cjk-patch</vt:lpstr>
      <vt:lpstr>微软雅黑</vt:lpstr>
      <vt:lpstr>微软雅黑 Light</vt:lpstr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Vibe coding is allowed, but —  请务必做到看懂你自动生成的代码！</vt:lpstr>
      <vt:lpstr>PowerPoint Presentation</vt:lpstr>
      <vt:lpstr>PowerPoint Presentation</vt:lpstr>
      <vt:lpstr>Memory Model of CUDA devices</vt:lpstr>
      <vt:lpstr>GPU info</vt:lpstr>
      <vt:lpstr>Hello world! --- CPU Version</vt:lpstr>
      <vt:lpstr>Hello world! --- GPU Version</vt:lpstr>
      <vt:lpstr>PowerPoint Presentation</vt:lpstr>
      <vt:lpstr>GPU Example 1 --- Summing two vectors</vt:lpstr>
      <vt:lpstr>GPU Example 2 --- Summing all values in a vector</vt:lpstr>
      <vt:lpstr>What is Thrust?</vt:lpstr>
      <vt:lpstr>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Yi Xue</dc:creator>
  <cp:lastModifiedBy>Yi Xue</cp:lastModifiedBy>
  <cp:revision>45</cp:revision>
  <dcterms:created xsi:type="dcterms:W3CDTF">2026-02-24T00:02:19Z</dcterms:created>
  <dcterms:modified xsi:type="dcterms:W3CDTF">2026-03-03T23:49:35Z</dcterms:modified>
</cp:coreProperties>
</file>