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mp4" ContentType="video/mp4"/>
  <Default Extension="png" ContentType="image/png"/>
  <Default Extension="rels" ContentType="application/vnd.openxmlformats-package.relationships+xml"/>
  <Default Extension="tif" ContentType="image/ti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1173" r:id="rId3"/>
    <p:sldId id="623" r:id="rId4"/>
    <p:sldId id="624" r:id="rId5"/>
    <p:sldId id="625" r:id="rId6"/>
    <p:sldId id="1184" r:id="rId7"/>
    <p:sldId id="1174" r:id="rId8"/>
    <p:sldId id="622" r:id="rId9"/>
    <p:sldId id="1175" r:id="rId10"/>
    <p:sldId id="1186" r:id="rId11"/>
    <p:sldId id="626" r:id="rId12"/>
    <p:sldId id="1177" r:id="rId13"/>
    <p:sldId id="1181" r:id="rId14"/>
    <p:sldId id="1178" r:id="rId15"/>
    <p:sldId id="1179" r:id="rId16"/>
    <p:sldId id="1180" r:id="rId17"/>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A5C2CA-3C8C-47D1-8E1D-5E65F39FDC13}">
          <p14:sldIdLst>
            <p14:sldId id="256"/>
            <p14:sldId id="1173"/>
            <p14:sldId id="623"/>
            <p14:sldId id="624"/>
            <p14:sldId id="625"/>
            <p14:sldId id="1184"/>
            <p14:sldId id="1174"/>
            <p14:sldId id="622"/>
            <p14:sldId id="1175"/>
            <p14:sldId id="1186"/>
            <p14:sldId id="626"/>
            <p14:sldId id="1177"/>
            <p14:sldId id="1181"/>
            <p14:sldId id="1178"/>
            <p14:sldId id="1179"/>
            <p14:sldId id="1180"/>
          </p14:sldIdLst>
        </p14:section>
        <p14:section name="Backup slides" id="{BCFC0144-6196-414D-9AEE-34AC2C8E39B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 Xue" initials="YX" lastIdx="1" clrIdx="0">
    <p:extLst>
      <p:ext uri="{19B8F6BF-5375-455C-9EA6-DF929625EA0E}">
        <p15:presenceInfo xmlns:p15="http://schemas.microsoft.com/office/powerpoint/2012/main" userId="eddde49a046760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9966FF"/>
    <a:srgbClr val="DD9803"/>
    <a:srgbClr val="1490E0"/>
    <a:srgbClr val="660874"/>
    <a:srgbClr val="FF3300"/>
    <a:srgbClr val="FFFF00"/>
    <a:srgbClr val="FFFFCC"/>
    <a:srgbClr val="EAEAE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38" autoAdjust="0"/>
    <p:restoredTop sz="75784" autoAdjust="0"/>
  </p:normalViewPr>
  <p:slideViewPr>
    <p:cSldViewPr snapToGrid="0">
      <p:cViewPr varScale="1">
        <p:scale>
          <a:sx n="116" d="100"/>
          <a:sy n="116" d="100"/>
        </p:scale>
        <p:origin x="1428"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US"/>
          </a:p>
        </p:txBody>
      </p:sp>
      <p:sp>
        <p:nvSpPr>
          <p:cNvPr id="3" name="Date Placeholder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E7D13534-7480-4D3E-A96D-820790DC6D59}" type="datetimeFigureOut">
              <a:rPr lang="en-US" smtClean="0"/>
              <a:t>3/11/2026</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en-US"/>
          </a:p>
        </p:txBody>
      </p:sp>
      <p:sp>
        <p:nvSpPr>
          <p:cNvPr id="5" name="Notes Placehold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DD39D0A2-FB0D-4D97-8311-34C1C6A2EAFD}" type="slidenum">
              <a:rPr lang="en-US" smtClean="0"/>
              <a:t>‹#›</a:t>
            </a:fld>
            <a:endParaRPr lang="en-US"/>
          </a:p>
        </p:txBody>
      </p:sp>
    </p:spTree>
    <p:extLst>
      <p:ext uri="{BB962C8B-B14F-4D97-AF65-F5344CB8AC3E}">
        <p14:creationId xmlns:p14="http://schemas.microsoft.com/office/powerpoint/2010/main" val="160515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9D0A2-FB0D-4D97-8311-34C1C6A2EAFD}" type="slidenum">
              <a:rPr lang="en-US" smtClean="0"/>
              <a:t>1</a:t>
            </a:fld>
            <a:endParaRPr lang="en-US"/>
          </a:p>
        </p:txBody>
      </p:sp>
    </p:spTree>
    <p:extLst>
      <p:ext uri="{BB962C8B-B14F-4D97-AF65-F5344CB8AC3E}">
        <p14:creationId xmlns:p14="http://schemas.microsoft.com/office/powerpoint/2010/main" val="227850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water models: dummy atoms</a:t>
            </a:r>
          </a:p>
          <a:p>
            <a:r>
              <a:rPr lang="en-US" altLang="zh-CN" dirty="0"/>
              <a:t>Implicit: drastically reducing the number of particles in the system</a:t>
            </a:r>
          </a:p>
          <a:p>
            <a:r>
              <a:rPr lang="en-US" altLang="zh-CN" dirty="0"/>
              <a:t>∆</a:t>
            </a:r>
            <a:r>
              <a:rPr lang="en-US" altLang="zh-CN" dirty="0" err="1"/>
              <a:t>Gsolv</a:t>
            </a:r>
            <a:r>
              <a:rPr lang="en-US" altLang="zh-CN" dirty="0"/>
              <a:t> = ∆</a:t>
            </a:r>
            <a:r>
              <a:rPr lang="en-US" altLang="zh-CN" dirty="0" err="1"/>
              <a:t>G_el</a:t>
            </a:r>
            <a:r>
              <a:rPr lang="en-US" altLang="zh-CN" dirty="0"/>
              <a:t> (GB or PB) + ∆</a:t>
            </a:r>
            <a:r>
              <a:rPr lang="en-US" altLang="zh-CN" dirty="0" err="1"/>
              <a:t>G_nonel</a:t>
            </a:r>
            <a:r>
              <a:rPr lang="en-US" altLang="zh-CN" dirty="0"/>
              <a:t> (SA). PB is more computationally costly.</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10</a:t>
            </a:fld>
            <a:endParaRPr lang="en-US"/>
          </a:p>
        </p:txBody>
      </p:sp>
    </p:spTree>
    <p:extLst>
      <p:ext uri="{BB962C8B-B14F-4D97-AF65-F5344CB8AC3E}">
        <p14:creationId xmlns:p14="http://schemas.microsoft.com/office/powerpoint/2010/main" val="172437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11</a:t>
            </a:fld>
            <a:endParaRPr lang="en-US"/>
          </a:p>
        </p:txBody>
      </p:sp>
    </p:spTree>
    <p:extLst>
      <p:ext uri="{BB962C8B-B14F-4D97-AF65-F5344CB8AC3E}">
        <p14:creationId xmlns:p14="http://schemas.microsoft.com/office/powerpoint/2010/main" val="2428500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12</a:t>
            </a:fld>
            <a:endParaRPr lang="en-US"/>
          </a:p>
        </p:txBody>
      </p:sp>
    </p:spTree>
    <p:extLst>
      <p:ext uri="{BB962C8B-B14F-4D97-AF65-F5344CB8AC3E}">
        <p14:creationId xmlns:p14="http://schemas.microsoft.com/office/powerpoint/2010/main" val="49235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13</a:t>
            </a:fld>
            <a:endParaRPr lang="en-US"/>
          </a:p>
        </p:txBody>
      </p:sp>
    </p:spTree>
    <p:extLst>
      <p:ext uri="{BB962C8B-B14F-4D97-AF65-F5344CB8AC3E}">
        <p14:creationId xmlns:p14="http://schemas.microsoft.com/office/powerpoint/2010/main" val="1522927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14</a:t>
            </a:fld>
            <a:endParaRPr lang="en-US"/>
          </a:p>
        </p:txBody>
      </p:sp>
    </p:spTree>
    <p:extLst>
      <p:ext uri="{BB962C8B-B14F-4D97-AF65-F5344CB8AC3E}">
        <p14:creationId xmlns:p14="http://schemas.microsoft.com/office/powerpoint/2010/main" val="260608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get to that shortly</a:t>
            </a:r>
          </a:p>
        </p:txBody>
      </p:sp>
      <p:sp>
        <p:nvSpPr>
          <p:cNvPr id="4" name="Slide Number Placeholder 3"/>
          <p:cNvSpPr>
            <a:spLocks noGrp="1"/>
          </p:cNvSpPr>
          <p:nvPr>
            <p:ph type="sldNum" sz="quarter" idx="5"/>
          </p:nvPr>
        </p:nvSpPr>
        <p:spPr/>
        <p:txBody>
          <a:bodyPr/>
          <a:lstStyle/>
          <a:p>
            <a:fld id="{DD39D0A2-FB0D-4D97-8311-34C1C6A2EAFD}" type="slidenum">
              <a:rPr lang="en-US" smtClean="0"/>
              <a:t>2</a:t>
            </a:fld>
            <a:endParaRPr lang="en-US"/>
          </a:p>
        </p:txBody>
      </p:sp>
    </p:spTree>
    <p:extLst>
      <p:ext uri="{BB962C8B-B14F-4D97-AF65-F5344CB8AC3E}">
        <p14:creationId xmlns:p14="http://schemas.microsoft.com/office/powerpoint/2010/main" val="266121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China's supercomputing is no longer participating in data updates for the benchmark test. (for reasons we all understand sanction?)</a:t>
            </a:r>
          </a:p>
          <a:p>
            <a:r>
              <a:rPr lang="en-US" altLang="zh-CN" dirty="0"/>
              <a:t>2010, Milky Way 1 #1</a:t>
            </a:r>
          </a:p>
          <a:p>
            <a:r>
              <a:rPr lang="en-US" altLang="zh-CN"/>
              <a:t>2013-2015, </a:t>
            </a:r>
            <a:r>
              <a:rPr lang="en-US" altLang="zh-CN" dirty="0"/>
              <a:t>Milky Way 2 #1</a:t>
            </a:r>
          </a:p>
          <a:p>
            <a:r>
              <a:rPr lang="en-US" altLang="zh-CN" dirty="0"/>
              <a:t>2016, </a:t>
            </a:r>
            <a:r>
              <a:rPr lang="en-US" altLang="zh-CN" dirty="0" err="1"/>
              <a:t>sunway</a:t>
            </a:r>
            <a:r>
              <a:rPr lang="en-US" altLang="zh-CN" dirty="0"/>
              <a:t> </a:t>
            </a:r>
            <a:r>
              <a:rPr lang="en-US" altLang="zh-CN" dirty="0" err="1"/>
              <a:t>TaihuLight</a:t>
            </a:r>
            <a:r>
              <a:rPr lang="en-US" altLang="zh-CN" dirty="0"/>
              <a:t> became #1; operated by Tsinghua University.</a:t>
            </a:r>
          </a:p>
          <a:p>
            <a:r>
              <a:rPr lang="en-US" altLang="zh-CN" dirty="0"/>
              <a:t>Sunway </a:t>
            </a:r>
            <a:r>
              <a:rPr lang="en-US" altLang="zh-CN" dirty="0" err="1"/>
              <a:t>OceanLight</a:t>
            </a:r>
            <a:r>
              <a:rPr lang="en-US" altLang="zh-CN" dirty="0"/>
              <a:t> </a:t>
            </a:r>
            <a:r>
              <a:rPr lang="zh-CN" altLang="en-US" dirty="0"/>
              <a:t>海洋之光</a:t>
            </a:r>
            <a:endParaRPr lang="en-US" altLang="zh-CN" dirty="0"/>
          </a:p>
        </p:txBody>
      </p:sp>
      <p:sp>
        <p:nvSpPr>
          <p:cNvPr id="4" name="Slide Number Placeholder 3"/>
          <p:cNvSpPr>
            <a:spLocks noGrp="1"/>
          </p:cNvSpPr>
          <p:nvPr>
            <p:ph type="sldNum" sz="quarter" idx="10"/>
          </p:nvPr>
        </p:nvSpPr>
        <p:spPr/>
        <p:txBody>
          <a:bodyPr/>
          <a:lstStyle/>
          <a:p>
            <a:fld id="{A2474DDC-4E61-453D-AE13-BB885AE1AEA4}" type="slidenum">
              <a:rPr lang="en-US" smtClean="0"/>
              <a:t>3</a:t>
            </a:fld>
            <a:endParaRPr lang="en-US"/>
          </a:p>
        </p:txBody>
      </p:sp>
    </p:spTree>
    <p:extLst>
      <p:ext uri="{BB962C8B-B14F-4D97-AF65-F5344CB8AC3E}">
        <p14:creationId xmlns:p14="http://schemas.microsoft.com/office/powerpoint/2010/main" val="405688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A7B3F-2DCB-405D-8F8E-913FC48D4627}" type="slidenum">
              <a:rPr lang="en-US" altLang="zh-CN"/>
              <a:pPr/>
              <a:t>4</a:t>
            </a:fld>
            <a:endParaRPr lang="en-US" altLang="zh-CN"/>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zh-CN" dirty="0"/>
              <a:t>David E. Shaw​​ entered Columbia University as a professor before turning 30, specializing in ​​ultra-large-scale parallel computing​​. At 35, he left academia to join ​​Wall Street​​, working in ​​quantitative trading​​ at ​​Morgan Stanley​​. Two years later, he resigned to found his own ​​hedge fund​​, focusing on ​​high-frequency trading arbitrage​​. By 2015, at the age of 64, his personal wealth had reached ​​$4.1 billion​​ (ranked among Forbes Top 500). Returning to academia, he established the ​​D. E. Shaw Research Institute​​ and began developing the ​​Anton​​ supercomputer.</a:t>
            </a:r>
          </a:p>
          <a:p>
            <a:endParaRPr lang="en-US" altLang="zh-CN" dirty="0"/>
          </a:p>
          <a:p>
            <a:r>
              <a:rPr lang="en-US" altLang="zh-CN" dirty="0"/>
              <a:t>No CPUs: Special  integrated circuits, or application-specific integrated circuits (ASICs). cannot perform General-purpose computing</a:t>
            </a:r>
          </a:p>
          <a:p>
            <a:r>
              <a:rPr lang="en-US" altLang="zh-CN" dirty="0"/>
              <a:t>3-gens of Anton: roughly 100 times faster than the fastest general‑purpose supercomputers of its day</a:t>
            </a:r>
          </a:p>
          <a:p>
            <a:r>
              <a:rPr lang="en-US" altLang="zh-CN" dirty="0"/>
              <a:t>https://www.zhihu.com/question/30454088</a:t>
            </a:r>
          </a:p>
          <a:p>
            <a:endParaRPr lang="en-US" altLang="zh-CN" dirty="0"/>
          </a:p>
          <a:p>
            <a:r>
              <a:rPr lang="en-US" altLang="zh-CN" dirty="0"/>
              <a:t>https://www.psc.edu/resources/anton/</a:t>
            </a:r>
            <a:br>
              <a:rPr lang="en-US" altLang="zh-CN" dirty="0"/>
            </a:br>
            <a:r>
              <a:rPr lang="en-US" altLang="zh-CN" dirty="0"/>
              <a:t>https://sc21.supercomputing.org/proceedings/tech_paper/tech_paper_pages/gb101.html</a:t>
            </a:r>
          </a:p>
          <a:p>
            <a:endParaRPr lang="en-US" altLang="zh-CN" dirty="0"/>
          </a:p>
        </p:txBody>
      </p:sp>
    </p:spTree>
    <p:extLst>
      <p:ext uri="{BB962C8B-B14F-4D97-AF65-F5344CB8AC3E}">
        <p14:creationId xmlns:p14="http://schemas.microsoft.com/office/powerpoint/2010/main" val="426996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GTX980, Xeon E5-2650 v3 Haswell: release date 2014 (Consumer-grade, cost-effective)</a:t>
            </a:r>
          </a:p>
          <a:p>
            <a:r>
              <a:rPr lang="en-US" altLang="zh-CN" dirty="0"/>
              <a:t>You can consider it as a </a:t>
            </a:r>
            <a:r>
              <a:rPr lang="en-US" altLang="zh-CN" dirty="0" err="1"/>
              <a:t>poorman’s</a:t>
            </a:r>
            <a:r>
              <a:rPr lang="en-US" altLang="zh-CN" dirty="0"/>
              <a:t> solution. It is a sweet solution, though</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5</a:t>
            </a:fld>
            <a:endParaRPr lang="en-US"/>
          </a:p>
        </p:txBody>
      </p:sp>
    </p:spTree>
    <p:extLst>
      <p:ext uri="{BB962C8B-B14F-4D97-AF65-F5344CB8AC3E}">
        <p14:creationId xmlns:p14="http://schemas.microsoft.com/office/powerpoint/2010/main" val="359220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free for non-commercial use</a:t>
            </a:r>
          </a:p>
        </p:txBody>
      </p:sp>
      <p:sp>
        <p:nvSpPr>
          <p:cNvPr id="4" name="Slide Number Placeholder 3"/>
          <p:cNvSpPr>
            <a:spLocks noGrp="1"/>
          </p:cNvSpPr>
          <p:nvPr>
            <p:ph type="sldNum" sz="quarter" idx="5"/>
          </p:nvPr>
        </p:nvSpPr>
        <p:spPr/>
        <p:txBody>
          <a:bodyPr/>
          <a:lstStyle/>
          <a:p>
            <a:fld id="{DD39D0A2-FB0D-4D97-8311-34C1C6A2EAFD}" type="slidenum">
              <a:rPr lang="en-US" smtClean="0"/>
              <a:t>6</a:t>
            </a:fld>
            <a:endParaRPr lang="en-US"/>
          </a:p>
        </p:txBody>
      </p:sp>
    </p:spTree>
    <p:extLst>
      <p:ext uri="{BB962C8B-B14F-4D97-AF65-F5344CB8AC3E}">
        <p14:creationId xmlns:p14="http://schemas.microsoft.com/office/powerpoint/2010/main" val="57717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Classical mechanics states that a system's future state can be predicted from its current momentum and coordinates. MD is based precisely on this principle, continuously calculating the current positions and velocities to predict the subsequent positions and velocities, and so forth, in the form of numerical simulations.</a:t>
            </a:r>
          </a:p>
          <a:p>
            <a:endParaRPr lang="en-US" altLang="zh-CN" dirty="0"/>
          </a:p>
          <a:p>
            <a:r>
              <a:rPr lang="en-US" altLang="zh-CN" dirty="0"/>
              <a:t>Regarding this iterative cycle, the most classic and widely used algorithm is the </a:t>
            </a:r>
            <a:r>
              <a:rPr lang="en-US" altLang="zh-CN" dirty="0" err="1"/>
              <a:t>Verlet</a:t>
            </a:r>
            <a:r>
              <a:rPr lang="en-US" altLang="zh-CN" dirty="0"/>
              <a:t> series of algorithms. It offers the advantage of computational simplicity.</a:t>
            </a:r>
          </a:p>
          <a:p>
            <a:endParaRPr lang="en-US" altLang="zh-CN" dirty="0"/>
          </a:p>
          <a:p>
            <a:r>
              <a:rPr lang="zh-CN" altLang="en-US" dirty="0"/>
              <a:t>根据经典力学，如果已知某个系统某时刻的动量和坐标，该系统的下一刻状态则可以由上一个状态推算得到。</a:t>
            </a:r>
            <a:r>
              <a:rPr lang="en-US" altLang="zh-CN" dirty="0"/>
              <a:t>MD</a:t>
            </a:r>
            <a:r>
              <a:rPr lang="zh-CN" altLang="en-US" dirty="0"/>
              <a:t>就是基于这样一个原则，去不断的计算当前时刻的位置和速度，去推算下一个时刻的位置和速度以此类推，以数值模拟的形式。</a:t>
            </a:r>
          </a:p>
          <a:p>
            <a:r>
              <a:rPr lang="zh-CN" altLang="en-US" dirty="0"/>
              <a:t>关于这个推算的循环，最经典，也是目前最常用的迭代算法就是</a:t>
            </a:r>
            <a:r>
              <a:rPr lang="en-US" altLang="zh-CN" dirty="0" err="1"/>
              <a:t>verlet</a:t>
            </a:r>
            <a:r>
              <a:rPr lang="zh-CN" altLang="en-US" dirty="0"/>
              <a:t>系列算法。它具有计算简单的优点。</a:t>
            </a:r>
            <a:endParaRPr lang="en-US" altLang="zh-CN" dirty="0"/>
          </a:p>
          <a:p>
            <a:r>
              <a:rPr lang="en-US" altLang="zh-CN" dirty="0"/>
              <a:t>Nevertheless, Amber implements a variant of “half Leapfrog and half velocity” </a:t>
            </a:r>
            <a:r>
              <a:rPr lang="en-US" altLang="zh-CN" dirty="0" err="1"/>
              <a:t>verlet</a:t>
            </a:r>
            <a:r>
              <a:rPr lang="en-US" altLang="zh-CN" dirty="0"/>
              <a:t>…</a:t>
            </a:r>
          </a:p>
          <a:p>
            <a:endParaRPr lang="zh-CN" altLang="en-US" dirty="0"/>
          </a:p>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7</a:t>
            </a:fld>
            <a:endParaRPr lang="en-US"/>
          </a:p>
        </p:txBody>
      </p:sp>
    </p:spTree>
    <p:extLst>
      <p:ext uri="{BB962C8B-B14F-4D97-AF65-F5344CB8AC3E}">
        <p14:creationId xmlns:p14="http://schemas.microsoft.com/office/powerpoint/2010/main" val="97125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8</a:t>
            </a:fld>
            <a:endParaRPr lang="en-US"/>
          </a:p>
        </p:txBody>
      </p:sp>
    </p:spTree>
    <p:extLst>
      <p:ext uri="{BB962C8B-B14F-4D97-AF65-F5344CB8AC3E}">
        <p14:creationId xmlns:p14="http://schemas.microsoft.com/office/powerpoint/2010/main" val="55506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9</a:t>
            </a:fld>
            <a:endParaRPr lang="en-US"/>
          </a:p>
        </p:txBody>
      </p:sp>
    </p:spTree>
    <p:extLst>
      <p:ext uri="{BB962C8B-B14F-4D97-AF65-F5344CB8AC3E}">
        <p14:creationId xmlns:p14="http://schemas.microsoft.com/office/powerpoint/2010/main" val="107053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319076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77283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45572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843" y="365127"/>
            <a:ext cx="11720593" cy="1325563"/>
          </a:xfrm>
        </p:spPr>
        <p:txBody>
          <a:bodyPr/>
          <a:lstStyle/>
          <a:p>
            <a:r>
              <a:rPr lang="en-US" dirty="0"/>
              <a:t>Click to edit Master title style</a:t>
            </a:r>
          </a:p>
        </p:txBody>
      </p:sp>
      <p:sp>
        <p:nvSpPr>
          <p:cNvPr id="3" name="Content Placeholder 2"/>
          <p:cNvSpPr>
            <a:spLocks noGrp="1"/>
          </p:cNvSpPr>
          <p:nvPr>
            <p:ph idx="1"/>
          </p:nvPr>
        </p:nvSpPr>
        <p:spPr>
          <a:xfrm>
            <a:off x="282843" y="1825625"/>
            <a:ext cx="1172059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63766" y="6483298"/>
            <a:ext cx="528234" cy="365125"/>
          </a:xfrm>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404170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3D4B70-35FB-4D80-8292-E2716514ABC5}"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99666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3D4B70-35FB-4D80-8292-E2716514ABC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62095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4B70-35FB-4D80-8292-E2716514ABC5}"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6328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3D4B70-35FB-4D80-8292-E2716514ABC5}"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83752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D4B70-35FB-4D80-8292-E2716514ABC5}"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92868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3D4B70-35FB-4D80-8292-E2716514ABC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286864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3D4B70-35FB-4D80-8292-E2716514ABC5}"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21637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D4B70-35FB-4D80-8292-E2716514ABC5}" type="datetimeFigureOut">
              <a:rPr lang="en-US" smtClean="0"/>
              <a:t>3/11/2026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4B32B-4DB1-4C99-AAE1-5875DAAAD4AF}" type="slidenum">
              <a:rPr lang="en-US" smtClean="0"/>
              <a:t>‹#›</a:t>
            </a:fld>
            <a:endParaRPr lang="en-US"/>
          </a:p>
        </p:txBody>
      </p:sp>
    </p:spTree>
    <p:extLst>
      <p:ext uri="{BB962C8B-B14F-4D97-AF65-F5344CB8AC3E}">
        <p14:creationId xmlns:p14="http://schemas.microsoft.com/office/powerpoint/2010/main" val="2987849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8.png"/><Relationship Id="rId7" Type="http://schemas.openxmlformats.org/officeDocument/2006/relationships/image" Target="../media/image6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mbermd.org/"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jf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hyperlink" Target="https://dasher.wustl.edu/tinker/" TargetMode="External"/><Relationship Id="rId3" Type="http://schemas.openxmlformats.org/officeDocument/2006/relationships/hyperlink" Target="https://academiccharmm.org/" TargetMode="External"/><Relationship Id="rId7" Type="http://schemas.openxmlformats.org/officeDocument/2006/relationships/hyperlink" Target="https://openmm.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ks.uiuc.edu/Research/namd/" TargetMode="External"/><Relationship Id="rId5" Type="http://schemas.openxmlformats.org/officeDocument/2006/relationships/hyperlink" Target="https://www.gromacs.org/" TargetMode="External"/><Relationship Id="rId4" Type="http://schemas.openxmlformats.org/officeDocument/2006/relationships/hyperlink" Target="https://ambermd.org/" TargetMode="External"/><Relationship Id="rId9" Type="http://schemas.openxmlformats.org/officeDocument/2006/relationships/hyperlink" Target="https://gpumd.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2.png"/><Relationship Id="rId18"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44.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43.png"/><Relationship Id="rId22"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9.jpe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73541" y="2211185"/>
            <a:ext cx="10406089" cy="1639703"/>
          </a:xfrm>
        </p:spPr>
        <p:txBody>
          <a:bodyPr>
            <a:noAutofit/>
          </a:bodyPr>
          <a:lstStyle/>
          <a:p>
            <a:pPr>
              <a:lnSpc>
                <a:spcPct val="100000"/>
              </a:lnSpc>
            </a:pPr>
            <a:r>
              <a:rPr lang="en-US" altLang="zh-CN" sz="5400" b="1" dirty="0">
                <a:ea typeface="微软雅黑 Light" panose="020B0502040204020203" pitchFamily="34" charset="-122"/>
                <a:cs typeface="Arial" panose="020B0604020202020204" pitchFamily="34" charset="0"/>
              </a:rPr>
              <a:t>AI</a:t>
            </a:r>
            <a:r>
              <a:rPr lang="zh-CN" altLang="en-US" sz="5400" b="1" dirty="0">
                <a:ea typeface="微软雅黑 Light" panose="020B0502040204020203" pitchFamily="34" charset="-122"/>
                <a:cs typeface="Arial" panose="020B0604020202020204" pitchFamily="34" charset="0"/>
              </a:rPr>
              <a:t>赋能的生物大分子模拟和计算</a:t>
            </a:r>
          </a:p>
        </p:txBody>
      </p:sp>
      <p:sp>
        <p:nvSpPr>
          <p:cNvPr id="6" name="Subtitle 1"/>
          <p:cNvSpPr>
            <a:spLocks noGrp="1"/>
          </p:cNvSpPr>
          <p:nvPr>
            <p:ph type="subTitle" idx="1"/>
          </p:nvPr>
        </p:nvSpPr>
        <p:spPr>
          <a:xfrm>
            <a:off x="1719345" y="5009277"/>
            <a:ext cx="8932241" cy="1048413"/>
          </a:xfrm>
        </p:spPr>
        <p:txBody>
          <a:bodyPr>
            <a:noAutofit/>
          </a:bodyPr>
          <a:lstStyle/>
          <a:p>
            <a:r>
              <a:rPr lang="en-US" altLang="zh-CN" sz="2800" dirty="0">
                <a:solidFill>
                  <a:schemeClr val="tx1">
                    <a:lumMod val="75000"/>
                    <a:lumOff val="25000"/>
                  </a:schemeClr>
                </a:solidFill>
              </a:rPr>
              <a:t>Yi Xue, School of Life Sciences, THU</a:t>
            </a:r>
            <a:br>
              <a:rPr lang="en-US" altLang="zh-CN" sz="2800" dirty="0">
                <a:solidFill>
                  <a:schemeClr val="tx1">
                    <a:lumMod val="75000"/>
                    <a:lumOff val="25000"/>
                  </a:schemeClr>
                </a:solidFill>
              </a:rPr>
            </a:br>
            <a:br>
              <a:rPr lang="en-US" altLang="zh-CN" sz="1000" dirty="0">
                <a:solidFill>
                  <a:schemeClr val="tx1">
                    <a:lumMod val="75000"/>
                    <a:lumOff val="25000"/>
                  </a:schemeClr>
                </a:solidFill>
              </a:rPr>
            </a:br>
            <a:r>
              <a:rPr lang="en-US" altLang="zh-CN" sz="2800" dirty="0">
                <a:solidFill>
                  <a:schemeClr val="tx1">
                    <a:lumMod val="75000"/>
                    <a:lumOff val="25000"/>
                  </a:schemeClr>
                </a:solidFill>
              </a:rPr>
              <a:t>Mar. 11, 2026</a:t>
            </a:r>
            <a:endParaRPr lang="zh-CN" altLang="en-US" sz="28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BF3072D5-91B7-4010-AD70-C923DF8D15B7}"/>
              </a:ext>
            </a:extLst>
          </p:cNvPr>
          <p:cNvCxnSpPr>
            <a:cxnSpLocks/>
          </p:cNvCxnSpPr>
          <p:nvPr/>
        </p:nvCxnSpPr>
        <p:spPr>
          <a:xfrm>
            <a:off x="333955" y="1397592"/>
            <a:ext cx="11513488" cy="0"/>
          </a:xfrm>
          <a:prstGeom prst="line">
            <a:avLst/>
          </a:prstGeom>
          <a:ln w="31750">
            <a:solidFill>
              <a:srgbClr val="B71E4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3728AFDA-E92B-8917-E8B1-A21854242AD9}"/>
              </a:ext>
            </a:extLst>
          </p:cNvPr>
          <p:cNvSpPr txBox="1"/>
          <p:nvPr/>
        </p:nvSpPr>
        <p:spPr>
          <a:xfrm>
            <a:off x="333955" y="431598"/>
            <a:ext cx="1818831" cy="646331"/>
          </a:xfrm>
          <a:prstGeom prst="rect">
            <a:avLst/>
          </a:prstGeom>
          <a:noFill/>
        </p:spPr>
        <p:txBody>
          <a:bodyPr wrap="none" rtlCol="0">
            <a:spAutoFit/>
          </a:bodyPr>
          <a:lstStyle/>
          <a:p>
            <a:r>
              <a:rPr lang="en-US" sz="3600" dirty="0">
                <a:ln w="0"/>
                <a:solidFill>
                  <a:srgbClr val="660874"/>
                </a:solidFill>
                <a:effectLst>
                  <a:outerShdw blurRad="38100" dist="25400" dir="5400000" algn="ctr" rotWithShape="0">
                    <a:srgbClr val="6E747A">
                      <a:alpha val="43000"/>
                    </a:srgbClr>
                  </a:outerShdw>
                </a:effectLst>
              </a:rPr>
              <a:t>Week 03</a:t>
            </a:r>
          </a:p>
        </p:txBody>
      </p:sp>
    </p:spTree>
    <p:extLst>
      <p:ext uri="{BB962C8B-B14F-4D97-AF65-F5344CB8AC3E}">
        <p14:creationId xmlns:p14="http://schemas.microsoft.com/office/powerpoint/2010/main" val="386200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83" y="152400"/>
            <a:ext cx="8890781" cy="685800"/>
          </a:xfrm>
        </p:spPr>
        <p:txBody>
          <a:bodyPr>
            <a:normAutofit/>
          </a:bodyPr>
          <a:lstStyle/>
          <a:p>
            <a:pPr algn="ctr"/>
            <a:r>
              <a:rPr lang="en-US" altLang="zh-CN" sz="3600" b="1" dirty="0">
                <a:latin typeface="+mn-lt"/>
              </a:rPr>
              <a:t>Periodic boundary condition and water box </a:t>
            </a:r>
            <a:endParaRPr lang="zh-CN" altLang="en-US" sz="3600" b="1"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10</a:t>
            </a:fld>
            <a:endParaRPr lang="en-US"/>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742" y="1097942"/>
            <a:ext cx="2609547" cy="233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742" y="3586603"/>
            <a:ext cx="2680883" cy="276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colorful cube with black background&#10;&#10;AI-generated content may be incorrect.">
            <a:extLst>
              <a:ext uri="{FF2B5EF4-FFF2-40B4-BE49-F238E27FC236}">
                <a16:creationId xmlns:a16="http://schemas.microsoft.com/office/drawing/2014/main" id="{AB130B39-99D7-E42F-8F58-40C725230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849" y="1045697"/>
            <a:ext cx="1594036" cy="1574923"/>
          </a:xfrm>
          <a:prstGeom prst="rect">
            <a:avLst/>
          </a:prstGeom>
        </p:spPr>
      </p:pic>
      <p:pic>
        <p:nvPicPr>
          <p:cNvPr id="8" name="Picture 7" descr="A yellow and orange geometrical object&#10;&#10;AI-generated content may be incorrect.">
            <a:extLst>
              <a:ext uri="{FF2B5EF4-FFF2-40B4-BE49-F238E27FC236}">
                <a16:creationId xmlns:a16="http://schemas.microsoft.com/office/drawing/2014/main" id="{EC8A48ED-A48C-E3D9-7BD6-BC5FB2A2D6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3152" y="838200"/>
            <a:ext cx="2189321" cy="2243317"/>
          </a:xfrm>
          <a:prstGeom prst="rect">
            <a:avLst/>
          </a:prstGeom>
        </p:spPr>
      </p:pic>
      <p:pic>
        <p:nvPicPr>
          <p:cNvPr id="10" name="Picture 9" descr="A yellow octagon shaped object&#10;&#10;AI-generated content may be incorrect.">
            <a:extLst>
              <a:ext uri="{FF2B5EF4-FFF2-40B4-BE49-F238E27FC236}">
                <a16:creationId xmlns:a16="http://schemas.microsoft.com/office/drawing/2014/main" id="{85F5D7B4-BF0D-33DF-488F-5B8BFAB19A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4470" y="1205131"/>
            <a:ext cx="1334996" cy="1288155"/>
          </a:xfrm>
          <a:prstGeom prst="rect">
            <a:avLst/>
          </a:prstGeom>
        </p:spPr>
      </p:pic>
      <p:sp>
        <p:nvSpPr>
          <p:cNvPr id="12" name="TextBox 11">
            <a:extLst>
              <a:ext uri="{FF2B5EF4-FFF2-40B4-BE49-F238E27FC236}">
                <a16:creationId xmlns:a16="http://schemas.microsoft.com/office/drawing/2014/main" id="{C4E22A6C-0E53-855E-044B-2D69EAD96879}"/>
              </a:ext>
            </a:extLst>
          </p:cNvPr>
          <p:cNvSpPr txBox="1"/>
          <p:nvPr/>
        </p:nvSpPr>
        <p:spPr>
          <a:xfrm>
            <a:off x="9577648" y="2620620"/>
            <a:ext cx="2008640" cy="338554"/>
          </a:xfrm>
          <a:prstGeom prst="rect">
            <a:avLst/>
          </a:prstGeom>
          <a:noFill/>
        </p:spPr>
        <p:txBody>
          <a:bodyPr wrap="square">
            <a:spAutoFit/>
          </a:bodyPr>
          <a:lstStyle/>
          <a:p>
            <a:r>
              <a:rPr lang="en-US" sz="1600" dirty="0"/>
              <a:t>truncated octahedron</a:t>
            </a:r>
          </a:p>
        </p:txBody>
      </p:sp>
      <p:sp>
        <p:nvSpPr>
          <p:cNvPr id="13" name="TextBox 12">
            <a:extLst>
              <a:ext uri="{FF2B5EF4-FFF2-40B4-BE49-F238E27FC236}">
                <a16:creationId xmlns:a16="http://schemas.microsoft.com/office/drawing/2014/main" id="{8162245E-B415-A37A-9CA6-8628E152ACD7}"/>
              </a:ext>
            </a:extLst>
          </p:cNvPr>
          <p:cNvSpPr txBox="1"/>
          <p:nvPr/>
        </p:nvSpPr>
        <p:spPr>
          <a:xfrm>
            <a:off x="4822875" y="2620620"/>
            <a:ext cx="2008640" cy="338554"/>
          </a:xfrm>
          <a:prstGeom prst="rect">
            <a:avLst/>
          </a:prstGeom>
          <a:noFill/>
        </p:spPr>
        <p:txBody>
          <a:bodyPr wrap="square">
            <a:spAutoFit/>
          </a:bodyPr>
          <a:lstStyle/>
          <a:p>
            <a:pPr algn="ctr"/>
            <a:r>
              <a:rPr lang="en-US" sz="1600" dirty="0"/>
              <a:t>octahedron</a:t>
            </a:r>
          </a:p>
        </p:txBody>
      </p:sp>
      <p:pic>
        <p:nvPicPr>
          <p:cNvPr id="15" name="Picture 14">
            <a:extLst>
              <a:ext uri="{FF2B5EF4-FFF2-40B4-BE49-F238E27FC236}">
                <a16:creationId xmlns:a16="http://schemas.microsoft.com/office/drawing/2014/main" id="{3F7A7E56-7987-A5AC-BD2D-ADD046044480}"/>
              </a:ext>
            </a:extLst>
          </p:cNvPr>
          <p:cNvPicPr>
            <a:picLocks noChangeAspect="1"/>
          </p:cNvPicPr>
          <p:nvPr/>
        </p:nvPicPr>
        <p:blipFill>
          <a:blip r:embed="rId8"/>
          <a:stretch>
            <a:fillRect/>
          </a:stretch>
        </p:blipFill>
        <p:spPr>
          <a:xfrm>
            <a:off x="6986500" y="3466479"/>
            <a:ext cx="1282877" cy="1207031"/>
          </a:xfrm>
          <a:prstGeom prst="rect">
            <a:avLst/>
          </a:prstGeom>
        </p:spPr>
      </p:pic>
      <p:sp>
        <p:nvSpPr>
          <p:cNvPr id="16" name="TextBox 15">
            <a:extLst>
              <a:ext uri="{FF2B5EF4-FFF2-40B4-BE49-F238E27FC236}">
                <a16:creationId xmlns:a16="http://schemas.microsoft.com/office/drawing/2014/main" id="{AF683E32-3227-BD4B-2E0C-A8941235DFAB}"/>
              </a:ext>
            </a:extLst>
          </p:cNvPr>
          <p:cNvSpPr txBox="1"/>
          <p:nvPr/>
        </p:nvSpPr>
        <p:spPr>
          <a:xfrm>
            <a:off x="4828085" y="3663384"/>
            <a:ext cx="2008640" cy="923330"/>
          </a:xfrm>
          <a:prstGeom prst="rect">
            <a:avLst/>
          </a:prstGeom>
          <a:noFill/>
        </p:spPr>
        <p:txBody>
          <a:bodyPr wrap="square" rtlCol="0">
            <a:spAutoFit/>
          </a:bodyPr>
          <a:lstStyle/>
          <a:p>
            <a:r>
              <a:rPr lang="en-US" altLang="zh-CN" dirty="0"/>
              <a:t>Why bother using the truncated octahedron box?</a:t>
            </a:r>
            <a:endParaRPr lang="en-US" dirty="0"/>
          </a:p>
        </p:txBody>
      </p:sp>
      <p:sp>
        <p:nvSpPr>
          <p:cNvPr id="17" name="TextBox 16">
            <a:extLst>
              <a:ext uri="{FF2B5EF4-FFF2-40B4-BE49-F238E27FC236}">
                <a16:creationId xmlns:a16="http://schemas.microsoft.com/office/drawing/2014/main" id="{1656DB0A-19A3-CDE4-001A-898BFB567685}"/>
              </a:ext>
            </a:extLst>
          </p:cNvPr>
          <p:cNvSpPr txBox="1"/>
          <p:nvPr/>
        </p:nvSpPr>
        <p:spPr>
          <a:xfrm>
            <a:off x="8755856" y="3403208"/>
            <a:ext cx="3436144" cy="1200329"/>
          </a:xfrm>
          <a:prstGeom prst="rect">
            <a:avLst/>
          </a:prstGeom>
          <a:noFill/>
        </p:spPr>
        <p:txBody>
          <a:bodyPr wrap="square" rtlCol="0">
            <a:spAutoFit/>
          </a:bodyPr>
          <a:lstStyle/>
          <a:p>
            <a:r>
              <a:rPr lang="en-US" altLang="zh-CN" dirty="0"/>
              <a:t>Commonly used water models:</a:t>
            </a:r>
          </a:p>
          <a:p>
            <a:pPr marL="285750" indent="-285750">
              <a:buFont typeface="Arial" panose="020B0604020202020204" pitchFamily="34" charset="0"/>
              <a:buChar char="•"/>
            </a:pPr>
            <a:r>
              <a:rPr lang="en-US" dirty="0">
                <a:solidFill>
                  <a:srgbClr val="0070C0"/>
                </a:solidFill>
              </a:rPr>
              <a:t>3-</a:t>
            </a:r>
            <a:r>
              <a:rPr lang="en-US" altLang="zh-CN" dirty="0">
                <a:solidFill>
                  <a:srgbClr val="0070C0"/>
                </a:solidFill>
              </a:rPr>
              <a:t>site</a:t>
            </a:r>
            <a:r>
              <a:rPr lang="en-US" altLang="zh-CN" dirty="0"/>
              <a:t>: TIP3P, SPC/E</a:t>
            </a:r>
          </a:p>
          <a:p>
            <a:pPr marL="285750" indent="-285750">
              <a:buFont typeface="Arial" panose="020B0604020202020204" pitchFamily="34" charset="0"/>
              <a:buChar char="•"/>
            </a:pPr>
            <a:r>
              <a:rPr lang="en-US" dirty="0">
                <a:solidFill>
                  <a:srgbClr val="0070C0"/>
                </a:solidFill>
              </a:rPr>
              <a:t>4-</a:t>
            </a:r>
            <a:r>
              <a:rPr lang="en-US" altLang="zh-CN" dirty="0">
                <a:solidFill>
                  <a:srgbClr val="0070C0"/>
                </a:solidFill>
              </a:rPr>
              <a:t>site:</a:t>
            </a:r>
            <a:r>
              <a:rPr lang="en-US" altLang="zh-CN" dirty="0"/>
              <a:t> TIP4P/</a:t>
            </a:r>
            <a:r>
              <a:rPr lang="en-US" altLang="zh-CN" dirty="0" err="1"/>
              <a:t>Ew</a:t>
            </a:r>
            <a:r>
              <a:rPr lang="en-US" altLang="zh-CN" dirty="0"/>
              <a:t>, OPC, TIP4P-D</a:t>
            </a:r>
          </a:p>
          <a:p>
            <a:pPr marL="285750" indent="-285750">
              <a:buFont typeface="Arial" panose="020B0604020202020204" pitchFamily="34" charset="0"/>
              <a:buChar char="•"/>
            </a:pPr>
            <a:r>
              <a:rPr lang="en-US" dirty="0">
                <a:solidFill>
                  <a:srgbClr val="0070C0"/>
                </a:solidFill>
              </a:rPr>
              <a:t>5-</a:t>
            </a:r>
            <a:r>
              <a:rPr lang="en-US" altLang="zh-CN" dirty="0">
                <a:solidFill>
                  <a:srgbClr val="0070C0"/>
                </a:solidFill>
              </a:rPr>
              <a:t>site:</a:t>
            </a:r>
            <a:r>
              <a:rPr lang="en-US" altLang="zh-CN" dirty="0"/>
              <a:t> TIP5P</a:t>
            </a:r>
            <a:endParaRPr lang="en-US" dirty="0"/>
          </a:p>
        </p:txBody>
      </p:sp>
      <p:sp>
        <p:nvSpPr>
          <p:cNvPr id="19" name="TextBox 18">
            <a:extLst>
              <a:ext uri="{FF2B5EF4-FFF2-40B4-BE49-F238E27FC236}">
                <a16:creationId xmlns:a16="http://schemas.microsoft.com/office/drawing/2014/main" id="{E3DC4942-1A6F-2F1A-1FE9-6C7EB9CBC3F0}"/>
              </a:ext>
            </a:extLst>
          </p:cNvPr>
          <p:cNvSpPr txBox="1"/>
          <p:nvPr/>
        </p:nvSpPr>
        <p:spPr>
          <a:xfrm>
            <a:off x="4827545" y="5190636"/>
            <a:ext cx="7040432" cy="1292662"/>
          </a:xfrm>
          <a:prstGeom prst="rect">
            <a:avLst/>
          </a:prstGeom>
          <a:noFill/>
        </p:spPr>
        <p:txBody>
          <a:bodyPr wrap="square">
            <a:spAutoFit/>
          </a:bodyPr>
          <a:lstStyle/>
          <a:p>
            <a:r>
              <a:rPr lang="en-US" altLang="zh-CN" sz="2400" dirty="0"/>
              <a:t>Explicit solvent methods </a:t>
            </a:r>
            <a:r>
              <a:rPr lang="en-US" altLang="zh-CN" sz="2400" dirty="0" err="1"/>
              <a:t>v.s</a:t>
            </a:r>
            <a:r>
              <a:rPr lang="en-US" altLang="zh-CN" sz="2400" dirty="0"/>
              <a:t>. </a:t>
            </a:r>
            <a:r>
              <a:rPr lang="en-US" sz="2400" dirty="0"/>
              <a:t>Implicit solvent methods</a:t>
            </a:r>
          </a:p>
          <a:p>
            <a:endParaRPr lang="en-US" dirty="0"/>
          </a:p>
          <a:p>
            <a:r>
              <a:rPr lang="en-US" b="1" dirty="0"/>
              <a:t>Implicit solvent</a:t>
            </a:r>
            <a:r>
              <a:rPr lang="en-US" dirty="0"/>
              <a:t>: approximating the discrete solvent as a continuum. The generalized Born (GB) solvation model is the most commonly use one</a:t>
            </a:r>
          </a:p>
        </p:txBody>
      </p:sp>
    </p:spTree>
    <p:extLst>
      <p:ext uri="{BB962C8B-B14F-4D97-AF65-F5344CB8AC3E}">
        <p14:creationId xmlns:p14="http://schemas.microsoft.com/office/powerpoint/2010/main" val="15035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83" y="152400"/>
            <a:ext cx="8890781" cy="685800"/>
          </a:xfrm>
        </p:spPr>
        <p:txBody>
          <a:bodyPr>
            <a:normAutofit fontScale="90000"/>
          </a:bodyPr>
          <a:lstStyle/>
          <a:p>
            <a:pPr algn="ctr"/>
            <a:r>
              <a:rPr lang="en-US" altLang="zh-CN" sz="3600" b="1" dirty="0">
                <a:latin typeface="+mn-lt"/>
              </a:rPr>
              <a:t>Amino acid residues may exist in different forms</a:t>
            </a:r>
            <a:endParaRPr lang="zh-CN" altLang="en-US" sz="3600" b="1" dirty="0">
              <a:latin typeface="+mn-lt"/>
            </a:endParaRPr>
          </a:p>
        </p:txBody>
      </p:sp>
      <p:pic>
        <p:nvPicPr>
          <p:cNvPr id="5" name="Picture 4" descr="A structure of a chemical compound&#10;&#10;AI-generated content may be incorrect.">
            <a:extLst>
              <a:ext uri="{FF2B5EF4-FFF2-40B4-BE49-F238E27FC236}">
                <a16:creationId xmlns:a16="http://schemas.microsoft.com/office/drawing/2014/main" id="{9909E88F-F566-61F9-542F-CAA65BCD3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474" y="2413335"/>
            <a:ext cx="6546804" cy="2585885"/>
          </a:xfrm>
          <a:prstGeom prst="rect">
            <a:avLst/>
          </a:prstGeom>
        </p:spPr>
      </p:pic>
      <p:sp>
        <p:nvSpPr>
          <p:cNvPr id="9" name="TextBox 8">
            <a:extLst>
              <a:ext uri="{FF2B5EF4-FFF2-40B4-BE49-F238E27FC236}">
                <a16:creationId xmlns:a16="http://schemas.microsoft.com/office/drawing/2014/main" id="{7179685F-AE8B-0B10-4A4E-0B0D5DB264AE}"/>
              </a:ext>
            </a:extLst>
          </p:cNvPr>
          <p:cNvSpPr txBox="1"/>
          <p:nvPr/>
        </p:nvSpPr>
        <p:spPr>
          <a:xfrm>
            <a:off x="6712127" y="5278956"/>
            <a:ext cx="4248181" cy="1015663"/>
          </a:xfrm>
          <a:prstGeom prst="rect">
            <a:avLst/>
          </a:prstGeom>
          <a:noFill/>
        </p:spPr>
        <p:txBody>
          <a:bodyPr wrap="square">
            <a:spAutoFit/>
          </a:bodyPr>
          <a:lstStyle/>
          <a:p>
            <a:r>
              <a:rPr lang="en-US" sz="2000" b="0" i="0" dirty="0">
                <a:solidFill>
                  <a:srgbClr val="000000"/>
                </a:solidFill>
                <a:effectLst/>
              </a:rPr>
              <a:t>HID = delta protonated</a:t>
            </a:r>
            <a:br>
              <a:rPr lang="en-US" sz="2000" dirty="0"/>
            </a:br>
            <a:r>
              <a:rPr lang="en-US" sz="2000" b="0" i="0" dirty="0">
                <a:solidFill>
                  <a:srgbClr val="000000"/>
                </a:solidFill>
                <a:effectLst/>
              </a:rPr>
              <a:t>HIE = epsilon protonated</a:t>
            </a:r>
            <a:br>
              <a:rPr lang="en-US" sz="2000" dirty="0"/>
            </a:br>
            <a:r>
              <a:rPr lang="en-US" sz="2000" b="0" i="0" dirty="0">
                <a:solidFill>
                  <a:srgbClr val="000000"/>
                </a:solidFill>
                <a:effectLst/>
              </a:rPr>
              <a:t>HIP = doubly protonated (+1 charge)</a:t>
            </a:r>
            <a:endParaRPr lang="en-US" sz="2000" dirty="0"/>
          </a:p>
        </p:txBody>
      </p:sp>
      <p:sp>
        <p:nvSpPr>
          <p:cNvPr id="11" name="TextBox 10">
            <a:extLst>
              <a:ext uri="{FF2B5EF4-FFF2-40B4-BE49-F238E27FC236}">
                <a16:creationId xmlns:a16="http://schemas.microsoft.com/office/drawing/2014/main" id="{270A8D6A-5225-8DBE-D39D-B8E9683DC85F}"/>
              </a:ext>
            </a:extLst>
          </p:cNvPr>
          <p:cNvSpPr txBox="1"/>
          <p:nvPr/>
        </p:nvSpPr>
        <p:spPr>
          <a:xfrm>
            <a:off x="1997719" y="1117936"/>
            <a:ext cx="1733000" cy="707886"/>
          </a:xfrm>
          <a:prstGeom prst="rect">
            <a:avLst/>
          </a:prstGeom>
          <a:noFill/>
        </p:spPr>
        <p:txBody>
          <a:bodyPr wrap="square">
            <a:spAutoFit/>
          </a:bodyPr>
          <a:lstStyle/>
          <a:p>
            <a:r>
              <a:rPr lang="en-US" sz="2000" b="0" i="0" dirty="0">
                <a:solidFill>
                  <a:srgbClr val="000000"/>
                </a:solidFill>
                <a:effectLst/>
              </a:rPr>
              <a:t>GLU vs GLH</a:t>
            </a:r>
            <a:br>
              <a:rPr lang="en-US" sz="2000" dirty="0"/>
            </a:br>
            <a:r>
              <a:rPr lang="en-US" sz="2000" b="0" i="0" dirty="0">
                <a:solidFill>
                  <a:srgbClr val="000000"/>
                </a:solidFill>
                <a:effectLst/>
              </a:rPr>
              <a:t>ASP vs ASH</a:t>
            </a:r>
            <a:endParaRPr lang="en-US" sz="2000" dirty="0"/>
          </a:p>
        </p:txBody>
      </p:sp>
      <p:sp>
        <p:nvSpPr>
          <p:cNvPr id="4" name="TextBox 3">
            <a:extLst>
              <a:ext uri="{FF2B5EF4-FFF2-40B4-BE49-F238E27FC236}">
                <a16:creationId xmlns:a16="http://schemas.microsoft.com/office/drawing/2014/main" id="{5A19E731-41D7-B6E8-1C07-D88E68BFF40E}"/>
              </a:ext>
            </a:extLst>
          </p:cNvPr>
          <p:cNvSpPr txBox="1"/>
          <p:nvPr/>
        </p:nvSpPr>
        <p:spPr>
          <a:xfrm>
            <a:off x="4857611" y="1117936"/>
            <a:ext cx="4987722" cy="1015663"/>
          </a:xfrm>
          <a:prstGeom prst="rect">
            <a:avLst/>
          </a:prstGeom>
          <a:noFill/>
        </p:spPr>
        <p:txBody>
          <a:bodyPr wrap="square">
            <a:spAutoFit/>
          </a:bodyPr>
          <a:lstStyle/>
          <a:p>
            <a:r>
              <a:rPr lang="en-US" sz="2000" b="0" i="0" dirty="0">
                <a:solidFill>
                  <a:srgbClr val="000000"/>
                </a:solidFill>
                <a:effectLst/>
              </a:rPr>
              <a:t>CYS is for normal CYSTEINE</a:t>
            </a:r>
            <a:br>
              <a:rPr lang="en-US" sz="2000" dirty="0"/>
            </a:br>
            <a:r>
              <a:rPr lang="en-US" sz="2000" b="0" i="0" dirty="0">
                <a:solidFill>
                  <a:srgbClr val="000000"/>
                </a:solidFill>
                <a:effectLst/>
              </a:rPr>
              <a:t>CYM for CYSTEINE with negative charge</a:t>
            </a:r>
            <a:br>
              <a:rPr lang="en-US" sz="2000" dirty="0"/>
            </a:br>
            <a:r>
              <a:rPr lang="en-US" sz="2000" b="0" i="0" dirty="0">
                <a:solidFill>
                  <a:srgbClr val="000000"/>
                </a:solidFill>
                <a:effectLst/>
              </a:rPr>
              <a:t>CYX for CYSTINE with disulfide (S-S BRIDGE)</a:t>
            </a:r>
            <a:endParaRPr lang="en-US" sz="2000" dirty="0"/>
          </a:p>
        </p:txBody>
      </p:sp>
      <p:pic>
        <p:nvPicPr>
          <p:cNvPr id="6" name="Picture 5">
            <a:extLst>
              <a:ext uri="{FF2B5EF4-FFF2-40B4-BE49-F238E27FC236}">
                <a16:creationId xmlns:a16="http://schemas.microsoft.com/office/drawing/2014/main" id="{FE71AEB9-29F5-5EA0-3752-B3BE36BDAD8D}"/>
              </a:ext>
            </a:extLst>
          </p:cNvPr>
          <p:cNvPicPr>
            <a:picLocks noChangeAspect="1"/>
          </p:cNvPicPr>
          <p:nvPr/>
        </p:nvPicPr>
        <p:blipFill>
          <a:blip r:embed="rId4"/>
          <a:stretch>
            <a:fillRect/>
          </a:stretch>
        </p:blipFill>
        <p:spPr>
          <a:xfrm>
            <a:off x="1477078" y="2937704"/>
            <a:ext cx="3075567" cy="1627074"/>
          </a:xfrm>
          <a:prstGeom prst="rect">
            <a:avLst/>
          </a:prstGeom>
        </p:spPr>
      </p:pic>
      <p:sp>
        <p:nvSpPr>
          <p:cNvPr id="8" name="TextBox 7">
            <a:extLst>
              <a:ext uri="{FF2B5EF4-FFF2-40B4-BE49-F238E27FC236}">
                <a16:creationId xmlns:a16="http://schemas.microsoft.com/office/drawing/2014/main" id="{AFC5666D-73A2-CFAB-123C-90D6DC5C6783}"/>
              </a:ext>
            </a:extLst>
          </p:cNvPr>
          <p:cNvSpPr txBox="1"/>
          <p:nvPr/>
        </p:nvSpPr>
        <p:spPr>
          <a:xfrm>
            <a:off x="1873401" y="4849478"/>
            <a:ext cx="1981636" cy="646331"/>
          </a:xfrm>
          <a:prstGeom prst="rect">
            <a:avLst/>
          </a:prstGeom>
          <a:noFill/>
        </p:spPr>
        <p:txBody>
          <a:bodyPr wrap="square">
            <a:spAutoFit/>
          </a:bodyPr>
          <a:lstStyle/>
          <a:p>
            <a:pPr algn="l"/>
            <a:r>
              <a:rPr lang="en-US" b="1" i="0" dirty="0" err="1">
                <a:solidFill>
                  <a:srgbClr val="191B1F"/>
                </a:solidFill>
                <a:effectLst/>
                <a:latin typeface="-apple-system"/>
              </a:rPr>
              <a:t>pKa</a:t>
            </a:r>
            <a:r>
              <a:rPr lang="en-US" b="1" i="0" dirty="0">
                <a:solidFill>
                  <a:srgbClr val="191B1F"/>
                </a:solidFill>
                <a:effectLst/>
                <a:latin typeface="-apple-system"/>
              </a:rPr>
              <a:t>₁ (N</a:t>
            </a:r>
            <a:r>
              <a:rPr lang="el-GR" b="1" i="0" dirty="0">
                <a:solidFill>
                  <a:srgbClr val="191B1F"/>
                </a:solidFill>
                <a:effectLst/>
                <a:latin typeface="-apple-system"/>
              </a:rPr>
              <a:t>δ-</a:t>
            </a:r>
            <a:r>
              <a:rPr lang="en-US" b="1" i="0" dirty="0">
                <a:solidFill>
                  <a:srgbClr val="191B1F"/>
                </a:solidFill>
                <a:effectLst/>
                <a:latin typeface="-apple-system"/>
              </a:rPr>
              <a:t>H⁺) ≈ 6.0</a:t>
            </a:r>
            <a:endParaRPr lang="en-US" b="0" i="0" dirty="0">
              <a:solidFill>
                <a:srgbClr val="191B1F"/>
              </a:solidFill>
              <a:effectLst/>
              <a:latin typeface="-apple-system"/>
            </a:endParaRPr>
          </a:p>
          <a:p>
            <a:pPr algn="l"/>
            <a:r>
              <a:rPr lang="en-US" b="1" i="0" dirty="0" err="1">
                <a:solidFill>
                  <a:srgbClr val="191B1F"/>
                </a:solidFill>
                <a:effectLst/>
                <a:latin typeface="-apple-system"/>
              </a:rPr>
              <a:t>pKa</a:t>
            </a:r>
            <a:r>
              <a:rPr lang="en-US" b="1" i="0" dirty="0">
                <a:solidFill>
                  <a:srgbClr val="191B1F"/>
                </a:solidFill>
                <a:effectLst/>
                <a:latin typeface="-apple-system"/>
              </a:rPr>
              <a:t>₂ (N</a:t>
            </a:r>
            <a:r>
              <a:rPr lang="el-GR" b="1" i="0" dirty="0">
                <a:solidFill>
                  <a:srgbClr val="191B1F"/>
                </a:solidFill>
                <a:effectLst/>
                <a:latin typeface="-apple-system"/>
              </a:rPr>
              <a:t>ε-</a:t>
            </a:r>
            <a:r>
              <a:rPr lang="en-US" b="1" i="0" dirty="0">
                <a:solidFill>
                  <a:srgbClr val="191B1F"/>
                </a:solidFill>
                <a:effectLst/>
                <a:latin typeface="-apple-system"/>
              </a:rPr>
              <a:t>H⁺) ≈ 6.5</a:t>
            </a:r>
            <a:endParaRPr lang="en-US" b="0" i="0" dirty="0">
              <a:solidFill>
                <a:srgbClr val="191B1F"/>
              </a:solidFill>
              <a:effectLst/>
              <a:latin typeface="-apple-system"/>
            </a:endParaRPr>
          </a:p>
        </p:txBody>
      </p:sp>
      <p:sp>
        <p:nvSpPr>
          <p:cNvPr id="12" name="TextBox 11">
            <a:extLst>
              <a:ext uri="{FF2B5EF4-FFF2-40B4-BE49-F238E27FC236}">
                <a16:creationId xmlns:a16="http://schemas.microsoft.com/office/drawing/2014/main" id="{6EFEEBCA-AB51-0346-F274-FF1031FCE4E2}"/>
              </a:ext>
            </a:extLst>
          </p:cNvPr>
          <p:cNvSpPr txBox="1"/>
          <p:nvPr/>
        </p:nvSpPr>
        <p:spPr>
          <a:xfrm>
            <a:off x="1284158" y="5649698"/>
            <a:ext cx="3421001" cy="707886"/>
          </a:xfrm>
          <a:prstGeom prst="rect">
            <a:avLst/>
          </a:prstGeom>
          <a:noFill/>
        </p:spPr>
        <p:txBody>
          <a:bodyPr wrap="none" rtlCol="0">
            <a:spAutoFit/>
          </a:bodyPr>
          <a:lstStyle/>
          <a:p>
            <a:r>
              <a:rPr lang="en-US" sz="2000" dirty="0"/>
              <a:t>By default, Amber assumes HIE</a:t>
            </a:r>
            <a:br>
              <a:rPr lang="en-US" sz="2000" dirty="0"/>
            </a:br>
            <a:r>
              <a:rPr lang="en-US" sz="2000" dirty="0"/>
              <a:t>(i.e. translating HIS into HIE)</a:t>
            </a:r>
          </a:p>
        </p:txBody>
      </p:sp>
    </p:spTree>
    <p:extLst>
      <p:ext uri="{BB962C8B-B14F-4D97-AF65-F5344CB8AC3E}">
        <p14:creationId xmlns:p14="http://schemas.microsoft.com/office/powerpoint/2010/main" val="35162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83" y="63814"/>
            <a:ext cx="8890781" cy="496709"/>
          </a:xfrm>
        </p:spPr>
        <p:txBody>
          <a:bodyPr>
            <a:normAutofit fontScale="90000"/>
          </a:bodyPr>
          <a:lstStyle/>
          <a:p>
            <a:pPr algn="ctr"/>
            <a:r>
              <a:rPr lang="en-US" altLang="zh-CN" sz="3600" b="1" dirty="0">
                <a:latin typeface="+mn-lt"/>
              </a:rPr>
              <a:t>Topology parameters</a:t>
            </a:r>
            <a:endParaRPr lang="zh-CN" altLang="en-US" sz="3600" b="1"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12</a:t>
            </a:fld>
            <a:endParaRPr lang="en-US"/>
          </a:p>
        </p:txBody>
      </p:sp>
      <p:sp>
        <p:nvSpPr>
          <p:cNvPr id="6" name="TextBox 5">
            <a:extLst>
              <a:ext uri="{FF2B5EF4-FFF2-40B4-BE49-F238E27FC236}">
                <a16:creationId xmlns:a16="http://schemas.microsoft.com/office/drawing/2014/main" id="{2D87BF10-2D5B-F51E-9620-75810F801D17}"/>
              </a:ext>
            </a:extLst>
          </p:cNvPr>
          <p:cNvSpPr txBox="1"/>
          <p:nvPr/>
        </p:nvSpPr>
        <p:spPr>
          <a:xfrm>
            <a:off x="906442" y="1424299"/>
            <a:ext cx="2904962" cy="338554"/>
          </a:xfrm>
          <a:prstGeom prst="rect">
            <a:avLst/>
          </a:prstGeom>
          <a:noFill/>
        </p:spPr>
        <p:txBody>
          <a:bodyPr wrap="none" rtlCol="0">
            <a:spAutoFit/>
          </a:bodyPr>
          <a:lstStyle/>
          <a:p>
            <a:r>
              <a:rPr lang="en-US" sz="1600" i="1" dirty="0">
                <a:solidFill>
                  <a:srgbClr val="0070C0"/>
                </a:solidFill>
              </a:rPr>
              <a:t>$</a:t>
            </a:r>
            <a:r>
              <a:rPr lang="en-US" altLang="zh-CN" sz="1600" i="1" dirty="0">
                <a:solidFill>
                  <a:srgbClr val="0070C0"/>
                </a:solidFill>
              </a:rPr>
              <a:t>AMBERHOME</a:t>
            </a:r>
            <a:r>
              <a:rPr lang="en-US" sz="1600" i="1" dirty="0">
                <a:solidFill>
                  <a:srgbClr val="0070C0"/>
                </a:solidFill>
                <a:latin typeface="Consolas" panose="020B0609020204030204" pitchFamily="49" charset="0"/>
              </a:rPr>
              <a:t>/</a:t>
            </a:r>
            <a:r>
              <a:rPr lang="en-US" sz="1600" i="1" dirty="0" err="1">
                <a:solidFill>
                  <a:srgbClr val="0070C0"/>
                </a:solidFill>
                <a:latin typeface="Consolas" panose="020B0609020204030204" pitchFamily="49" charset="0"/>
              </a:rPr>
              <a:t>dat</a:t>
            </a:r>
            <a:r>
              <a:rPr lang="en-US" sz="1600" i="1" dirty="0">
                <a:solidFill>
                  <a:srgbClr val="0070C0"/>
                </a:solidFill>
                <a:latin typeface="Consolas" panose="020B0609020204030204" pitchFamily="49" charset="0"/>
              </a:rPr>
              <a:t>/leap/</a:t>
            </a:r>
            <a:r>
              <a:rPr lang="en-US" altLang="zh-CN" sz="1600" i="1" dirty="0">
                <a:solidFill>
                  <a:srgbClr val="0070C0"/>
                </a:solidFill>
                <a:latin typeface="Consolas" panose="020B0609020204030204" pitchFamily="49" charset="0"/>
              </a:rPr>
              <a:t>lib</a:t>
            </a:r>
            <a:endParaRPr lang="en-US" sz="1600" i="1" dirty="0">
              <a:solidFill>
                <a:srgbClr val="0070C0"/>
              </a:solidFill>
            </a:endParaRPr>
          </a:p>
        </p:txBody>
      </p:sp>
      <p:pic>
        <p:nvPicPr>
          <p:cNvPr id="10" name="Picture 9">
            <a:extLst>
              <a:ext uri="{FF2B5EF4-FFF2-40B4-BE49-F238E27FC236}">
                <a16:creationId xmlns:a16="http://schemas.microsoft.com/office/drawing/2014/main" id="{DCDA9C76-2B2C-806F-8CCB-A79A96A4E371}"/>
              </a:ext>
            </a:extLst>
          </p:cNvPr>
          <p:cNvPicPr>
            <a:picLocks noChangeAspect="1"/>
          </p:cNvPicPr>
          <p:nvPr/>
        </p:nvPicPr>
        <p:blipFill>
          <a:blip r:embed="rId3"/>
          <a:stretch>
            <a:fillRect/>
          </a:stretch>
        </p:blipFill>
        <p:spPr>
          <a:xfrm>
            <a:off x="668237" y="2759943"/>
            <a:ext cx="9498846" cy="1832909"/>
          </a:xfrm>
          <a:prstGeom prst="rect">
            <a:avLst/>
          </a:prstGeom>
        </p:spPr>
      </p:pic>
      <p:pic>
        <p:nvPicPr>
          <p:cNvPr id="12" name="Picture 11">
            <a:extLst>
              <a:ext uri="{FF2B5EF4-FFF2-40B4-BE49-F238E27FC236}">
                <a16:creationId xmlns:a16="http://schemas.microsoft.com/office/drawing/2014/main" id="{2633E021-C82B-657D-FF82-278D17B07824}"/>
              </a:ext>
            </a:extLst>
          </p:cNvPr>
          <p:cNvPicPr>
            <a:picLocks noChangeAspect="1"/>
          </p:cNvPicPr>
          <p:nvPr/>
        </p:nvPicPr>
        <p:blipFill>
          <a:blip r:embed="rId4"/>
          <a:stretch>
            <a:fillRect/>
          </a:stretch>
        </p:blipFill>
        <p:spPr>
          <a:xfrm>
            <a:off x="668238" y="4709021"/>
            <a:ext cx="6126986" cy="1665756"/>
          </a:xfrm>
          <a:prstGeom prst="rect">
            <a:avLst/>
          </a:prstGeom>
        </p:spPr>
      </p:pic>
      <p:pic>
        <p:nvPicPr>
          <p:cNvPr id="14" name="Picture 13">
            <a:extLst>
              <a:ext uri="{FF2B5EF4-FFF2-40B4-BE49-F238E27FC236}">
                <a16:creationId xmlns:a16="http://schemas.microsoft.com/office/drawing/2014/main" id="{2833563B-7A85-C92C-3BF4-6568FDFF7872}"/>
              </a:ext>
            </a:extLst>
          </p:cNvPr>
          <p:cNvPicPr>
            <a:picLocks noChangeAspect="1"/>
          </p:cNvPicPr>
          <p:nvPr/>
        </p:nvPicPr>
        <p:blipFill>
          <a:blip r:embed="rId5"/>
          <a:stretch>
            <a:fillRect/>
          </a:stretch>
        </p:blipFill>
        <p:spPr>
          <a:xfrm>
            <a:off x="6944147" y="4709021"/>
            <a:ext cx="4639910" cy="1873255"/>
          </a:xfrm>
          <a:prstGeom prst="rect">
            <a:avLst/>
          </a:prstGeom>
        </p:spPr>
      </p:pic>
      <p:sp>
        <p:nvSpPr>
          <p:cNvPr id="16" name="Amber file formats introductions: http://ambermd.org/FileFormats.php">
            <a:extLst>
              <a:ext uri="{FF2B5EF4-FFF2-40B4-BE49-F238E27FC236}">
                <a16:creationId xmlns:a16="http://schemas.microsoft.com/office/drawing/2014/main" id="{077A5677-C88F-EFAF-6F2E-2FCEF857B63D}"/>
              </a:ext>
            </a:extLst>
          </p:cNvPr>
          <p:cNvSpPr txBox="1"/>
          <p:nvPr/>
        </p:nvSpPr>
        <p:spPr>
          <a:xfrm>
            <a:off x="960993" y="1861508"/>
            <a:ext cx="6062589"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i="1" u="sng"/>
            </a:lvl1pPr>
          </a:lstStyle>
          <a:p>
            <a:r>
              <a:rPr sz="1600" dirty="0"/>
              <a:t>Amber file formats introductions: http://ambermd.org/FileFormats.php</a:t>
            </a:r>
          </a:p>
        </p:txBody>
      </p:sp>
      <p:sp>
        <p:nvSpPr>
          <p:cNvPr id="18" name="TextBox 17">
            <a:extLst>
              <a:ext uri="{FF2B5EF4-FFF2-40B4-BE49-F238E27FC236}">
                <a16:creationId xmlns:a16="http://schemas.microsoft.com/office/drawing/2014/main" id="{48B2F906-485D-5C2C-115F-F1F42C58B97D}"/>
              </a:ext>
            </a:extLst>
          </p:cNvPr>
          <p:cNvSpPr txBox="1"/>
          <p:nvPr/>
        </p:nvSpPr>
        <p:spPr>
          <a:xfrm>
            <a:off x="668237" y="2344060"/>
            <a:ext cx="1319589" cy="369332"/>
          </a:xfrm>
          <a:prstGeom prst="rect">
            <a:avLst/>
          </a:prstGeom>
          <a:noFill/>
        </p:spPr>
        <p:txBody>
          <a:bodyPr wrap="square">
            <a:spAutoFit/>
          </a:bodyPr>
          <a:lstStyle/>
          <a:p>
            <a:r>
              <a:rPr lang="en-US" sz="1800" dirty="0">
                <a:solidFill>
                  <a:prstClr val="black"/>
                </a:solidFill>
              </a:rPr>
              <a:t>amino12.lib</a:t>
            </a:r>
            <a:endParaRPr lang="en-US" dirty="0"/>
          </a:p>
        </p:txBody>
      </p:sp>
      <p:sp>
        <p:nvSpPr>
          <p:cNvPr id="4" name="TextBox 3">
            <a:extLst>
              <a:ext uri="{FF2B5EF4-FFF2-40B4-BE49-F238E27FC236}">
                <a16:creationId xmlns:a16="http://schemas.microsoft.com/office/drawing/2014/main" id="{07085714-1C85-78F0-5D8D-7886B831579D}"/>
              </a:ext>
            </a:extLst>
          </p:cNvPr>
          <p:cNvSpPr txBox="1"/>
          <p:nvPr/>
        </p:nvSpPr>
        <p:spPr>
          <a:xfrm>
            <a:off x="606764" y="947759"/>
            <a:ext cx="5656357"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Include connectivity, atomic charges, etc. </a:t>
            </a:r>
          </a:p>
        </p:txBody>
      </p:sp>
      <p:pic>
        <p:nvPicPr>
          <p:cNvPr id="7" name="Picture 6" descr="A green and blue molecule&#10;&#10;AI-generated content may be incorrect.">
            <a:extLst>
              <a:ext uri="{FF2B5EF4-FFF2-40B4-BE49-F238E27FC236}">
                <a16:creationId xmlns:a16="http://schemas.microsoft.com/office/drawing/2014/main" id="{BE9E7C80-F4C0-9190-7B8A-F9408CF58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711" y="185294"/>
            <a:ext cx="3580743" cy="2448259"/>
          </a:xfrm>
          <a:prstGeom prst="rect">
            <a:avLst/>
          </a:prstGeom>
        </p:spPr>
      </p:pic>
    </p:spTree>
    <p:extLst>
      <p:ext uri="{BB962C8B-B14F-4D97-AF65-F5344CB8AC3E}">
        <p14:creationId xmlns:p14="http://schemas.microsoft.com/office/powerpoint/2010/main" val="3579332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83" y="63814"/>
            <a:ext cx="8890781" cy="496709"/>
          </a:xfrm>
        </p:spPr>
        <p:txBody>
          <a:bodyPr>
            <a:normAutofit fontScale="90000"/>
          </a:bodyPr>
          <a:lstStyle/>
          <a:p>
            <a:pPr algn="ctr"/>
            <a:r>
              <a:rPr lang="en-US" altLang="zh-CN" sz="3600" b="1" dirty="0">
                <a:latin typeface="+mn-lt"/>
              </a:rPr>
              <a:t>Potential parameters</a:t>
            </a:r>
            <a:endParaRPr lang="zh-CN" altLang="en-US" sz="3600" b="1"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13</a:t>
            </a:fld>
            <a:endParaRPr lang="en-US"/>
          </a:p>
        </p:txBody>
      </p:sp>
      <p:pic>
        <p:nvPicPr>
          <p:cNvPr id="4" name="Screen Shot 2022-08-10 at 00.11.35.png" descr="Screen Shot 2022-08-10 at 00.11.35.png">
            <a:extLst>
              <a:ext uri="{FF2B5EF4-FFF2-40B4-BE49-F238E27FC236}">
                <a16:creationId xmlns:a16="http://schemas.microsoft.com/office/drawing/2014/main" id="{843EDC4A-4068-8E86-A0D1-612A3D19BCCB}"/>
              </a:ext>
            </a:extLst>
          </p:cNvPr>
          <p:cNvPicPr>
            <a:picLocks noChangeAspect="1"/>
          </p:cNvPicPr>
          <p:nvPr/>
        </p:nvPicPr>
        <p:blipFill>
          <a:blip r:embed="rId3"/>
          <a:srcRect r="1258" b="17266"/>
          <a:stretch>
            <a:fillRect/>
          </a:stretch>
        </p:blipFill>
        <p:spPr>
          <a:xfrm>
            <a:off x="517319" y="3196361"/>
            <a:ext cx="1947897" cy="2353659"/>
          </a:xfrm>
          <a:prstGeom prst="rect">
            <a:avLst/>
          </a:prstGeom>
          <a:ln w="12700">
            <a:miter lim="400000"/>
          </a:ln>
        </p:spPr>
      </p:pic>
      <p:pic>
        <p:nvPicPr>
          <p:cNvPr id="5" name="Screen Shot 2022-08-10 at 00.12.22.png" descr="Screen Shot 2022-08-10 at 00.12.22.png">
            <a:extLst>
              <a:ext uri="{FF2B5EF4-FFF2-40B4-BE49-F238E27FC236}">
                <a16:creationId xmlns:a16="http://schemas.microsoft.com/office/drawing/2014/main" id="{2CA000E1-D987-82C8-B856-5742AAC1A1E1}"/>
              </a:ext>
            </a:extLst>
          </p:cNvPr>
          <p:cNvPicPr>
            <a:picLocks noChangeAspect="1"/>
          </p:cNvPicPr>
          <p:nvPr/>
        </p:nvPicPr>
        <p:blipFill>
          <a:blip r:embed="rId4"/>
          <a:srcRect b="2828"/>
          <a:stretch>
            <a:fillRect/>
          </a:stretch>
        </p:blipFill>
        <p:spPr>
          <a:xfrm>
            <a:off x="2763769" y="3217309"/>
            <a:ext cx="2232670" cy="2332711"/>
          </a:xfrm>
          <a:prstGeom prst="rect">
            <a:avLst/>
          </a:prstGeom>
          <a:ln w="12700">
            <a:miter lim="400000"/>
          </a:ln>
        </p:spPr>
      </p:pic>
      <p:pic>
        <p:nvPicPr>
          <p:cNvPr id="7" name="Screen Shot 2022-08-10 at 00.13.15.png" descr="Screen Shot 2022-08-10 at 00.13.15.png">
            <a:extLst>
              <a:ext uri="{FF2B5EF4-FFF2-40B4-BE49-F238E27FC236}">
                <a16:creationId xmlns:a16="http://schemas.microsoft.com/office/drawing/2014/main" id="{7CC1CE60-A32B-9E8A-6769-CF8EB97ECF4D}"/>
              </a:ext>
            </a:extLst>
          </p:cNvPr>
          <p:cNvPicPr>
            <a:picLocks noChangeAspect="1"/>
          </p:cNvPicPr>
          <p:nvPr/>
        </p:nvPicPr>
        <p:blipFill>
          <a:blip r:embed="rId5"/>
          <a:stretch>
            <a:fillRect/>
          </a:stretch>
        </p:blipFill>
        <p:spPr>
          <a:xfrm>
            <a:off x="5143147" y="3217309"/>
            <a:ext cx="3997596" cy="2493646"/>
          </a:xfrm>
          <a:prstGeom prst="rect">
            <a:avLst/>
          </a:prstGeom>
          <a:ln w="12700">
            <a:miter lim="400000"/>
          </a:ln>
        </p:spPr>
      </p:pic>
      <p:pic>
        <p:nvPicPr>
          <p:cNvPr id="9" name="Screen Shot 2022-08-10 at 00.13.44.png" descr="Screen Shot 2022-08-10 at 00.13.44.png">
            <a:extLst>
              <a:ext uri="{FF2B5EF4-FFF2-40B4-BE49-F238E27FC236}">
                <a16:creationId xmlns:a16="http://schemas.microsoft.com/office/drawing/2014/main" id="{4E6173DF-495F-53D9-2A00-5FAE7E098F00}"/>
              </a:ext>
            </a:extLst>
          </p:cNvPr>
          <p:cNvPicPr>
            <a:picLocks noChangeAspect="1"/>
          </p:cNvPicPr>
          <p:nvPr/>
        </p:nvPicPr>
        <p:blipFill>
          <a:blip r:embed="rId6"/>
          <a:srcRect b="10714"/>
          <a:stretch>
            <a:fillRect/>
          </a:stretch>
        </p:blipFill>
        <p:spPr>
          <a:xfrm>
            <a:off x="9555677" y="3217309"/>
            <a:ext cx="2455962" cy="2470272"/>
          </a:xfrm>
          <a:prstGeom prst="rect">
            <a:avLst/>
          </a:prstGeom>
          <a:ln w="12700">
            <a:miter lim="400000"/>
          </a:ln>
        </p:spPr>
      </p:pic>
      <p:sp>
        <p:nvSpPr>
          <p:cNvPr id="26" name="1.1. Corrected some bugs within the code and resumed the simulation.">
            <a:extLst>
              <a:ext uri="{FF2B5EF4-FFF2-40B4-BE49-F238E27FC236}">
                <a16:creationId xmlns:a16="http://schemas.microsoft.com/office/drawing/2014/main" id="{50DD40DD-F2A6-3D01-3680-9EFC622B303C}"/>
              </a:ext>
            </a:extLst>
          </p:cNvPr>
          <p:cNvSpPr txBox="1"/>
          <p:nvPr/>
        </p:nvSpPr>
        <p:spPr>
          <a:xfrm>
            <a:off x="1314281" y="1658708"/>
            <a:ext cx="5021667"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825500">
              <a:lnSpc>
                <a:spcPct val="140000"/>
              </a:lnSpc>
              <a:spcBef>
                <a:spcPts val="2000"/>
              </a:spcBef>
              <a:buSzPct val="123000"/>
              <a:defRPr sz="4000" b="1">
                <a:latin typeface="Helvetica"/>
                <a:ea typeface="Helvetica"/>
                <a:cs typeface="Helvetica"/>
                <a:sym typeface="Helvetica"/>
              </a:defRPr>
            </a:pPr>
            <a:r>
              <a:rPr sz="1600" i="1" dirty="0"/>
              <a:t>Amber</a:t>
            </a:r>
            <a:r>
              <a:rPr sz="1600" dirty="0"/>
              <a:t>’s potential parameter file: </a:t>
            </a:r>
            <a:r>
              <a:rPr sz="1600" i="1" dirty="0"/>
              <a:t>parmYY.dat</a:t>
            </a:r>
          </a:p>
        </p:txBody>
      </p:sp>
      <p:sp>
        <p:nvSpPr>
          <p:cNvPr id="27" name="bond">
            <a:extLst>
              <a:ext uri="{FF2B5EF4-FFF2-40B4-BE49-F238E27FC236}">
                <a16:creationId xmlns:a16="http://schemas.microsoft.com/office/drawing/2014/main" id="{4F111FC1-8386-C5EE-FA2A-EFB7DA7CFEF0}"/>
              </a:ext>
            </a:extLst>
          </p:cNvPr>
          <p:cNvSpPr txBox="1"/>
          <p:nvPr/>
        </p:nvSpPr>
        <p:spPr>
          <a:xfrm>
            <a:off x="1116681" y="2749000"/>
            <a:ext cx="749174" cy="348813"/>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200">
                <a:solidFill>
                  <a:schemeClr val="accent4">
                    <a:hueOff val="348544"/>
                    <a:lumOff val="7139"/>
                  </a:schemeClr>
                </a:solidFill>
              </a:defRPr>
            </a:lvl1pPr>
          </a:lstStyle>
          <a:p>
            <a:pPr algn="ctr"/>
            <a:r>
              <a:rPr sz="1600" dirty="0"/>
              <a:t>bond</a:t>
            </a:r>
          </a:p>
        </p:txBody>
      </p:sp>
      <p:sp>
        <p:nvSpPr>
          <p:cNvPr id="28" name="angle">
            <a:extLst>
              <a:ext uri="{FF2B5EF4-FFF2-40B4-BE49-F238E27FC236}">
                <a16:creationId xmlns:a16="http://schemas.microsoft.com/office/drawing/2014/main" id="{F91768F2-E499-1941-7DAC-CDF08FAA3BA4}"/>
              </a:ext>
            </a:extLst>
          </p:cNvPr>
          <p:cNvSpPr txBox="1"/>
          <p:nvPr/>
        </p:nvSpPr>
        <p:spPr>
          <a:xfrm>
            <a:off x="3489652" y="2749000"/>
            <a:ext cx="780904" cy="348813"/>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200">
                <a:solidFill>
                  <a:schemeClr val="accent4">
                    <a:hueOff val="348544"/>
                    <a:lumOff val="7139"/>
                  </a:schemeClr>
                </a:solidFill>
              </a:defRPr>
            </a:lvl1pPr>
          </a:lstStyle>
          <a:p>
            <a:pPr algn="ctr"/>
            <a:r>
              <a:rPr sz="1600"/>
              <a:t>angle</a:t>
            </a:r>
          </a:p>
        </p:txBody>
      </p:sp>
      <p:sp>
        <p:nvSpPr>
          <p:cNvPr id="29" name="dihedral">
            <a:extLst>
              <a:ext uri="{FF2B5EF4-FFF2-40B4-BE49-F238E27FC236}">
                <a16:creationId xmlns:a16="http://schemas.microsoft.com/office/drawing/2014/main" id="{72E849D6-9596-21D4-46C7-C95599DBC709}"/>
              </a:ext>
            </a:extLst>
          </p:cNvPr>
          <p:cNvSpPr txBox="1"/>
          <p:nvPr/>
        </p:nvSpPr>
        <p:spPr>
          <a:xfrm>
            <a:off x="6751493" y="2749000"/>
            <a:ext cx="780904" cy="348813"/>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200">
                <a:solidFill>
                  <a:schemeClr val="accent4">
                    <a:hueOff val="348544"/>
                    <a:lumOff val="7139"/>
                  </a:schemeClr>
                </a:solidFill>
              </a:defRPr>
            </a:lvl1pPr>
          </a:lstStyle>
          <a:p>
            <a:pPr algn="ctr"/>
            <a:r>
              <a:rPr sz="1600"/>
              <a:t>dihedral</a:t>
            </a:r>
          </a:p>
        </p:txBody>
      </p:sp>
      <p:sp>
        <p:nvSpPr>
          <p:cNvPr id="30" name="van der Waals">
            <a:extLst>
              <a:ext uri="{FF2B5EF4-FFF2-40B4-BE49-F238E27FC236}">
                <a16:creationId xmlns:a16="http://schemas.microsoft.com/office/drawing/2014/main" id="{5A9B60A4-373D-EADE-44EB-D4D3187BFACD}"/>
              </a:ext>
            </a:extLst>
          </p:cNvPr>
          <p:cNvSpPr txBox="1"/>
          <p:nvPr/>
        </p:nvSpPr>
        <p:spPr>
          <a:xfrm>
            <a:off x="10088352" y="2749000"/>
            <a:ext cx="1325930" cy="348813"/>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200">
                <a:solidFill>
                  <a:schemeClr val="accent4">
                    <a:hueOff val="348544"/>
                    <a:lumOff val="7139"/>
                  </a:schemeClr>
                </a:solidFill>
              </a:defRPr>
            </a:lvl1pPr>
          </a:lstStyle>
          <a:p>
            <a:pPr algn="ctr"/>
            <a:r>
              <a:rPr sz="1600"/>
              <a:t>van der Waals</a:t>
            </a:r>
          </a:p>
        </p:txBody>
      </p:sp>
      <p:sp>
        <p:nvSpPr>
          <p:cNvPr id="31" name="kr">
            <a:extLst>
              <a:ext uri="{FF2B5EF4-FFF2-40B4-BE49-F238E27FC236}">
                <a16:creationId xmlns:a16="http://schemas.microsoft.com/office/drawing/2014/main" id="{1FC4D29A-1872-D6A2-6786-6DFE39439C72}"/>
              </a:ext>
            </a:extLst>
          </p:cNvPr>
          <p:cNvSpPr txBox="1"/>
          <p:nvPr/>
        </p:nvSpPr>
        <p:spPr>
          <a:xfrm>
            <a:off x="1188797" y="5615564"/>
            <a:ext cx="280727"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k</a:t>
            </a:r>
            <a:r>
              <a:rPr sz="1600" baseline="-5999"/>
              <a:t>r</a:t>
            </a:r>
          </a:p>
        </p:txBody>
      </p:sp>
      <p:sp>
        <p:nvSpPr>
          <p:cNvPr id="32" name="r0">
            <a:extLst>
              <a:ext uri="{FF2B5EF4-FFF2-40B4-BE49-F238E27FC236}">
                <a16:creationId xmlns:a16="http://schemas.microsoft.com/office/drawing/2014/main" id="{A3D9C544-272B-E2E1-E3AA-688E800DB708}"/>
              </a:ext>
            </a:extLst>
          </p:cNvPr>
          <p:cNvSpPr txBox="1"/>
          <p:nvPr/>
        </p:nvSpPr>
        <p:spPr>
          <a:xfrm>
            <a:off x="1858695" y="5615564"/>
            <a:ext cx="269439"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r</a:t>
            </a:r>
            <a:r>
              <a:rPr sz="1600" baseline="-5999"/>
              <a:t>0</a:t>
            </a:r>
          </a:p>
        </p:txBody>
      </p:sp>
      <p:sp>
        <p:nvSpPr>
          <p:cNvPr id="33" name="kθ">
            <a:extLst>
              <a:ext uri="{FF2B5EF4-FFF2-40B4-BE49-F238E27FC236}">
                <a16:creationId xmlns:a16="http://schemas.microsoft.com/office/drawing/2014/main" id="{6C9BD940-D7AB-13D7-72F1-1BDBE2CFA74D}"/>
              </a:ext>
            </a:extLst>
          </p:cNvPr>
          <p:cNvSpPr txBox="1"/>
          <p:nvPr/>
        </p:nvSpPr>
        <p:spPr>
          <a:xfrm>
            <a:off x="3643813" y="5615564"/>
            <a:ext cx="321241"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k</a:t>
            </a:r>
            <a:r>
              <a:rPr sz="1600" baseline="-5999"/>
              <a:t>θ</a:t>
            </a:r>
          </a:p>
        </p:txBody>
      </p:sp>
      <p:sp>
        <p:nvSpPr>
          <p:cNvPr id="34" name="θ0">
            <a:extLst>
              <a:ext uri="{FF2B5EF4-FFF2-40B4-BE49-F238E27FC236}">
                <a16:creationId xmlns:a16="http://schemas.microsoft.com/office/drawing/2014/main" id="{097BFCC1-B14C-C41D-6126-069505CE6F5B}"/>
              </a:ext>
            </a:extLst>
          </p:cNvPr>
          <p:cNvSpPr txBox="1"/>
          <p:nvPr/>
        </p:nvSpPr>
        <p:spPr>
          <a:xfrm>
            <a:off x="4509117" y="5615564"/>
            <a:ext cx="330211"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θ</a:t>
            </a:r>
            <a:r>
              <a:rPr sz="1600" baseline="-5999"/>
              <a:t>0</a:t>
            </a:r>
          </a:p>
        </p:txBody>
      </p:sp>
      <p:sp>
        <p:nvSpPr>
          <p:cNvPr id="35" name="φ0">
            <a:extLst>
              <a:ext uri="{FF2B5EF4-FFF2-40B4-BE49-F238E27FC236}">
                <a16:creationId xmlns:a16="http://schemas.microsoft.com/office/drawing/2014/main" id="{FFDD57BD-8C91-BF6B-9BDE-D8780C758348}"/>
              </a:ext>
            </a:extLst>
          </p:cNvPr>
          <p:cNvSpPr txBox="1"/>
          <p:nvPr/>
        </p:nvSpPr>
        <p:spPr>
          <a:xfrm>
            <a:off x="7410946" y="5786854"/>
            <a:ext cx="385237"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φ</a:t>
            </a:r>
            <a:r>
              <a:rPr sz="1600" baseline="-5999"/>
              <a:t>0</a:t>
            </a:r>
          </a:p>
        </p:txBody>
      </p:sp>
      <p:sp>
        <p:nvSpPr>
          <p:cNvPr id="36" name="n">
            <a:extLst>
              <a:ext uri="{FF2B5EF4-FFF2-40B4-BE49-F238E27FC236}">
                <a16:creationId xmlns:a16="http://schemas.microsoft.com/office/drawing/2014/main" id="{9E29D484-E904-0FA3-968A-427BA96CB943}"/>
              </a:ext>
            </a:extLst>
          </p:cNvPr>
          <p:cNvSpPr txBox="1"/>
          <p:nvPr/>
        </p:nvSpPr>
        <p:spPr>
          <a:xfrm>
            <a:off x="8574527" y="5786854"/>
            <a:ext cx="224793"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800">
                <a:solidFill>
                  <a:schemeClr val="accent4">
                    <a:hueOff val="348544"/>
                    <a:lumOff val="7139"/>
                  </a:schemeClr>
                </a:solidFill>
              </a:defRPr>
            </a:lvl1pPr>
          </a:lstStyle>
          <a:p>
            <a:r>
              <a:rPr sz="1600"/>
              <a:t>n</a:t>
            </a:r>
          </a:p>
        </p:txBody>
      </p:sp>
      <p:sp>
        <p:nvSpPr>
          <p:cNvPr id="37" name="Amber file formats introductions: http://ambermd.org/FileFormats.php">
            <a:extLst>
              <a:ext uri="{FF2B5EF4-FFF2-40B4-BE49-F238E27FC236}">
                <a16:creationId xmlns:a16="http://schemas.microsoft.com/office/drawing/2014/main" id="{077A5677-C88F-EFAF-6F2E-2FCEF857B63D}"/>
              </a:ext>
            </a:extLst>
          </p:cNvPr>
          <p:cNvSpPr txBox="1"/>
          <p:nvPr/>
        </p:nvSpPr>
        <p:spPr>
          <a:xfrm>
            <a:off x="1302307" y="2122146"/>
            <a:ext cx="4761918"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i="1" u="sng"/>
            </a:lvl1pPr>
          </a:lstStyle>
          <a:p>
            <a:r>
              <a:rPr sz="1200" dirty="0"/>
              <a:t>Amber file formats introductions: http://ambermd.org/FileFormats.php</a:t>
            </a:r>
          </a:p>
        </p:txBody>
      </p:sp>
      <p:sp>
        <p:nvSpPr>
          <p:cNvPr id="38" name="m">
            <a:extLst>
              <a:ext uri="{FF2B5EF4-FFF2-40B4-BE49-F238E27FC236}">
                <a16:creationId xmlns:a16="http://schemas.microsoft.com/office/drawing/2014/main" id="{3E47BC3F-EBB4-6987-2514-83E7395016B9}"/>
              </a:ext>
            </a:extLst>
          </p:cNvPr>
          <p:cNvSpPr txBox="1"/>
          <p:nvPr/>
        </p:nvSpPr>
        <p:spPr>
          <a:xfrm>
            <a:off x="6064152" y="5786854"/>
            <a:ext cx="314589"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800">
                <a:solidFill>
                  <a:schemeClr val="accent4">
                    <a:hueOff val="348544"/>
                    <a:lumOff val="7139"/>
                  </a:schemeClr>
                </a:solidFill>
              </a:defRPr>
            </a:lvl1pPr>
          </a:lstStyle>
          <a:p>
            <a:r>
              <a:rPr sz="1600"/>
              <a:t>m</a:t>
            </a:r>
          </a:p>
        </p:txBody>
      </p:sp>
      <p:sp>
        <p:nvSpPr>
          <p:cNvPr id="39" name="Vn’">
            <a:extLst>
              <a:ext uri="{FF2B5EF4-FFF2-40B4-BE49-F238E27FC236}">
                <a16:creationId xmlns:a16="http://schemas.microsoft.com/office/drawing/2014/main" id="{09FABC65-4053-686D-EA45-3716EA2D0DA8}"/>
              </a:ext>
            </a:extLst>
          </p:cNvPr>
          <p:cNvSpPr txBox="1"/>
          <p:nvPr/>
        </p:nvSpPr>
        <p:spPr>
          <a:xfrm>
            <a:off x="6544284" y="5786854"/>
            <a:ext cx="437543"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chemeClr val="accent4">
                    <a:hueOff val="348544"/>
                    <a:lumOff val="7139"/>
                  </a:schemeClr>
                </a:solidFill>
              </a:defRPr>
            </a:pPr>
            <a:r>
              <a:rPr sz="1600"/>
              <a:t>V</a:t>
            </a:r>
            <a:r>
              <a:rPr sz="1600" baseline="-5999"/>
              <a:t>n</a:t>
            </a:r>
            <a:r>
              <a:rPr sz="1600"/>
              <a:t>’</a:t>
            </a:r>
          </a:p>
        </p:txBody>
      </p:sp>
      <p:sp>
        <p:nvSpPr>
          <p:cNvPr id="41" name="σ">
            <a:extLst>
              <a:ext uri="{FF2B5EF4-FFF2-40B4-BE49-F238E27FC236}">
                <a16:creationId xmlns:a16="http://schemas.microsoft.com/office/drawing/2014/main" id="{6C307026-9B6A-6045-DCD5-28311D088156}"/>
              </a:ext>
            </a:extLst>
          </p:cNvPr>
          <p:cNvSpPr txBox="1"/>
          <p:nvPr/>
        </p:nvSpPr>
        <p:spPr>
          <a:xfrm>
            <a:off x="10780520" y="5784839"/>
            <a:ext cx="227514"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800">
                <a:solidFill>
                  <a:schemeClr val="accent4">
                    <a:hueOff val="348544"/>
                    <a:lumOff val="7139"/>
                  </a:schemeClr>
                </a:solidFill>
              </a:defRPr>
            </a:lvl1pPr>
          </a:lstStyle>
          <a:p>
            <a:r>
              <a:rPr sz="1600" dirty="0"/>
              <a:t>σ</a:t>
            </a:r>
          </a:p>
        </p:txBody>
      </p:sp>
      <p:sp>
        <p:nvSpPr>
          <p:cNvPr id="42" name="ε">
            <a:extLst>
              <a:ext uri="{FF2B5EF4-FFF2-40B4-BE49-F238E27FC236}">
                <a16:creationId xmlns:a16="http://schemas.microsoft.com/office/drawing/2014/main" id="{8ECFEC2A-FAE7-339B-4845-911B752B8A88}"/>
              </a:ext>
            </a:extLst>
          </p:cNvPr>
          <p:cNvSpPr txBox="1"/>
          <p:nvPr/>
        </p:nvSpPr>
        <p:spPr>
          <a:xfrm>
            <a:off x="11383606" y="5784839"/>
            <a:ext cx="203327" cy="348813"/>
          </a:xfrm>
          <a:prstGeom prst="rect">
            <a:avLst/>
          </a:prstGeom>
          <a:solidFill>
            <a:schemeClr val="tx1">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800">
                <a:solidFill>
                  <a:schemeClr val="accent4">
                    <a:hueOff val="348544"/>
                    <a:lumOff val="7139"/>
                  </a:schemeClr>
                </a:solidFill>
              </a:defRPr>
            </a:lvl1pPr>
          </a:lstStyle>
          <a:p>
            <a:r>
              <a:rPr sz="1600"/>
              <a:t>ε</a:t>
            </a:r>
          </a:p>
        </p:txBody>
      </p:sp>
      <mc:AlternateContent xmlns:mc="http://schemas.openxmlformats.org/markup-compatibility/2006" xmlns:a14="http://schemas.microsoft.com/office/drawing/2010/main">
        <mc:Choice Requires="a14">
          <p:sp>
            <p:nvSpPr>
              <p:cNvPr id="43" name="Equation">
                <a:extLst>
                  <a:ext uri="{FF2B5EF4-FFF2-40B4-BE49-F238E27FC236}">
                    <a16:creationId xmlns:a16="http://schemas.microsoft.com/office/drawing/2014/main" id="{BE39DB83-9916-B5BA-9E09-A74C7A07A1AE}"/>
                  </a:ext>
                </a:extLst>
              </p:cNvPr>
              <p:cNvSpPr txBox="1"/>
              <p:nvPr/>
            </p:nvSpPr>
            <p:spPr>
              <a:xfrm>
                <a:off x="1314281" y="771142"/>
                <a:ext cx="9076561" cy="547971"/>
              </a:xfrm>
              <a:prstGeom prst="rect">
                <a:avLst/>
              </a:prstGeom>
              <a:noFill/>
              <a:ln w="12700" cap="flat">
                <a:noFill/>
                <a:miter lim="400000"/>
              </a:ln>
              <a:effectLst/>
            </p:spPr>
            <p:txBody>
              <a:bodyPr wrap="square" lIns="0" tIns="0" rIns="0" bIns="0">
                <a:spAutoFit/>
              </a:bodyPr>
              <a:lstStyle/>
              <a:p>
                <a:pPr latinLnBrk="1">
                  <a:defRPr sz="1800">
                    <a:solidFill>
                      <a:srgbClr val="000000"/>
                    </a:solidFill>
                  </a:defRPr>
                </a:pPr>
                <a14:m>
                  <m:oMath xmlns:m="http://schemas.openxmlformats.org/officeDocument/2006/math">
                    <m:r>
                      <a:rPr lang="en-US" altLang="zh-CN" sz="1600" i="1">
                        <a:solidFill>
                          <a:srgbClr val="000000"/>
                        </a:solidFill>
                        <a:latin typeface="Cambria Math" panose="02040503050406030204" pitchFamily="18" charset="0"/>
                      </a:rPr>
                      <m:t>𝐸</m:t>
                    </m:r>
                    <m:r>
                      <a:rPr sz="1600" i="1">
                        <a:solidFill>
                          <a:srgbClr val="000000"/>
                        </a:solidFill>
                        <a:latin typeface="Cambria Math" panose="02040503050406030204" pitchFamily="18" charset="0"/>
                      </a:rPr>
                      <m:t>=</m:t>
                    </m:r>
                    <m:limLow>
                      <m:limLowPr>
                        <m:ctrlPr>
                          <a:rPr sz="1600" i="1">
                            <a:solidFill>
                              <a:srgbClr val="000000"/>
                            </a:solidFill>
                            <a:latin typeface="Cambria Math" panose="02040503050406030204" pitchFamily="18" charset="0"/>
                          </a:rPr>
                        </m:ctrlPr>
                      </m:limLowPr>
                      <m:e>
                        <m:r>
                          <a:rPr sz="1600" i="1">
                            <a:solidFill>
                              <a:srgbClr val="000000"/>
                            </a:solidFill>
                            <a:latin typeface="Cambria Math" panose="02040503050406030204" pitchFamily="18" charset="0"/>
                          </a:rPr>
                          <m:t>∑</m:t>
                        </m:r>
                      </m:e>
                      <m:lim>
                        <m:r>
                          <m:rPr>
                            <m:sty m:val="p"/>
                          </m:rPr>
                          <a:rPr sz="1600" i="0">
                            <a:solidFill>
                              <a:srgbClr val="000000"/>
                            </a:solidFill>
                            <a:latin typeface="Cambria Math" panose="02040503050406030204" pitchFamily="18" charset="0"/>
                          </a:rPr>
                          <m:t>bonds</m:t>
                        </m:r>
                      </m:lim>
                    </m:limLow>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𝑘</m:t>
                        </m:r>
                      </m:e>
                      <m:sub>
                        <m:r>
                          <a:rPr sz="1600" i="1">
                            <a:solidFill>
                              <a:srgbClr val="000000"/>
                            </a:solidFill>
                            <a:latin typeface="Cambria Math" panose="02040503050406030204" pitchFamily="18" charset="0"/>
                          </a:rPr>
                          <m:t>𝑟</m:t>
                        </m:r>
                      </m:sub>
                    </m:sSub>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𝑟</m:t>
                    </m:r>
                    <m:r>
                      <a:rPr sz="1600" i="1">
                        <a:solidFill>
                          <a:srgbClr val="000000"/>
                        </a:solidFill>
                        <a:latin typeface="Cambria Math" panose="02040503050406030204" pitchFamily="18" charset="0"/>
                      </a:rPr>
                      <m:t>−</m:t>
                    </m:r>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𝑟</m:t>
                        </m:r>
                      </m:e>
                      <m:sub>
                        <m:r>
                          <a:rPr sz="1600" i="1">
                            <a:solidFill>
                              <a:srgbClr val="000000"/>
                            </a:solidFill>
                            <a:latin typeface="Cambria Math" panose="02040503050406030204" pitchFamily="18" charset="0"/>
                          </a:rPr>
                          <m:t>0</m:t>
                        </m:r>
                      </m:sub>
                    </m:sSub>
                    <m:sSup>
                      <m:sSupPr>
                        <m:ctrlPr>
                          <a:rPr sz="1600" i="1">
                            <a:solidFill>
                              <a:srgbClr val="000000"/>
                            </a:solidFill>
                            <a:latin typeface="Cambria Math" panose="02040503050406030204" pitchFamily="18" charset="0"/>
                          </a:rPr>
                        </m:ctrlPr>
                      </m:sSupPr>
                      <m:e>
                        <m:r>
                          <a:rPr sz="1600" i="1">
                            <a:solidFill>
                              <a:srgbClr val="000000"/>
                            </a:solidFill>
                            <a:latin typeface="Cambria Math" panose="02040503050406030204" pitchFamily="18" charset="0"/>
                          </a:rPr>
                          <m:t>)</m:t>
                        </m:r>
                      </m:e>
                      <m:sup>
                        <m:r>
                          <a:rPr sz="1600" i="1">
                            <a:solidFill>
                              <a:srgbClr val="000000"/>
                            </a:solidFill>
                            <a:latin typeface="Cambria Math" panose="02040503050406030204" pitchFamily="18" charset="0"/>
                          </a:rPr>
                          <m:t>2</m:t>
                        </m:r>
                      </m:sup>
                    </m:sSup>
                    <m:r>
                      <a:rPr sz="1600" i="1">
                        <a:solidFill>
                          <a:srgbClr val="000000"/>
                        </a:solidFill>
                        <a:latin typeface="Cambria Math" panose="02040503050406030204" pitchFamily="18" charset="0"/>
                      </a:rPr>
                      <m:t>+</m:t>
                    </m:r>
                    <m:limLow>
                      <m:limLowPr>
                        <m:ctrlPr>
                          <a:rPr sz="1600" i="1">
                            <a:solidFill>
                              <a:srgbClr val="000000"/>
                            </a:solidFill>
                            <a:latin typeface="Cambria Math" panose="02040503050406030204" pitchFamily="18" charset="0"/>
                          </a:rPr>
                        </m:ctrlPr>
                      </m:limLowPr>
                      <m:e>
                        <m:r>
                          <a:rPr sz="1600" i="1">
                            <a:solidFill>
                              <a:srgbClr val="000000"/>
                            </a:solidFill>
                            <a:latin typeface="Cambria Math" panose="02040503050406030204" pitchFamily="18" charset="0"/>
                          </a:rPr>
                          <m:t>∑</m:t>
                        </m:r>
                      </m:e>
                      <m:lim>
                        <m:r>
                          <m:rPr>
                            <m:sty m:val="p"/>
                          </m:rPr>
                          <a:rPr sz="1600" i="0">
                            <a:solidFill>
                              <a:srgbClr val="000000"/>
                            </a:solidFill>
                            <a:latin typeface="Cambria Math" panose="02040503050406030204" pitchFamily="18" charset="0"/>
                          </a:rPr>
                          <m:t>angles</m:t>
                        </m:r>
                      </m:lim>
                    </m:limLow>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𝑘</m:t>
                        </m:r>
                      </m:e>
                      <m:sub>
                        <m:r>
                          <a:rPr sz="1600" i="1">
                            <a:solidFill>
                              <a:srgbClr val="000000"/>
                            </a:solidFill>
                            <a:latin typeface="Cambria Math" panose="02040503050406030204" pitchFamily="18" charset="0"/>
                          </a:rPr>
                          <m:t>𝜃</m:t>
                        </m:r>
                      </m:sub>
                    </m:sSub>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𝜃</m:t>
                    </m:r>
                    <m:r>
                      <a:rPr sz="1600" i="1">
                        <a:solidFill>
                          <a:srgbClr val="000000"/>
                        </a:solidFill>
                        <a:latin typeface="Cambria Math" panose="02040503050406030204" pitchFamily="18" charset="0"/>
                      </a:rPr>
                      <m:t>−</m:t>
                    </m:r>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𝜃</m:t>
                        </m:r>
                      </m:e>
                      <m:sub>
                        <m:r>
                          <a:rPr sz="1600" i="1">
                            <a:solidFill>
                              <a:srgbClr val="000000"/>
                            </a:solidFill>
                            <a:latin typeface="Cambria Math" panose="02040503050406030204" pitchFamily="18" charset="0"/>
                          </a:rPr>
                          <m:t>0</m:t>
                        </m:r>
                      </m:sub>
                    </m:sSub>
                    <m:sSup>
                      <m:sSupPr>
                        <m:ctrlPr>
                          <a:rPr sz="1600" i="1">
                            <a:solidFill>
                              <a:srgbClr val="000000"/>
                            </a:solidFill>
                            <a:latin typeface="Cambria Math" panose="02040503050406030204" pitchFamily="18" charset="0"/>
                          </a:rPr>
                        </m:ctrlPr>
                      </m:sSupPr>
                      <m:e>
                        <m:r>
                          <a:rPr sz="1600" i="1">
                            <a:solidFill>
                              <a:srgbClr val="000000"/>
                            </a:solidFill>
                            <a:latin typeface="Cambria Math" panose="02040503050406030204" pitchFamily="18" charset="0"/>
                          </a:rPr>
                          <m:t>)</m:t>
                        </m:r>
                      </m:e>
                      <m:sup>
                        <m:r>
                          <a:rPr sz="1600" i="1">
                            <a:solidFill>
                              <a:srgbClr val="000000"/>
                            </a:solidFill>
                            <a:latin typeface="Cambria Math" panose="02040503050406030204" pitchFamily="18" charset="0"/>
                          </a:rPr>
                          <m:t>2</m:t>
                        </m:r>
                      </m:sup>
                    </m:sSup>
                    <m:r>
                      <a:rPr sz="1600" i="1">
                        <a:solidFill>
                          <a:srgbClr val="000000"/>
                        </a:solidFill>
                        <a:latin typeface="Cambria Math" panose="02040503050406030204" pitchFamily="18" charset="0"/>
                      </a:rPr>
                      <m:t>+</m:t>
                    </m:r>
                    <m:limLow>
                      <m:limLowPr>
                        <m:ctrlPr>
                          <a:rPr sz="1600" i="1">
                            <a:solidFill>
                              <a:srgbClr val="000000"/>
                            </a:solidFill>
                            <a:latin typeface="Cambria Math" panose="02040503050406030204" pitchFamily="18" charset="0"/>
                          </a:rPr>
                        </m:ctrlPr>
                      </m:limLowPr>
                      <m:e>
                        <m:r>
                          <a:rPr sz="1600" i="1">
                            <a:solidFill>
                              <a:srgbClr val="000000"/>
                            </a:solidFill>
                            <a:latin typeface="Cambria Math" panose="02040503050406030204" pitchFamily="18" charset="0"/>
                          </a:rPr>
                          <m:t>∑</m:t>
                        </m:r>
                      </m:e>
                      <m:lim>
                        <m:r>
                          <m:rPr>
                            <m:sty m:val="p"/>
                          </m:rPr>
                          <a:rPr sz="1600" i="0">
                            <a:solidFill>
                              <a:srgbClr val="000000"/>
                            </a:solidFill>
                            <a:latin typeface="Cambria Math" panose="02040503050406030204" pitchFamily="18" charset="0"/>
                          </a:rPr>
                          <m:t>dihedrals</m:t>
                        </m:r>
                      </m:lim>
                    </m:limLow>
                    <m:f>
                      <m:fPr>
                        <m:ctrlPr>
                          <a:rPr sz="1600" i="1">
                            <a:solidFill>
                              <a:srgbClr val="000000"/>
                            </a:solidFill>
                            <a:latin typeface="Cambria Math" panose="02040503050406030204" pitchFamily="18" charset="0"/>
                          </a:rPr>
                        </m:ctrlPr>
                      </m:fPr>
                      <m:num>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𝑉</m:t>
                            </m:r>
                          </m:e>
                          <m:sub>
                            <m:r>
                              <a:rPr sz="1600" i="1">
                                <a:solidFill>
                                  <a:srgbClr val="000000"/>
                                </a:solidFill>
                                <a:latin typeface="Cambria Math" panose="02040503050406030204" pitchFamily="18" charset="0"/>
                              </a:rPr>
                              <m:t>𝑛</m:t>
                            </m:r>
                          </m:sub>
                        </m:sSub>
                      </m:num>
                      <m:den>
                        <m:r>
                          <a:rPr sz="1600" i="1">
                            <a:solidFill>
                              <a:srgbClr val="000000"/>
                            </a:solidFill>
                            <a:latin typeface="Cambria Math" panose="02040503050406030204" pitchFamily="18" charset="0"/>
                          </a:rPr>
                          <m:t>2</m:t>
                        </m:r>
                      </m:den>
                    </m:f>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1</m:t>
                    </m:r>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𝑐𝑜𝑠</m:t>
                    </m:r>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𝑛</m:t>
                    </m:r>
                    <m:r>
                      <a:rPr sz="1600" i="1">
                        <a:solidFill>
                          <a:srgbClr val="000000"/>
                        </a:solidFill>
                        <a:latin typeface="Cambria Math" panose="02040503050406030204" pitchFamily="18" charset="0"/>
                      </a:rPr>
                      <m:t>𝜙</m:t>
                    </m:r>
                    <m:r>
                      <a:rPr sz="1600" i="1">
                        <a:solidFill>
                          <a:srgbClr val="000000"/>
                        </a:solidFill>
                        <a:latin typeface="Cambria Math" panose="02040503050406030204" pitchFamily="18" charset="0"/>
                      </a:rPr>
                      <m:t>+</m:t>
                    </m:r>
                    <m:sSub>
                      <m:sSubPr>
                        <m:ctrlPr>
                          <a:rPr sz="1600" i="1">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𝜙</m:t>
                        </m:r>
                      </m:e>
                      <m:sub>
                        <m:r>
                          <a:rPr sz="1600" i="1">
                            <a:solidFill>
                              <a:srgbClr val="000000"/>
                            </a:solidFill>
                            <a:latin typeface="Cambria Math" panose="02040503050406030204" pitchFamily="18" charset="0"/>
                          </a:rPr>
                          <m:t>0</m:t>
                        </m:r>
                      </m:sub>
                    </m:sSub>
                    <m:r>
                      <a:rPr sz="1600" i="1">
                        <a:solidFill>
                          <a:srgbClr val="000000"/>
                        </a:solidFill>
                        <a:latin typeface="Cambria Math" panose="02040503050406030204" pitchFamily="18" charset="0"/>
                      </a:rPr>
                      <m:t>)]</m:t>
                    </m:r>
                  </m:oMath>
                </a14:m>
                <a:r>
                  <a:rPr lang="ar-AE" sz="1600" dirty="0">
                    <a:solidFill>
                      <a:srgbClr val="000000"/>
                    </a:solidFill>
                  </a:rPr>
                  <a:t> </a:t>
                </a:r>
                <a14:m>
                  <m:oMath xmlns:m="http://schemas.openxmlformats.org/officeDocument/2006/math">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𝑖</m:t>
                        </m:r>
                      </m:lim>
                    </m:limLow>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𝑗</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𝑖</m:t>
                        </m:r>
                      </m:lim>
                    </m:limLow>
                    <m:d>
                      <m:dPr>
                        <m:begChr m:val="["/>
                        <m:endChr m:val="]"/>
                        <m:ctrlPr>
                          <a:rPr lang="ar-AE" sz="1600" i="1">
                            <a:solidFill>
                              <a:srgbClr val="000000"/>
                            </a:solidFill>
                            <a:latin typeface="Cambria Math" panose="02040503050406030204" pitchFamily="18" charset="0"/>
                          </a:rPr>
                        </m:ctrlPr>
                      </m:dPr>
                      <m:e>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𝐴</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num>
                          <m:den>
                            <m:sSubSup>
                              <m:sSubSupPr>
                                <m:ctrlPr>
                                  <a:rPr lang="ar-AE" sz="1600" i="1">
                                    <a:solidFill>
                                      <a:srgbClr val="000000"/>
                                    </a:solidFill>
                                    <a:latin typeface="Cambria Math" panose="02040503050406030204" pitchFamily="18" charset="0"/>
                                  </a:rPr>
                                </m:ctrlPr>
                              </m:sSubSup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up>
                                <m:r>
                                  <a:rPr lang="ar-AE" sz="1600" i="1">
                                    <a:solidFill>
                                      <a:srgbClr val="000000"/>
                                    </a:solidFill>
                                    <a:latin typeface="Cambria Math" panose="02040503050406030204" pitchFamily="18" charset="0"/>
                                  </a:rPr>
                                  <m:t>12</m:t>
                                </m:r>
                              </m:sup>
                            </m:sSubSup>
                          </m:den>
                        </m:f>
                        <m:r>
                          <a:rPr lang="ar-AE" sz="1600" i="1">
                            <a:solidFill>
                              <a:srgbClr val="000000"/>
                            </a:solidFill>
                            <a:latin typeface="Cambria Math" panose="02040503050406030204" pitchFamily="18" charset="0"/>
                          </a:rPr>
                          <m:t>−</m:t>
                        </m:r>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𝐵</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num>
                          <m:den>
                            <m:sSubSup>
                              <m:sSubSupPr>
                                <m:ctrlPr>
                                  <a:rPr lang="ar-AE" sz="1600" i="1">
                                    <a:solidFill>
                                      <a:srgbClr val="000000"/>
                                    </a:solidFill>
                                    <a:latin typeface="Cambria Math" panose="02040503050406030204" pitchFamily="18" charset="0"/>
                                  </a:rPr>
                                </m:ctrlPr>
                              </m:sSubSup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up>
                                <m:r>
                                  <a:rPr lang="ar-AE" sz="1600" i="1">
                                    <a:solidFill>
                                      <a:srgbClr val="000000"/>
                                    </a:solidFill>
                                    <a:latin typeface="Cambria Math" panose="02040503050406030204" pitchFamily="18" charset="0"/>
                                  </a:rPr>
                                  <m:t>6</m:t>
                                </m:r>
                              </m:sup>
                            </m:sSubSup>
                          </m:den>
                        </m:f>
                      </m:e>
                    </m:d>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𝑖</m:t>
                        </m:r>
                      </m:lim>
                    </m:limLow>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𝑗</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𝑖</m:t>
                        </m:r>
                      </m:lim>
                    </m:limLow>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𝑞</m:t>
                            </m:r>
                          </m:e>
                          <m:sub>
                            <m:r>
                              <a:rPr lang="ar-AE" sz="1600" i="1">
                                <a:solidFill>
                                  <a:srgbClr val="000000"/>
                                </a:solidFill>
                                <a:latin typeface="Cambria Math" panose="02040503050406030204" pitchFamily="18" charset="0"/>
                              </a:rPr>
                              <m:t>𝑖</m:t>
                            </m:r>
                          </m:sub>
                        </m:sSub>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𝑞</m:t>
                            </m:r>
                          </m:e>
                          <m:sub>
                            <m:r>
                              <a:rPr lang="ar-AE" sz="1600" i="1">
                                <a:solidFill>
                                  <a:srgbClr val="000000"/>
                                </a:solidFill>
                                <a:latin typeface="Cambria Math" panose="02040503050406030204" pitchFamily="18" charset="0"/>
                              </a:rPr>
                              <m:t>𝑗</m:t>
                            </m:r>
                          </m:sub>
                        </m:sSub>
                      </m:num>
                      <m:den>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den>
                    </m:f>
                  </m:oMath>
                </a14:m>
                <a:endParaRPr sz="1600" dirty="0"/>
              </a:p>
            </p:txBody>
          </p:sp>
        </mc:Choice>
        <mc:Fallback xmlns="">
          <p:sp>
            <p:nvSpPr>
              <p:cNvPr id="43" name="Equation">
                <a:extLst>
                  <a:ext uri="{FF2B5EF4-FFF2-40B4-BE49-F238E27FC236}">
                    <a16:creationId xmlns:a16="http://schemas.microsoft.com/office/drawing/2014/main" id="{BE39DB83-9916-B5BA-9E09-A74C7A07A1AE}"/>
                  </a:ext>
                </a:extLst>
              </p:cNvPr>
              <p:cNvSpPr txBox="1">
                <a:spLocks noRot="1" noChangeAspect="1" noMove="1" noResize="1" noEditPoints="1" noAdjustHandles="1" noChangeArrowheads="1" noChangeShapeType="1" noTextEdit="1"/>
              </p:cNvSpPr>
              <p:nvPr/>
            </p:nvSpPr>
            <p:spPr>
              <a:xfrm>
                <a:off x="1314281" y="771142"/>
                <a:ext cx="9076561" cy="547971"/>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Equation">
                <a:extLst>
                  <a:ext uri="{FF2B5EF4-FFF2-40B4-BE49-F238E27FC236}">
                    <a16:creationId xmlns:a16="http://schemas.microsoft.com/office/drawing/2014/main" id="{5CD7377F-92AF-EA83-9B97-1DC03F1BDA44}"/>
                  </a:ext>
                </a:extLst>
              </p:cNvPr>
              <p:cNvSpPr txBox="1"/>
              <p:nvPr/>
            </p:nvSpPr>
            <p:spPr>
              <a:xfrm>
                <a:off x="5161588" y="5720782"/>
                <a:ext cx="660377" cy="476925"/>
              </a:xfrm>
              <a:prstGeom prst="rect">
                <a:avLst/>
              </a:prstGeom>
              <a:ln w="12700">
                <a:miter lim="400000"/>
              </a:ln>
            </p:spPr>
            <p:txBody>
              <a:bodyPr wrap="squar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600" i="1">
                              <a:solidFill>
                                <a:srgbClr val="5E5E5E"/>
                              </a:solidFill>
                              <a:latin typeface="Cambria Math" panose="02040503050406030204" pitchFamily="18" charset="0"/>
                            </a:rPr>
                          </m:ctrlPr>
                        </m:sSubPr>
                        <m:e>
                          <m:r>
                            <a:rPr sz="1600" i="1">
                              <a:solidFill>
                                <a:srgbClr val="5E5E5E"/>
                              </a:solidFill>
                              <a:latin typeface="Cambria Math" panose="02040503050406030204" pitchFamily="18" charset="0"/>
                            </a:rPr>
                            <m:t>𝑉</m:t>
                          </m:r>
                        </m:e>
                        <m:sub>
                          <m:r>
                            <a:rPr sz="1600" i="1">
                              <a:solidFill>
                                <a:srgbClr val="5E5E5E"/>
                              </a:solidFill>
                              <a:latin typeface="Cambria Math" panose="02040503050406030204" pitchFamily="18" charset="0"/>
                            </a:rPr>
                            <m:t>𝑛</m:t>
                          </m:r>
                        </m:sub>
                      </m:sSub>
                      <m:r>
                        <a:rPr sz="1600" i="1">
                          <a:solidFill>
                            <a:srgbClr val="5E5E5E"/>
                          </a:solidFill>
                          <a:latin typeface="Cambria Math" panose="02040503050406030204" pitchFamily="18" charset="0"/>
                        </a:rPr>
                        <m:t>=</m:t>
                      </m:r>
                      <m:f>
                        <m:fPr>
                          <m:ctrlPr>
                            <a:rPr sz="1600" i="1">
                              <a:solidFill>
                                <a:srgbClr val="5E5E5E"/>
                              </a:solidFill>
                              <a:latin typeface="Cambria Math" panose="02040503050406030204" pitchFamily="18" charset="0"/>
                            </a:rPr>
                          </m:ctrlPr>
                        </m:fPr>
                        <m:num>
                          <m:sSubSup>
                            <m:sSubSupPr>
                              <m:ctrlPr>
                                <a:rPr sz="1600" i="1">
                                  <a:solidFill>
                                    <a:srgbClr val="5E5E5E"/>
                                  </a:solidFill>
                                  <a:latin typeface="Cambria Math" panose="02040503050406030204" pitchFamily="18" charset="0"/>
                                </a:rPr>
                              </m:ctrlPr>
                            </m:sSubSupPr>
                            <m:e>
                              <m:r>
                                <a:rPr sz="1600" i="1">
                                  <a:solidFill>
                                    <a:srgbClr val="5E5E5E"/>
                                  </a:solidFill>
                                  <a:latin typeface="Cambria Math" panose="02040503050406030204" pitchFamily="18" charset="0"/>
                                </a:rPr>
                                <m:t>𝑉</m:t>
                              </m:r>
                            </m:e>
                            <m:sub>
                              <m:r>
                                <a:rPr sz="1600" i="1">
                                  <a:solidFill>
                                    <a:srgbClr val="5E5E5E"/>
                                  </a:solidFill>
                                  <a:latin typeface="Cambria Math" panose="02040503050406030204" pitchFamily="18" charset="0"/>
                                </a:rPr>
                                <m:t>𝑛</m:t>
                              </m:r>
                            </m:sub>
                            <m:sup>
                              <m:r>
                                <a:rPr sz="1600" i="1">
                                  <a:solidFill>
                                    <a:srgbClr val="5E5E5E"/>
                                  </a:solidFill>
                                  <a:latin typeface="Cambria Math" panose="02040503050406030204" pitchFamily="18" charset="0"/>
                                </a:rPr>
                                <m:t>′</m:t>
                              </m:r>
                            </m:sup>
                          </m:sSubSup>
                        </m:num>
                        <m:den>
                          <m:r>
                            <a:rPr sz="1600" i="1">
                              <a:solidFill>
                                <a:srgbClr val="5E5E5E"/>
                              </a:solidFill>
                              <a:latin typeface="Cambria Math" panose="02040503050406030204" pitchFamily="18" charset="0"/>
                            </a:rPr>
                            <m:t>𝑚</m:t>
                          </m:r>
                        </m:den>
                      </m:f>
                    </m:oMath>
                  </m:oMathPara>
                </a14:m>
                <a:endParaRPr sz="1600" dirty="0">
                  <a:solidFill>
                    <a:srgbClr val="5E5E5E"/>
                  </a:solidFill>
                </a:endParaRPr>
              </a:p>
            </p:txBody>
          </p:sp>
        </mc:Choice>
        <mc:Fallback xmlns="">
          <p:sp>
            <p:nvSpPr>
              <p:cNvPr id="44" name="Equation">
                <a:extLst>
                  <a:ext uri="{FF2B5EF4-FFF2-40B4-BE49-F238E27FC236}">
                    <a16:creationId xmlns:a16="http://schemas.microsoft.com/office/drawing/2014/main" id="{5CD7377F-92AF-EA83-9B97-1DC03F1BDA44}"/>
                  </a:ext>
                </a:extLst>
              </p:cNvPr>
              <p:cNvSpPr txBox="1">
                <a:spLocks noRot="1" noChangeAspect="1" noMove="1" noResize="1" noEditPoints="1" noAdjustHandles="1" noChangeArrowheads="1" noChangeShapeType="1" noTextEdit="1"/>
              </p:cNvSpPr>
              <p:nvPr/>
            </p:nvSpPr>
            <p:spPr>
              <a:xfrm>
                <a:off x="5161588" y="5720782"/>
                <a:ext cx="660377" cy="476925"/>
              </a:xfrm>
              <a:prstGeom prst="rect">
                <a:avLst/>
              </a:prstGeom>
              <a:blipFill>
                <a:blip r:embed="rId8"/>
                <a:stretch>
                  <a:fillRect/>
                </a:stretch>
              </a:blipFill>
              <a:ln w="12700">
                <a:miter lim="400000"/>
              </a:ln>
            </p:spPr>
            <p:txBody>
              <a:bodyPr/>
              <a:lstStyle/>
              <a:p>
                <a:r>
                  <a:rPr lang="en-US">
                    <a:noFill/>
                  </a:rPr>
                  <a:t> </a:t>
                </a:r>
              </a:p>
            </p:txBody>
          </p:sp>
        </mc:Fallback>
      </mc:AlternateContent>
      <p:sp>
        <p:nvSpPr>
          <p:cNvPr id="45" name="TextBox 44">
            <a:extLst>
              <a:ext uri="{FF2B5EF4-FFF2-40B4-BE49-F238E27FC236}">
                <a16:creationId xmlns:a16="http://schemas.microsoft.com/office/drawing/2014/main" id="{A35E0841-7BE0-CEF5-1DAB-00DDB805E5EA}"/>
              </a:ext>
            </a:extLst>
          </p:cNvPr>
          <p:cNvSpPr txBox="1"/>
          <p:nvPr/>
        </p:nvSpPr>
        <p:spPr>
          <a:xfrm>
            <a:off x="6763055" y="1821133"/>
            <a:ext cx="3017173" cy="338554"/>
          </a:xfrm>
          <a:prstGeom prst="rect">
            <a:avLst/>
          </a:prstGeom>
          <a:noFill/>
        </p:spPr>
        <p:txBody>
          <a:bodyPr wrap="none" rtlCol="0">
            <a:spAutoFit/>
          </a:bodyPr>
          <a:lstStyle/>
          <a:p>
            <a:r>
              <a:rPr lang="en-US" sz="1600" i="1" dirty="0">
                <a:solidFill>
                  <a:srgbClr val="0070C0"/>
                </a:solidFill>
              </a:rPr>
              <a:t>$</a:t>
            </a:r>
            <a:r>
              <a:rPr lang="en-US" altLang="zh-CN" sz="1600" i="1" dirty="0">
                <a:solidFill>
                  <a:srgbClr val="0070C0"/>
                </a:solidFill>
              </a:rPr>
              <a:t>AMBERHOME</a:t>
            </a:r>
            <a:r>
              <a:rPr lang="en-US" sz="1600" i="1" dirty="0">
                <a:solidFill>
                  <a:srgbClr val="0070C0"/>
                </a:solidFill>
                <a:latin typeface="Consolas" panose="020B0609020204030204" pitchFamily="49" charset="0"/>
              </a:rPr>
              <a:t>/</a:t>
            </a:r>
            <a:r>
              <a:rPr lang="en-US" sz="1600" i="1" dirty="0" err="1">
                <a:solidFill>
                  <a:srgbClr val="0070C0"/>
                </a:solidFill>
                <a:latin typeface="Consolas" panose="020B0609020204030204" pitchFamily="49" charset="0"/>
              </a:rPr>
              <a:t>dat</a:t>
            </a:r>
            <a:r>
              <a:rPr lang="en-US" sz="1600" i="1" dirty="0">
                <a:solidFill>
                  <a:srgbClr val="0070C0"/>
                </a:solidFill>
                <a:latin typeface="Consolas" panose="020B0609020204030204" pitchFamily="49" charset="0"/>
              </a:rPr>
              <a:t>/leap/parm</a:t>
            </a:r>
            <a:endParaRPr lang="en-US" sz="1600" i="1" dirty="0">
              <a:solidFill>
                <a:srgbClr val="0070C0"/>
              </a:solidFill>
            </a:endParaRPr>
          </a:p>
        </p:txBody>
      </p:sp>
    </p:spTree>
    <p:extLst>
      <p:ext uri="{BB962C8B-B14F-4D97-AF65-F5344CB8AC3E}">
        <p14:creationId xmlns:p14="http://schemas.microsoft.com/office/powerpoint/2010/main" val="116642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083" y="63814"/>
            <a:ext cx="8890781" cy="496709"/>
          </a:xfrm>
        </p:spPr>
        <p:txBody>
          <a:bodyPr>
            <a:normAutofit fontScale="90000"/>
          </a:bodyPr>
          <a:lstStyle/>
          <a:p>
            <a:pPr algn="ctr"/>
            <a:r>
              <a:rPr lang="en-US" altLang="zh-CN" sz="3600" b="1" dirty="0">
                <a:latin typeface="+mn-lt"/>
              </a:rPr>
              <a:t>Thermodynamic ensemble</a:t>
            </a:r>
            <a:endParaRPr lang="zh-CN" altLang="en-US" sz="3600" b="1"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14</a:t>
            </a:fld>
            <a:endParaRPr lang="en-US"/>
          </a:p>
        </p:txBody>
      </p:sp>
      <p:sp>
        <p:nvSpPr>
          <p:cNvPr id="6" name="There are three types of thermodynamic systems">
            <a:extLst>
              <a:ext uri="{FF2B5EF4-FFF2-40B4-BE49-F238E27FC236}">
                <a16:creationId xmlns:a16="http://schemas.microsoft.com/office/drawing/2014/main" id="{5DADB4D3-31CD-3BCA-37BF-8330577F40F1}"/>
              </a:ext>
            </a:extLst>
          </p:cNvPr>
          <p:cNvSpPr txBox="1"/>
          <p:nvPr/>
        </p:nvSpPr>
        <p:spPr>
          <a:xfrm>
            <a:off x="866068" y="858141"/>
            <a:ext cx="5999656" cy="454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596900" indent="-596900" algn="l" defTabSz="825500">
              <a:lnSpc>
                <a:spcPct val="140000"/>
              </a:lnSpc>
              <a:spcBef>
                <a:spcPts val="2000"/>
              </a:spcBef>
              <a:buSzPct val="123000"/>
              <a:buChar char="•"/>
              <a:defRPr sz="4000" b="1">
                <a:latin typeface="Helvetica"/>
                <a:ea typeface="Helvetica"/>
                <a:cs typeface="Helvetica"/>
                <a:sym typeface="Helvetica"/>
              </a:defRPr>
            </a:lvl1pPr>
          </a:lstStyle>
          <a:p>
            <a:pPr marL="0" indent="0">
              <a:buNone/>
            </a:pPr>
            <a:r>
              <a:rPr sz="1800" dirty="0">
                <a:latin typeface="+mn-lt"/>
              </a:rPr>
              <a:t>There are three types of thermodynamic systems</a:t>
            </a:r>
            <a:r>
              <a:rPr lang="en-US" sz="1800" dirty="0">
                <a:latin typeface="+mn-lt"/>
              </a:rPr>
              <a:t> (</a:t>
            </a:r>
            <a:r>
              <a:rPr lang="en-US" altLang="zh-CN" sz="1800" dirty="0">
                <a:latin typeface="+mn-lt"/>
              </a:rPr>
              <a:t>ensembles)</a:t>
            </a:r>
            <a:endParaRPr sz="1800" dirty="0">
              <a:latin typeface="+mn-lt"/>
            </a:endParaRPr>
          </a:p>
        </p:txBody>
      </p:sp>
      <p:pic>
        <p:nvPicPr>
          <p:cNvPr id="8" name="Image" descr="Image">
            <a:extLst>
              <a:ext uri="{FF2B5EF4-FFF2-40B4-BE49-F238E27FC236}">
                <a16:creationId xmlns:a16="http://schemas.microsoft.com/office/drawing/2014/main" id="{18780C15-F377-2124-083B-D757A8CB372E}"/>
              </a:ext>
            </a:extLst>
          </p:cNvPr>
          <p:cNvPicPr>
            <a:picLocks noChangeAspect="1"/>
          </p:cNvPicPr>
          <p:nvPr/>
        </p:nvPicPr>
        <p:blipFill>
          <a:blip r:embed="rId3"/>
          <a:stretch>
            <a:fillRect/>
          </a:stretch>
        </p:blipFill>
        <p:spPr>
          <a:xfrm>
            <a:off x="846056" y="1610114"/>
            <a:ext cx="5961167" cy="3357970"/>
          </a:xfrm>
          <a:prstGeom prst="rect">
            <a:avLst/>
          </a:prstGeom>
          <a:ln w="12700">
            <a:miter lim="400000"/>
          </a:ln>
        </p:spPr>
      </p:pic>
      <p:sp>
        <p:nvSpPr>
          <p:cNvPr id="19" name="TextBox 18">
            <a:extLst>
              <a:ext uri="{FF2B5EF4-FFF2-40B4-BE49-F238E27FC236}">
                <a16:creationId xmlns:a16="http://schemas.microsoft.com/office/drawing/2014/main" id="{55E5A231-0F62-016A-A780-35671573C793}"/>
              </a:ext>
            </a:extLst>
          </p:cNvPr>
          <p:cNvSpPr txBox="1"/>
          <p:nvPr/>
        </p:nvSpPr>
        <p:spPr>
          <a:xfrm>
            <a:off x="7252767" y="1194377"/>
            <a:ext cx="4073165" cy="4801314"/>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t>Micro-canonical ensemble (NVE)</a:t>
            </a:r>
          </a:p>
          <a:p>
            <a:pPr marL="742950" lvl="1" indent="-285750">
              <a:buFont typeface="Arial" panose="020B0604020202020204" pitchFamily="34" charset="0"/>
              <a:buChar char="•"/>
            </a:pPr>
            <a:r>
              <a:rPr lang="en-US" altLang="zh-CN" dirty="0"/>
              <a:t>E: the intrinsic energy of the system</a:t>
            </a:r>
          </a:p>
          <a:p>
            <a:pPr marL="742950" lvl="1"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b="1" dirty="0"/>
              <a:t>Canonical ensemble (NVT)</a:t>
            </a:r>
          </a:p>
          <a:p>
            <a:pPr marL="742950" lvl="1" indent="-285750">
              <a:buFont typeface="Arial" panose="020B0604020202020204" pitchFamily="34" charset="0"/>
              <a:buChar char="•"/>
            </a:pPr>
            <a:r>
              <a:rPr lang="en-US" altLang="zh-CN" i="1" dirty="0">
                <a:solidFill>
                  <a:srgbClr val="0070C0"/>
                </a:solidFill>
              </a:rPr>
              <a:t>Thermostat:</a:t>
            </a:r>
            <a:br>
              <a:rPr lang="en-US" altLang="zh-CN" dirty="0"/>
            </a:br>
            <a:r>
              <a:rPr lang="en-US" altLang="zh-CN" dirty="0"/>
              <a:t>Berendsen thermostat</a:t>
            </a:r>
            <a:br>
              <a:rPr lang="en-US" altLang="zh-CN" dirty="0"/>
            </a:br>
            <a:r>
              <a:rPr lang="en-US" altLang="zh-CN" dirty="0"/>
              <a:t>Andersen thermostat</a:t>
            </a:r>
            <a:br>
              <a:rPr lang="en-US" altLang="zh-CN" dirty="0"/>
            </a:br>
            <a:r>
              <a:rPr lang="en-US" altLang="zh-CN" dirty="0"/>
              <a:t>Langevin dynamics</a:t>
            </a:r>
            <a:br>
              <a:rPr lang="en-US" altLang="zh-CN" dirty="0"/>
            </a:br>
            <a:r>
              <a:rPr lang="en-US" altLang="zh-CN" dirty="0"/>
              <a:t>Nose-Hoover thermostat</a:t>
            </a:r>
            <a:br>
              <a:rPr lang="en-US" altLang="zh-CN" dirty="0"/>
            </a:br>
            <a:r>
              <a:rPr lang="en-US" altLang="zh-CN" dirty="0"/>
              <a:t>Bussi thermostat, etc.</a:t>
            </a:r>
          </a:p>
          <a:p>
            <a:pPr marL="742950" lvl="1"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b="1" dirty="0"/>
              <a:t>Isothermal-isobaric ensemble (NPT)</a:t>
            </a:r>
          </a:p>
          <a:p>
            <a:pPr marL="742950" lvl="1" indent="-285750">
              <a:buFont typeface="Arial" panose="020B0604020202020204" pitchFamily="34" charset="0"/>
              <a:buChar char="•"/>
            </a:pPr>
            <a:r>
              <a:rPr lang="en-US" altLang="zh-CN" dirty="0"/>
              <a:t>Mimic the experiment condition</a:t>
            </a:r>
          </a:p>
          <a:p>
            <a:pPr marL="742950" lvl="1" indent="-285750">
              <a:buFont typeface="Arial" panose="020B0604020202020204" pitchFamily="34" charset="0"/>
              <a:buChar char="•"/>
            </a:pPr>
            <a:r>
              <a:rPr lang="en-US" altLang="zh-CN" i="1" dirty="0" err="1">
                <a:solidFill>
                  <a:srgbClr val="0070C0"/>
                </a:solidFill>
              </a:rPr>
              <a:t>Barostat</a:t>
            </a:r>
            <a:r>
              <a:rPr lang="en-US" altLang="zh-CN" i="1" dirty="0">
                <a:solidFill>
                  <a:srgbClr val="0070C0"/>
                </a:solidFill>
              </a:rPr>
              <a:t>:</a:t>
            </a:r>
            <a:br>
              <a:rPr lang="en-US" altLang="zh-CN" dirty="0"/>
            </a:br>
            <a:r>
              <a:rPr lang="it-IT" altLang="zh-CN" dirty="0"/>
              <a:t>Berendsen barostat</a:t>
            </a:r>
            <a:br>
              <a:rPr lang="it-IT" altLang="zh-CN" dirty="0"/>
            </a:br>
            <a:r>
              <a:rPr lang="it-IT" altLang="zh-CN" dirty="0"/>
              <a:t>Monte Carlo barostat</a:t>
            </a:r>
            <a:endParaRPr lang="en-US" altLang="zh-CN" dirty="0"/>
          </a:p>
        </p:txBody>
      </p:sp>
      <p:sp>
        <p:nvSpPr>
          <p:cNvPr id="5" name="TextBox 4">
            <a:extLst>
              <a:ext uri="{FF2B5EF4-FFF2-40B4-BE49-F238E27FC236}">
                <a16:creationId xmlns:a16="http://schemas.microsoft.com/office/drawing/2014/main" id="{70AA1F5D-EBE5-82B1-A7BD-197FA31A8550}"/>
              </a:ext>
            </a:extLst>
          </p:cNvPr>
          <p:cNvSpPr txBox="1"/>
          <p:nvPr/>
        </p:nvSpPr>
        <p:spPr>
          <a:xfrm>
            <a:off x="1155111" y="5369979"/>
            <a:ext cx="6097656" cy="923330"/>
          </a:xfrm>
          <a:prstGeom prst="rect">
            <a:avLst/>
          </a:prstGeom>
          <a:noFill/>
        </p:spPr>
        <p:txBody>
          <a:bodyPr wrap="square">
            <a:spAutoFit/>
          </a:bodyPr>
          <a:lstStyle/>
          <a:p>
            <a:r>
              <a:rPr lang="en-US" b="1" dirty="0"/>
              <a:t>Ensemble:</a:t>
            </a:r>
            <a:br>
              <a:rPr lang="en-US" dirty="0"/>
            </a:br>
            <a:r>
              <a:rPr lang="en-US" dirty="0"/>
              <a:t>An assembly of independent systems with identical structure but different state at certain macroscopic condition.</a:t>
            </a:r>
          </a:p>
        </p:txBody>
      </p:sp>
    </p:spTree>
    <p:extLst>
      <p:ext uri="{BB962C8B-B14F-4D97-AF65-F5344CB8AC3E}">
        <p14:creationId xmlns:p14="http://schemas.microsoft.com/office/powerpoint/2010/main" val="154494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BB20-0DD1-EB4F-291A-74A9A65DD731}"/>
              </a:ext>
            </a:extLst>
          </p:cNvPr>
          <p:cNvSpPr>
            <a:spLocks noGrp="1"/>
          </p:cNvSpPr>
          <p:nvPr>
            <p:ph type="title"/>
          </p:nvPr>
        </p:nvSpPr>
        <p:spPr>
          <a:xfrm>
            <a:off x="282843" y="837235"/>
            <a:ext cx="11720593" cy="1325563"/>
          </a:xfrm>
        </p:spPr>
        <p:txBody>
          <a:bodyPr/>
          <a:lstStyle/>
          <a:p>
            <a:pPr algn="ctr"/>
            <a:r>
              <a:rPr lang="en-US" dirty="0">
                <a:latin typeface="+mn-lt"/>
              </a:rPr>
              <a:t>Demo: setup a protein simulation</a:t>
            </a:r>
            <a:br>
              <a:rPr lang="en-US" dirty="0">
                <a:latin typeface="+mn-lt"/>
              </a:rPr>
            </a:br>
            <a:r>
              <a:rPr lang="en-US" dirty="0">
                <a:latin typeface="+mn-lt"/>
              </a:rPr>
              <a:t>using Amber</a:t>
            </a:r>
          </a:p>
        </p:txBody>
      </p:sp>
      <p:pic>
        <p:nvPicPr>
          <p:cNvPr id="5" name="Picture 4">
            <a:extLst>
              <a:ext uri="{FF2B5EF4-FFF2-40B4-BE49-F238E27FC236}">
                <a16:creationId xmlns:a16="http://schemas.microsoft.com/office/drawing/2014/main" id="{6C02295B-1137-96B2-CD3D-E76D2FEACADF}"/>
              </a:ext>
            </a:extLst>
          </p:cNvPr>
          <p:cNvPicPr>
            <a:picLocks noChangeAspect="1"/>
          </p:cNvPicPr>
          <p:nvPr/>
        </p:nvPicPr>
        <p:blipFill>
          <a:blip r:embed="rId2"/>
          <a:stretch>
            <a:fillRect/>
          </a:stretch>
        </p:blipFill>
        <p:spPr>
          <a:xfrm>
            <a:off x="4377317" y="2561161"/>
            <a:ext cx="2997354" cy="3289469"/>
          </a:xfrm>
          <a:prstGeom prst="rect">
            <a:avLst/>
          </a:prstGeom>
        </p:spPr>
      </p:pic>
      <p:sp>
        <p:nvSpPr>
          <p:cNvPr id="7" name="TextBox 6">
            <a:extLst>
              <a:ext uri="{FF2B5EF4-FFF2-40B4-BE49-F238E27FC236}">
                <a16:creationId xmlns:a16="http://schemas.microsoft.com/office/drawing/2014/main" id="{275E8551-C5D2-6907-DCF0-F09FC41EE3DD}"/>
              </a:ext>
            </a:extLst>
          </p:cNvPr>
          <p:cNvSpPr txBox="1"/>
          <p:nvPr/>
        </p:nvSpPr>
        <p:spPr>
          <a:xfrm>
            <a:off x="5795364" y="5911856"/>
            <a:ext cx="850805" cy="369332"/>
          </a:xfrm>
          <a:prstGeom prst="rect">
            <a:avLst/>
          </a:prstGeom>
          <a:noFill/>
        </p:spPr>
        <p:txBody>
          <a:bodyPr wrap="square">
            <a:spAutoFit/>
          </a:bodyPr>
          <a:lstStyle/>
          <a:p>
            <a:pPr algn="l"/>
            <a:r>
              <a:rPr lang="en-US" b="0" i="0" dirty="0">
                <a:solidFill>
                  <a:srgbClr val="333333"/>
                </a:solidFill>
                <a:effectLst/>
                <a:latin typeface="Helvetica Neue"/>
              </a:rPr>
              <a:t>5UK9</a:t>
            </a:r>
          </a:p>
        </p:txBody>
      </p:sp>
    </p:spTree>
    <p:extLst>
      <p:ext uri="{BB962C8B-B14F-4D97-AF65-F5344CB8AC3E}">
        <p14:creationId xmlns:p14="http://schemas.microsoft.com/office/powerpoint/2010/main" val="320305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2A10C-E19E-32ED-631D-EB43F7F88D9E}"/>
              </a:ext>
            </a:extLst>
          </p:cNvPr>
          <p:cNvSpPr txBox="1"/>
          <p:nvPr/>
        </p:nvSpPr>
        <p:spPr>
          <a:xfrm>
            <a:off x="1396630" y="714034"/>
            <a:ext cx="2269849" cy="369332"/>
          </a:xfrm>
          <a:prstGeom prst="rect">
            <a:avLst/>
          </a:prstGeom>
          <a:noFill/>
        </p:spPr>
        <p:txBody>
          <a:bodyPr wrap="square">
            <a:spAutoFit/>
          </a:bodyPr>
          <a:lstStyle/>
          <a:p>
            <a:r>
              <a:rPr lang="en-US" i="1" dirty="0">
                <a:solidFill>
                  <a:srgbClr val="0070C0"/>
                </a:solidFill>
                <a:hlinkClick r:id="rId2"/>
              </a:rPr>
              <a:t>https://ambermd.org/</a:t>
            </a:r>
            <a:endParaRPr lang="en-US" i="1" dirty="0">
              <a:solidFill>
                <a:srgbClr val="0070C0"/>
              </a:solidFill>
            </a:endParaRPr>
          </a:p>
        </p:txBody>
      </p:sp>
      <p:pic>
        <p:nvPicPr>
          <p:cNvPr id="7" name="Picture 6">
            <a:extLst>
              <a:ext uri="{FF2B5EF4-FFF2-40B4-BE49-F238E27FC236}">
                <a16:creationId xmlns:a16="http://schemas.microsoft.com/office/drawing/2014/main" id="{8224C5A9-216D-A27F-BAC7-670CABCDCB83}"/>
              </a:ext>
            </a:extLst>
          </p:cNvPr>
          <p:cNvPicPr>
            <a:picLocks noChangeAspect="1"/>
          </p:cNvPicPr>
          <p:nvPr/>
        </p:nvPicPr>
        <p:blipFill>
          <a:blip r:embed="rId3"/>
          <a:stretch>
            <a:fillRect/>
          </a:stretch>
        </p:blipFill>
        <p:spPr>
          <a:xfrm>
            <a:off x="1470755" y="1157908"/>
            <a:ext cx="4391449" cy="4616726"/>
          </a:xfrm>
          <a:prstGeom prst="rect">
            <a:avLst/>
          </a:prstGeom>
        </p:spPr>
      </p:pic>
      <p:sp>
        <p:nvSpPr>
          <p:cNvPr id="10" name="Rectangle: Rounded Corners 9">
            <a:extLst>
              <a:ext uri="{FF2B5EF4-FFF2-40B4-BE49-F238E27FC236}">
                <a16:creationId xmlns:a16="http://schemas.microsoft.com/office/drawing/2014/main" id="{7AC56577-C8BF-0167-4407-64EC780D5142}"/>
              </a:ext>
            </a:extLst>
          </p:cNvPr>
          <p:cNvSpPr/>
          <p:nvPr/>
        </p:nvSpPr>
        <p:spPr>
          <a:xfrm>
            <a:off x="3879752" y="1525657"/>
            <a:ext cx="427383" cy="293204"/>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 name="Picture 2">
            <a:extLst>
              <a:ext uri="{FF2B5EF4-FFF2-40B4-BE49-F238E27FC236}">
                <a16:creationId xmlns:a16="http://schemas.microsoft.com/office/drawing/2014/main" id="{B541D40E-0BB2-AA9E-3D27-2E41A2D84EA5}"/>
              </a:ext>
            </a:extLst>
          </p:cNvPr>
          <p:cNvPicPr>
            <a:picLocks noChangeAspect="1"/>
          </p:cNvPicPr>
          <p:nvPr/>
        </p:nvPicPr>
        <p:blipFill>
          <a:blip r:embed="rId4"/>
          <a:stretch>
            <a:fillRect/>
          </a:stretch>
        </p:blipFill>
        <p:spPr>
          <a:xfrm>
            <a:off x="7369809" y="1157908"/>
            <a:ext cx="3341791" cy="4616726"/>
          </a:xfrm>
          <a:prstGeom prst="rect">
            <a:avLst/>
          </a:prstGeom>
        </p:spPr>
      </p:pic>
    </p:spTree>
    <p:extLst>
      <p:ext uri="{BB962C8B-B14F-4D97-AF65-F5344CB8AC3E}">
        <p14:creationId xmlns:p14="http://schemas.microsoft.com/office/powerpoint/2010/main" val="7298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200612A-8F28-9D05-6D28-47EE35520183}"/>
              </a:ext>
            </a:extLst>
          </p:cNvPr>
          <p:cNvSpPr>
            <a:spLocks noGrp="1"/>
          </p:cNvSpPr>
          <p:nvPr>
            <p:ph type="sldNum" sz="quarter" idx="12"/>
          </p:nvPr>
        </p:nvSpPr>
        <p:spPr>
          <a:xfrm>
            <a:off x="11663766" y="6483298"/>
            <a:ext cx="528234" cy="365125"/>
          </a:xfrm>
        </p:spPr>
        <p:txBody>
          <a:bodyPr/>
          <a:lstStyle/>
          <a:p>
            <a:fld id="{3A6F366C-52FF-41A1-AEC0-26257B0CF83F}" type="slidenum">
              <a:rPr lang="en-US" smtClean="0"/>
              <a:t>2</a:t>
            </a:fld>
            <a:endParaRPr lang="en-US"/>
          </a:p>
        </p:txBody>
      </p:sp>
      <p:sp>
        <p:nvSpPr>
          <p:cNvPr id="2" name="Molecular Dynamics Simulation: the numerical simulation of molecular motion">
            <a:extLst>
              <a:ext uri="{FF2B5EF4-FFF2-40B4-BE49-F238E27FC236}">
                <a16:creationId xmlns:a16="http://schemas.microsoft.com/office/drawing/2014/main" id="{7B9115D3-F094-1B71-984E-EB01BFAD6472}"/>
              </a:ext>
            </a:extLst>
          </p:cNvPr>
          <p:cNvSpPr txBox="1"/>
          <p:nvPr/>
        </p:nvSpPr>
        <p:spPr>
          <a:xfrm>
            <a:off x="1187722" y="76255"/>
            <a:ext cx="1002325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buSzPct val="123000"/>
              <a:defRPr sz="3200"/>
            </a:pPr>
            <a:r>
              <a:rPr sz="2400" b="1" dirty="0"/>
              <a:t>Molecular Dynamics Simulation</a:t>
            </a:r>
            <a:r>
              <a:rPr sz="2400" dirty="0"/>
              <a:t>: the numerical simulation of molecular motion</a:t>
            </a:r>
          </a:p>
        </p:txBody>
      </p:sp>
      <p:sp>
        <p:nvSpPr>
          <p:cNvPr id="6" name="You might have more questions, let’s find out …">
            <a:extLst>
              <a:ext uri="{FF2B5EF4-FFF2-40B4-BE49-F238E27FC236}">
                <a16:creationId xmlns:a16="http://schemas.microsoft.com/office/drawing/2014/main" id="{B16CD813-11DB-1568-1BC2-E5509BFB56B3}"/>
              </a:ext>
            </a:extLst>
          </p:cNvPr>
          <p:cNvSpPr txBox="1"/>
          <p:nvPr/>
        </p:nvSpPr>
        <p:spPr>
          <a:xfrm>
            <a:off x="5267154" y="6336489"/>
            <a:ext cx="5519460"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406400" indent="-406400" algn="l">
              <a:buSzPct val="123000"/>
              <a:buChar char="•"/>
              <a:defRPr sz="3200"/>
            </a:lvl1pPr>
          </a:lstStyle>
          <a:p>
            <a:r>
              <a:rPr sz="2000" dirty="0"/>
              <a:t>You might have more questions, let’s find out …</a:t>
            </a:r>
          </a:p>
        </p:txBody>
      </p:sp>
      <p:sp>
        <p:nvSpPr>
          <p:cNvPr id="7" name="According to this movie, several basic questions one may raise:">
            <a:extLst>
              <a:ext uri="{FF2B5EF4-FFF2-40B4-BE49-F238E27FC236}">
                <a16:creationId xmlns:a16="http://schemas.microsoft.com/office/drawing/2014/main" id="{E46D826D-8D9D-7F9D-AB8D-445EE054964E}"/>
              </a:ext>
            </a:extLst>
          </p:cNvPr>
          <p:cNvSpPr txBox="1"/>
          <p:nvPr/>
        </p:nvSpPr>
        <p:spPr>
          <a:xfrm>
            <a:off x="4950056" y="542461"/>
            <a:ext cx="6784651"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1">
                <a:solidFill>
                  <a:srgbClr val="000000"/>
                </a:solidFill>
              </a:defRPr>
            </a:pPr>
            <a:r>
              <a:rPr sz="2000" dirty="0"/>
              <a:t>According to this movie,</a:t>
            </a:r>
            <a:r>
              <a:rPr lang="en-US" sz="2000" dirty="0"/>
              <a:t> </a:t>
            </a:r>
            <a:r>
              <a:rPr sz="2000" dirty="0"/>
              <a:t>several basic questions one may raise:</a:t>
            </a:r>
          </a:p>
        </p:txBody>
      </p:sp>
      <p:sp>
        <p:nvSpPr>
          <p:cNvPr id="8" name="What is needed to make this video?">
            <a:extLst>
              <a:ext uri="{FF2B5EF4-FFF2-40B4-BE49-F238E27FC236}">
                <a16:creationId xmlns:a16="http://schemas.microsoft.com/office/drawing/2014/main" id="{EF9B2ECF-4A30-E847-019E-BA0B441056AE}"/>
              </a:ext>
            </a:extLst>
          </p:cNvPr>
          <p:cNvSpPr txBox="1"/>
          <p:nvPr/>
        </p:nvSpPr>
        <p:spPr>
          <a:xfrm>
            <a:off x="5267153" y="952830"/>
            <a:ext cx="423481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a:lvl1pPr>
          </a:lstStyle>
          <a:p>
            <a:r>
              <a:rPr sz="2000" dirty="0"/>
              <a:t>What is needed to make this video?</a:t>
            </a:r>
          </a:p>
        </p:txBody>
      </p:sp>
      <p:sp>
        <p:nvSpPr>
          <p:cNvPr id="9" name="—Just like normal video, it’s composed of frames">
            <a:extLst>
              <a:ext uri="{FF2B5EF4-FFF2-40B4-BE49-F238E27FC236}">
                <a16:creationId xmlns:a16="http://schemas.microsoft.com/office/drawing/2014/main" id="{C3CBF826-4E2D-884A-46FD-B482AEA898B3}"/>
              </a:ext>
            </a:extLst>
          </p:cNvPr>
          <p:cNvSpPr txBox="1"/>
          <p:nvPr/>
        </p:nvSpPr>
        <p:spPr>
          <a:xfrm>
            <a:off x="5713108" y="1332713"/>
            <a:ext cx="4182042"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a:solidFill>
                  <a:schemeClr val="accent5">
                    <a:hueOff val="-82419"/>
                    <a:satOff val="-9513"/>
                    <a:lumOff val="-16343"/>
                  </a:schemeClr>
                </a:solidFill>
              </a:defRPr>
            </a:pPr>
            <a:r>
              <a:rPr sz="1600" dirty="0">
                <a:solidFill>
                  <a:srgbClr val="C00000"/>
                </a:solidFill>
              </a:rPr>
              <a:t>—Just like normal video, it’s composed of </a:t>
            </a:r>
            <a:r>
              <a:rPr sz="1600" b="1" u="sng" dirty="0">
                <a:solidFill>
                  <a:srgbClr val="C00000"/>
                </a:solidFill>
              </a:rPr>
              <a:t>frames</a:t>
            </a:r>
          </a:p>
        </p:txBody>
      </p:sp>
      <p:sp>
        <p:nvSpPr>
          <p:cNvPr id="10" name="What is the “frame” in MD simulation?">
            <a:extLst>
              <a:ext uri="{FF2B5EF4-FFF2-40B4-BE49-F238E27FC236}">
                <a16:creationId xmlns:a16="http://schemas.microsoft.com/office/drawing/2014/main" id="{75E01162-46A9-3783-7119-A6A77B0362DA}"/>
              </a:ext>
            </a:extLst>
          </p:cNvPr>
          <p:cNvSpPr txBox="1"/>
          <p:nvPr/>
        </p:nvSpPr>
        <p:spPr>
          <a:xfrm>
            <a:off x="5267153" y="1721924"/>
            <a:ext cx="4558556"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a:lvl1pPr>
          </a:lstStyle>
          <a:p>
            <a:r>
              <a:rPr sz="2000" dirty="0"/>
              <a:t>What is the “frame” in MD simulation?</a:t>
            </a:r>
          </a:p>
        </p:txBody>
      </p:sp>
      <p:sp>
        <p:nvSpPr>
          <p:cNvPr id="11" name="—Each frame stores a set of Cartesian coordinates of all atoms">
            <a:extLst>
              <a:ext uri="{FF2B5EF4-FFF2-40B4-BE49-F238E27FC236}">
                <a16:creationId xmlns:a16="http://schemas.microsoft.com/office/drawing/2014/main" id="{4493F60A-EE76-9F46-6005-B7542FA3D0C8}"/>
              </a:ext>
            </a:extLst>
          </p:cNvPr>
          <p:cNvSpPr txBox="1"/>
          <p:nvPr/>
        </p:nvSpPr>
        <p:spPr>
          <a:xfrm>
            <a:off x="5713108" y="2091613"/>
            <a:ext cx="5360545"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defRPr sz="2600">
                <a:solidFill>
                  <a:schemeClr val="accent5">
                    <a:hueOff val="-82419"/>
                    <a:satOff val="-9513"/>
                    <a:lumOff val="-16343"/>
                  </a:schemeClr>
                </a:solidFill>
              </a:defRPr>
            </a:lvl1pPr>
          </a:lstStyle>
          <a:p>
            <a:pPr algn="l"/>
            <a:r>
              <a:rPr sz="1600" dirty="0">
                <a:solidFill>
                  <a:srgbClr val="C00000"/>
                </a:solidFill>
              </a:rPr>
              <a:t>—Each frame stores a set of Cartesian coordinates of all atoms</a:t>
            </a:r>
          </a:p>
        </p:txBody>
      </p:sp>
      <p:sp>
        <p:nvSpPr>
          <p:cNvPr id="12" name="Would coordinates just be enough?">
            <a:extLst>
              <a:ext uri="{FF2B5EF4-FFF2-40B4-BE49-F238E27FC236}">
                <a16:creationId xmlns:a16="http://schemas.microsoft.com/office/drawing/2014/main" id="{CBBE789B-B90F-2C26-BD13-ED4032C2B12A}"/>
              </a:ext>
            </a:extLst>
          </p:cNvPr>
          <p:cNvSpPr txBox="1"/>
          <p:nvPr/>
        </p:nvSpPr>
        <p:spPr>
          <a:xfrm>
            <a:off x="5267153" y="2491018"/>
            <a:ext cx="4197880"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a:lvl1pPr>
          </a:lstStyle>
          <a:p>
            <a:r>
              <a:rPr sz="2000" dirty="0"/>
              <a:t>Would coordinates just be enough?</a:t>
            </a:r>
          </a:p>
        </p:txBody>
      </p:sp>
      <p:sp>
        <p:nvSpPr>
          <p:cNvPr id="13" name="—Description of the properties of each atom is also required.">
            <a:extLst>
              <a:ext uri="{FF2B5EF4-FFF2-40B4-BE49-F238E27FC236}">
                <a16:creationId xmlns:a16="http://schemas.microsoft.com/office/drawing/2014/main" id="{7BF520C8-6C7C-8A46-6F07-3DCB9FD494D8}"/>
              </a:ext>
            </a:extLst>
          </p:cNvPr>
          <p:cNvSpPr txBox="1"/>
          <p:nvPr/>
        </p:nvSpPr>
        <p:spPr>
          <a:xfrm>
            <a:off x="5713108" y="2850513"/>
            <a:ext cx="5201039"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2600">
                <a:solidFill>
                  <a:schemeClr val="accent5">
                    <a:hueOff val="-82419"/>
                    <a:satOff val="-9513"/>
                    <a:lumOff val="-16343"/>
                  </a:schemeClr>
                </a:solidFill>
              </a:defRPr>
            </a:lvl1pPr>
          </a:lstStyle>
          <a:p>
            <a:pPr algn="l"/>
            <a:r>
              <a:rPr sz="1600" dirty="0">
                <a:solidFill>
                  <a:srgbClr val="C00000"/>
                </a:solidFill>
              </a:rPr>
              <a:t>—Description of the properties of each atom is also required.</a:t>
            </a:r>
          </a:p>
        </p:txBody>
      </p:sp>
      <p:sp>
        <p:nvSpPr>
          <p:cNvPr id="14" name="How dose the system evolve from frame(t) to frame(t+dt)?">
            <a:extLst>
              <a:ext uri="{FF2B5EF4-FFF2-40B4-BE49-F238E27FC236}">
                <a16:creationId xmlns:a16="http://schemas.microsoft.com/office/drawing/2014/main" id="{FBD3794B-9003-5AA9-C567-D0BA74789F73}"/>
              </a:ext>
            </a:extLst>
          </p:cNvPr>
          <p:cNvSpPr txBox="1"/>
          <p:nvPr/>
        </p:nvSpPr>
        <p:spPr>
          <a:xfrm>
            <a:off x="5267153" y="3260112"/>
            <a:ext cx="6888361"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399" indent="-406399" algn="l">
              <a:buSzPct val="123000"/>
              <a:buChar char="•"/>
              <a:defRPr sz="3000" b="1"/>
            </a:lvl1pPr>
          </a:lstStyle>
          <a:p>
            <a:r>
              <a:rPr sz="2000" b="0" dirty="0"/>
              <a:t>How dose the system evolve from frame(t) to frame(</a:t>
            </a:r>
            <a:r>
              <a:rPr sz="2000" b="0" dirty="0" err="1"/>
              <a:t>t+</a:t>
            </a:r>
            <a:r>
              <a:rPr lang="en-US" sz="2000" b="0" dirty="0" err="1">
                <a:latin typeface="Symbol" panose="05050102010706020507" pitchFamily="18" charset="2"/>
              </a:rPr>
              <a:t>D</a:t>
            </a:r>
            <a:r>
              <a:rPr sz="2000" b="0" dirty="0" err="1"/>
              <a:t>t</a:t>
            </a:r>
            <a:r>
              <a:rPr sz="2000" b="0" dirty="0"/>
              <a:t>)?</a:t>
            </a:r>
          </a:p>
        </p:txBody>
      </p:sp>
      <p:sp>
        <p:nvSpPr>
          <p:cNvPr id="15" name="—Newton’s law and classical mechanics, under specific force field">
            <a:extLst>
              <a:ext uri="{FF2B5EF4-FFF2-40B4-BE49-F238E27FC236}">
                <a16:creationId xmlns:a16="http://schemas.microsoft.com/office/drawing/2014/main" id="{577AC301-E375-356E-5EC6-2600DC2AE85E}"/>
              </a:ext>
            </a:extLst>
          </p:cNvPr>
          <p:cNvSpPr txBox="1"/>
          <p:nvPr/>
        </p:nvSpPr>
        <p:spPr>
          <a:xfrm>
            <a:off x="5713108" y="3609413"/>
            <a:ext cx="5571846"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a:solidFill>
                  <a:schemeClr val="accent5">
                    <a:hueOff val="-82419"/>
                    <a:satOff val="-9513"/>
                    <a:lumOff val="-16343"/>
                  </a:schemeClr>
                </a:solidFill>
              </a:defRPr>
            </a:pPr>
            <a:r>
              <a:rPr sz="1600" dirty="0">
                <a:solidFill>
                  <a:srgbClr val="C00000"/>
                </a:solidFill>
              </a:rPr>
              <a:t>—</a:t>
            </a:r>
            <a:r>
              <a:rPr sz="1600" b="1" dirty="0">
                <a:solidFill>
                  <a:srgbClr val="C00000"/>
                </a:solidFill>
              </a:rPr>
              <a:t>Newton’s law</a:t>
            </a:r>
            <a:r>
              <a:rPr sz="1600" dirty="0">
                <a:solidFill>
                  <a:srgbClr val="C00000"/>
                </a:solidFill>
              </a:rPr>
              <a:t> and classical mechanics, under specific </a:t>
            </a:r>
            <a:r>
              <a:rPr sz="1600" b="1" u="sng" dirty="0">
                <a:solidFill>
                  <a:srgbClr val="C00000"/>
                </a:solidFill>
              </a:rPr>
              <a:t>force field</a:t>
            </a:r>
          </a:p>
        </p:txBody>
      </p:sp>
      <p:sp>
        <p:nvSpPr>
          <p:cNvPr id="16" name="The realistic time of this simulated trajectory?">
            <a:extLst>
              <a:ext uri="{FF2B5EF4-FFF2-40B4-BE49-F238E27FC236}">
                <a16:creationId xmlns:a16="http://schemas.microsoft.com/office/drawing/2014/main" id="{49C29E1C-7EF3-03FD-8A0F-0C73BF68E41C}"/>
              </a:ext>
            </a:extLst>
          </p:cNvPr>
          <p:cNvSpPr txBox="1"/>
          <p:nvPr/>
        </p:nvSpPr>
        <p:spPr>
          <a:xfrm>
            <a:off x="5267153" y="4029206"/>
            <a:ext cx="5391861"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b="1"/>
            </a:lvl1pPr>
          </a:lstStyle>
          <a:p>
            <a:r>
              <a:rPr sz="2000" b="0" dirty="0"/>
              <a:t>The realistic time of this simulated trajectory?</a:t>
            </a:r>
          </a:p>
        </p:txBody>
      </p:sp>
      <p:sp>
        <p:nvSpPr>
          <p:cNvPr id="17" name="—5 ns (can it be longer? how much longer?)">
            <a:extLst>
              <a:ext uri="{FF2B5EF4-FFF2-40B4-BE49-F238E27FC236}">
                <a16:creationId xmlns:a16="http://schemas.microsoft.com/office/drawing/2014/main" id="{16C608C0-F01B-5B04-4796-95582131A17A}"/>
              </a:ext>
            </a:extLst>
          </p:cNvPr>
          <p:cNvSpPr txBox="1"/>
          <p:nvPr/>
        </p:nvSpPr>
        <p:spPr>
          <a:xfrm>
            <a:off x="5713108" y="4368313"/>
            <a:ext cx="5150128"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2600">
                <a:solidFill>
                  <a:schemeClr val="accent5">
                    <a:hueOff val="-82419"/>
                    <a:satOff val="-9513"/>
                    <a:lumOff val="-16343"/>
                  </a:schemeClr>
                </a:solidFill>
              </a:defRPr>
            </a:lvl1pPr>
          </a:lstStyle>
          <a:p>
            <a:pPr algn="l"/>
            <a:r>
              <a:rPr sz="1600" dirty="0">
                <a:solidFill>
                  <a:srgbClr val="C00000"/>
                </a:solidFill>
              </a:rPr>
              <a:t>—</a:t>
            </a:r>
            <a:r>
              <a:rPr lang="en-US" sz="1600" dirty="0">
                <a:solidFill>
                  <a:srgbClr val="C00000"/>
                </a:solidFill>
              </a:rPr>
              <a:t>tens of</a:t>
            </a:r>
            <a:r>
              <a:rPr sz="1600" dirty="0">
                <a:solidFill>
                  <a:srgbClr val="C00000"/>
                </a:solidFill>
              </a:rPr>
              <a:t> </a:t>
            </a:r>
            <a:r>
              <a:rPr lang="en-US" sz="1600" dirty="0">
                <a:solidFill>
                  <a:srgbClr val="C00000"/>
                </a:solidFill>
              </a:rPr>
              <a:t>nanoseconds</a:t>
            </a:r>
            <a:r>
              <a:rPr sz="1600" dirty="0">
                <a:solidFill>
                  <a:srgbClr val="C00000"/>
                </a:solidFill>
              </a:rPr>
              <a:t> (can it be longer? how much longer?)</a:t>
            </a:r>
          </a:p>
        </p:txBody>
      </p:sp>
      <p:sp>
        <p:nvSpPr>
          <p:cNvPr id="18" name="Why is the motion confined in a cubic box?">
            <a:extLst>
              <a:ext uri="{FF2B5EF4-FFF2-40B4-BE49-F238E27FC236}">
                <a16:creationId xmlns:a16="http://schemas.microsoft.com/office/drawing/2014/main" id="{3DA16276-0075-7CE3-A1CE-C9DE4D02F8DB}"/>
              </a:ext>
            </a:extLst>
          </p:cNvPr>
          <p:cNvSpPr txBox="1"/>
          <p:nvPr/>
        </p:nvSpPr>
        <p:spPr>
          <a:xfrm>
            <a:off x="5267153" y="4798300"/>
            <a:ext cx="5073953"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b="1"/>
            </a:lvl1pPr>
          </a:lstStyle>
          <a:p>
            <a:r>
              <a:rPr sz="2000" b="0" dirty="0"/>
              <a:t>Why is the motion confined in a cubic box?</a:t>
            </a:r>
          </a:p>
        </p:txBody>
      </p:sp>
      <p:sp>
        <p:nvSpPr>
          <p:cNvPr id="19" name="—Periodic Boundary Condition (PBC)">
            <a:extLst>
              <a:ext uri="{FF2B5EF4-FFF2-40B4-BE49-F238E27FC236}">
                <a16:creationId xmlns:a16="http://schemas.microsoft.com/office/drawing/2014/main" id="{F4832DB6-B614-ADD4-2DEE-285296BEA078}"/>
              </a:ext>
            </a:extLst>
          </p:cNvPr>
          <p:cNvSpPr txBox="1"/>
          <p:nvPr/>
        </p:nvSpPr>
        <p:spPr>
          <a:xfrm>
            <a:off x="5713108" y="5127213"/>
            <a:ext cx="3242041"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a:solidFill>
                  <a:schemeClr val="accent5">
                    <a:hueOff val="-82419"/>
                    <a:satOff val="-9513"/>
                    <a:lumOff val="-16343"/>
                  </a:schemeClr>
                </a:solidFill>
              </a:defRPr>
            </a:pPr>
            <a:r>
              <a:rPr sz="1600" dirty="0">
                <a:solidFill>
                  <a:srgbClr val="C00000"/>
                </a:solidFill>
              </a:rPr>
              <a:t>—Periodic Boundary Condition (PBC)</a:t>
            </a:r>
          </a:p>
        </p:txBody>
      </p:sp>
      <p:sp>
        <p:nvSpPr>
          <p:cNvPr id="21" name="—Here, it is an NVT ensemble. (NVE, NPT are also common)">
            <a:extLst>
              <a:ext uri="{FF2B5EF4-FFF2-40B4-BE49-F238E27FC236}">
                <a16:creationId xmlns:a16="http://schemas.microsoft.com/office/drawing/2014/main" id="{6B6FDDE3-9CF0-6075-BF22-CD7D4774D47E}"/>
              </a:ext>
            </a:extLst>
          </p:cNvPr>
          <p:cNvSpPr txBox="1"/>
          <p:nvPr/>
        </p:nvSpPr>
        <p:spPr>
          <a:xfrm>
            <a:off x="5713108" y="5886111"/>
            <a:ext cx="5073505"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2600">
                <a:solidFill>
                  <a:schemeClr val="accent5">
                    <a:hueOff val="-82419"/>
                    <a:satOff val="-9513"/>
                    <a:lumOff val="-16343"/>
                  </a:schemeClr>
                </a:solidFill>
              </a:defRPr>
            </a:lvl1pPr>
          </a:lstStyle>
          <a:p>
            <a:pPr algn="l"/>
            <a:r>
              <a:rPr sz="1600" dirty="0">
                <a:solidFill>
                  <a:srgbClr val="C00000"/>
                </a:solidFill>
              </a:rPr>
              <a:t>—Here, it is an N</a:t>
            </a:r>
            <a:r>
              <a:rPr lang="en-US" sz="1600" dirty="0">
                <a:solidFill>
                  <a:srgbClr val="C00000"/>
                </a:solidFill>
              </a:rPr>
              <a:t>P</a:t>
            </a:r>
            <a:r>
              <a:rPr sz="1600" dirty="0">
                <a:solidFill>
                  <a:srgbClr val="C00000"/>
                </a:solidFill>
              </a:rPr>
              <a:t>T ensemble. (NVE, N</a:t>
            </a:r>
            <a:r>
              <a:rPr lang="en-US" sz="1600" dirty="0">
                <a:solidFill>
                  <a:srgbClr val="C00000"/>
                </a:solidFill>
              </a:rPr>
              <a:t>V</a:t>
            </a:r>
            <a:r>
              <a:rPr sz="1600" dirty="0">
                <a:solidFill>
                  <a:srgbClr val="C00000"/>
                </a:solidFill>
              </a:rPr>
              <a:t>T are also common)</a:t>
            </a:r>
          </a:p>
        </p:txBody>
      </p:sp>
      <p:sp>
        <p:nvSpPr>
          <p:cNvPr id="20" name="The thermodynamic ensemble of the system?">
            <a:extLst>
              <a:ext uri="{FF2B5EF4-FFF2-40B4-BE49-F238E27FC236}">
                <a16:creationId xmlns:a16="http://schemas.microsoft.com/office/drawing/2014/main" id="{043AA5A8-09C7-2BD0-95CB-94D0E937C4E7}"/>
              </a:ext>
            </a:extLst>
          </p:cNvPr>
          <p:cNvSpPr txBox="1"/>
          <p:nvPr/>
        </p:nvSpPr>
        <p:spPr>
          <a:xfrm>
            <a:off x="5267153" y="5567394"/>
            <a:ext cx="536653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406400" indent="-406400" algn="l">
              <a:buSzPct val="123000"/>
              <a:buChar char="•"/>
              <a:defRPr sz="3200" b="1"/>
            </a:lvl1pPr>
          </a:lstStyle>
          <a:p>
            <a:r>
              <a:rPr sz="2000" b="0" dirty="0"/>
              <a:t>The thermodynamic ensemble of the system?</a:t>
            </a:r>
          </a:p>
        </p:txBody>
      </p:sp>
      <p:pic>
        <p:nvPicPr>
          <p:cNvPr id="5" name="wbox">
            <a:hlinkClick r:id="" action="ppaction://media"/>
            <a:extLst>
              <a:ext uri="{FF2B5EF4-FFF2-40B4-BE49-F238E27FC236}">
                <a16:creationId xmlns:a16="http://schemas.microsoft.com/office/drawing/2014/main" id="{206F5033-DEB8-650A-2492-F7E67E675CA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031" t="8911" r="18772" b="10138"/>
          <a:stretch/>
        </p:blipFill>
        <p:spPr>
          <a:xfrm>
            <a:off x="785551" y="1996069"/>
            <a:ext cx="3793921" cy="3924314"/>
          </a:xfrm>
          <a:prstGeom prst="rect">
            <a:avLst/>
          </a:prstGeom>
        </p:spPr>
      </p:pic>
    </p:spTree>
    <p:extLst>
      <p:ext uri="{BB962C8B-B14F-4D97-AF65-F5344CB8AC3E}">
        <p14:creationId xmlns:p14="http://schemas.microsoft.com/office/powerpoint/2010/main" val="2207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3"/>
                                        </p:tgtEl>
                                        <p:attrNameLst>
                                          <p:attrName>style.visibility</p:attrName>
                                        </p:attrNameLst>
                                      </p:cBhvr>
                                      <p:to>
                                        <p:strVal val="visible"/>
                                      </p:to>
                                    </p:set>
                                    <p:animEffect transition="in" filter="wipe(left)">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p:tmAbs val="0"/>
                                  </p:iterate>
                                  <p:childTnLst>
                                    <p:set>
                                      <p:cBhvr>
                                        <p:cTn id="41" fill="hold"/>
                                        <p:tgtEl>
                                          <p:spTgt spid="15"/>
                                        </p:tgtEl>
                                        <p:attrNameLst>
                                          <p:attrName>style.visibility</p:attrName>
                                        </p:attrNameLst>
                                      </p:cBhvr>
                                      <p:to>
                                        <p:strVal val="visible"/>
                                      </p:to>
                                    </p:set>
                                    <p:animEffect transition="in" filter="wipe(left)">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p:tmAbs val="0"/>
                                  </p:iterate>
                                  <p:childTnLst>
                                    <p:set>
                                      <p:cBhvr>
                                        <p:cTn id="46" fill="hold"/>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p:tmAbs val="0"/>
                                  </p:iterate>
                                  <p:childTnLst>
                                    <p:set>
                                      <p:cBhvr>
                                        <p:cTn id="51" fill="hold"/>
                                        <p:tgtEl>
                                          <p:spTgt spid="17"/>
                                        </p:tgtEl>
                                        <p:attrNameLst>
                                          <p:attrName>style.visibility</p:attrName>
                                        </p:attrNameLst>
                                      </p:cBhvr>
                                      <p:to>
                                        <p:strVal val="visible"/>
                                      </p:to>
                                    </p:set>
                                    <p:animEffect transition="in" filter="wipe(left)">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p:tmAbs val="0"/>
                                  </p:iterate>
                                  <p:childTnLst>
                                    <p:set>
                                      <p:cBhvr>
                                        <p:cTn id="56" fill="hold"/>
                                        <p:tgtEl>
                                          <p:spTgt spid="18"/>
                                        </p:tgtEl>
                                        <p:attrNameLst>
                                          <p:attrName>style.visibility</p:attrName>
                                        </p:attrNameLst>
                                      </p:cBhvr>
                                      <p:to>
                                        <p:strVal val="visible"/>
                                      </p:to>
                                    </p:set>
                                    <p:animEffect transition="in" filter="wipe(left)">
                                      <p:cBhvr>
                                        <p:cTn id="57" dur="1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p:tmAbs val="0"/>
                                  </p:iterate>
                                  <p:childTnLst>
                                    <p:set>
                                      <p:cBhvr>
                                        <p:cTn id="61" fill="hold"/>
                                        <p:tgtEl>
                                          <p:spTgt spid="19"/>
                                        </p:tgtEl>
                                        <p:attrNameLst>
                                          <p:attrName>style.visibility</p:attrName>
                                        </p:attrNameLst>
                                      </p:cBhvr>
                                      <p:to>
                                        <p:strVal val="visible"/>
                                      </p:to>
                                    </p:set>
                                    <p:animEffect transition="in" filter="wipe(left)">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p:tmAbs val="0"/>
                                  </p:iterate>
                                  <p:childTnLst>
                                    <p:set>
                                      <p:cBhvr>
                                        <p:cTn id="66" fill="hold"/>
                                        <p:tgtEl>
                                          <p:spTgt spid="20"/>
                                        </p:tgtEl>
                                        <p:attrNameLst>
                                          <p:attrName>style.visibility</p:attrName>
                                        </p:attrNameLst>
                                      </p:cBhvr>
                                      <p:to>
                                        <p:strVal val="visible"/>
                                      </p:to>
                                    </p:set>
                                    <p:animEffect transition="in" filter="wipe(left)">
                                      <p:cBhvr>
                                        <p:cTn id="67" dur="1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p:tmAbs val="0"/>
                                  </p:iterate>
                                  <p:childTnLst>
                                    <p:set>
                                      <p:cBhvr>
                                        <p:cTn id="71" fill="hold"/>
                                        <p:tgtEl>
                                          <p:spTgt spid="21"/>
                                        </p:tgtEl>
                                        <p:attrNameLst>
                                          <p:attrName>style.visibility</p:attrName>
                                        </p:attrNameLst>
                                      </p:cBhvr>
                                      <p:to>
                                        <p:strVal val="visible"/>
                                      </p:to>
                                    </p:set>
                                    <p:animEffect transition="in" filter="wipe(left)">
                                      <p:cBhvr>
                                        <p:cTn id="72" dur="1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p:tmAbs val="0"/>
                                  </p:iterate>
                                  <p:childTnLst>
                                    <p:set>
                                      <p:cBhvr>
                                        <p:cTn id="76" fill="hold"/>
                                        <p:tgtEl>
                                          <p:spTgt spid="6"/>
                                        </p:tgtEl>
                                        <p:attrNameLst>
                                          <p:attrName>style.visibility</p:attrName>
                                        </p:attrNameLst>
                                      </p:cBhvr>
                                      <p:to>
                                        <p:strVal val="visible"/>
                                      </p:to>
                                    </p:set>
                                    <p:animEffect transition="in" filter="wipe(left)">
                                      <p:cBhvr>
                                        <p:cTn id="77" dur="10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3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5"/>
                </p:tgtEl>
              </p:cMediaNode>
            </p:video>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6" grpId="0" animBg="1" advAuto="0"/>
      <p:bldP spid="17" grpId="0" animBg="1" advAuto="0"/>
      <p:bldP spid="18" grpId="0" animBg="1" advAuto="0"/>
      <p:bldP spid="19" grpId="0" animBg="1" advAuto="0"/>
      <p:bldP spid="21" grpId="0" animBg="1" advAuto="0"/>
      <p:bldP spid="2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t>Supercomputer</a:t>
            </a:r>
            <a:endParaRPr lang="zh-CN" altLang="en-US" sz="3600" b="1" baseline="-25000" dirty="0">
              <a:highlight>
                <a:srgbClr val="FFFF00"/>
              </a:highlight>
            </a:endParaRPr>
          </a:p>
        </p:txBody>
      </p:sp>
      <p:sp>
        <p:nvSpPr>
          <p:cNvPr id="23" name="Slide Number Placeholder 2">
            <a:extLst>
              <a:ext uri="{FF2B5EF4-FFF2-40B4-BE49-F238E27FC236}">
                <a16:creationId xmlns:a16="http://schemas.microsoft.com/office/drawing/2014/main" id="{BF02F7A4-C759-C019-1A3D-F838B7633259}"/>
              </a:ext>
            </a:extLst>
          </p:cNvPr>
          <p:cNvSpPr>
            <a:spLocks noGrp="1"/>
          </p:cNvSpPr>
          <p:nvPr>
            <p:ph type="sldNum" sz="quarter" idx="12"/>
          </p:nvPr>
        </p:nvSpPr>
        <p:spPr/>
        <p:txBody>
          <a:bodyPr/>
          <a:lstStyle/>
          <a:p>
            <a:fld id="{5A86F846-74C6-42E9-8D69-1699D1BCC49E}" type="slidenum">
              <a:rPr lang="en-US" smtClean="0"/>
              <a:t>3</a:t>
            </a:fld>
            <a:endParaRPr lang="en-US" dirty="0"/>
          </a:p>
        </p:txBody>
      </p:sp>
      <p:sp>
        <p:nvSpPr>
          <p:cNvPr id="14" name="Text Box 4"/>
          <p:cNvSpPr txBox="1">
            <a:spLocks noChangeArrowheads="1"/>
          </p:cNvSpPr>
          <p:nvPr/>
        </p:nvSpPr>
        <p:spPr bwMode="auto">
          <a:xfrm>
            <a:off x="680029" y="806619"/>
            <a:ext cx="37192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b="1" dirty="0">
                <a:solidFill>
                  <a:srgbClr val="FF0000"/>
                </a:solidFill>
                <a:ea typeface="Arial Unicode MS" pitchFamily="34" charset="-122"/>
                <a:cs typeface="Arial Unicode MS" pitchFamily="34" charset="-122"/>
              </a:rPr>
              <a:t>#1: El Capitan</a:t>
            </a:r>
          </a:p>
          <a:p>
            <a:r>
              <a:rPr lang="en-US" altLang="zh-CN" sz="1400" i="1" dirty="0">
                <a:ea typeface="Arial Unicode MS" pitchFamily="34" charset="-122"/>
                <a:cs typeface="Arial Unicode MS" pitchFamily="34" charset="-122"/>
              </a:rPr>
              <a:t>LAWRENCE LIVERMORE NATIONAL LABORATORY</a:t>
            </a:r>
          </a:p>
        </p:txBody>
      </p:sp>
      <p:sp>
        <p:nvSpPr>
          <p:cNvPr id="15" name="Text Box 5"/>
          <p:cNvSpPr txBox="1">
            <a:spLocks noChangeArrowheads="1"/>
          </p:cNvSpPr>
          <p:nvPr/>
        </p:nvSpPr>
        <p:spPr bwMode="auto">
          <a:xfrm>
            <a:off x="680029" y="3234416"/>
            <a:ext cx="363499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CPU: AMD 4th Gen EPYC 24C 1.8GHz</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Core#: 11,039,616</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GPU: AMD Instinct MI300A</a:t>
            </a:r>
          </a:p>
          <a:p>
            <a:pPr marL="285750" indent="-285750">
              <a:spcBef>
                <a:spcPct val="50000"/>
              </a:spcBef>
              <a:buFont typeface="Arial" pitchFamily="34" charset="0"/>
              <a:buChar char="•"/>
            </a:pPr>
            <a:r>
              <a:rPr lang="en-US" altLang="zh-CN" dirty="0" err="1">
                <a:ea typeface="Arial Unicode MS" pitchFamily="34" charset="-122"/>
                <a:cs typeface="Arial Unicode MS" pitchFamily="34" charset="-122"/>
              </a:rPr>
              <a:t>Linpack</a:t>
            </a:r>
            <a:r>
              <a:rPr lang="en-US" altLang="zh-CN" dirty="0">
                <a:ea typeface="Arial Unicode MS" pitchFamily="34" charset="-122"/>
                <a:cs typeface="Arial Unicode MS" pitchFamily="34" charset="-122"/>
              </a:rPr>
              <a:t> Performance:</a:t>
            </a:r>
            <a:br>
              <a:rPr lang="en-US" altLang="zh-CN" dirty="0">
                <a:ea typeface="Arial Unicode MS" pitchFamily="34" charset="-122"/>
                <a:cs typeface="Arial Unicode MS" pitchFamily="34" charset="-122"/>
              </a:rPr>
            </a:br>
            <a:r>
              <a:rPr lang="en-US" altLang="zh-CN" dirty="0">
                <a:ea typeface="Arial Unicode MS" pitchFamily="34" charset="-122"/>
                <a:cs typeface="Arial Unicode MS" pitchFamily="34" charset="-122"/>
              </a:rPr>
              <a:t>1,742.00 </a:t>
            </a:r>
            <a:r>
              <a:rPr lang="en-US" altLang="zh-CN" dirty="0" err="1">
                <a:ea typeface="Arial Unicode MS" pitchFamily="34" charset="-122"/>
                <a:cs typeface="Arial Unicode MS" pitchFamily="34" charset="-122"/>
              </a:rPr>
              <a:t>PFlop</a:t>
            </a:r>
            <a:r>
              <a:rPr lang="en-US" altLang="zh-CN" dirty="0">
                <a:ea typeface="Arial Unicode MS" pitchFamily="34" charset="-122"/>
                <a:cs typeface="Arial Unicode MS" pitchFamily="34" charset="-122"/>
              </a:rPr>
              <a:t>/s</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Power: 29,580.98 kW</a:t>
            </a:r>
          </a:p>
        </p:txBody>
      </p:sp>
      <p:sp>
        <p:nvSpPr>
          <p:cNvPr id="4" name="TextBox 3">
            <a:extLst>
              <a:ext uri="{FF2B5EF4-FFF2-40B4-BE49-F238E27FC236}">
                <a16:creationId xmlns:a16="http://schemas.microsoft.com/office/drawing/2014/main" id="{CB34F93B-C742-4657-A6F8-1F059DCAE01A}"/>
              </a:ext>
            </a:extLst>
          </p:cNvPr>
          <p:cNvSpPr txBox="1"/>
          <p:nvPr/>
        </p:nvSpPr>
        <p:spPr>
          <a:xfrm>
            <a:off x="8004397" y="396526"/>
            <a:ext cx="1645002" cy="369332"/>
          </a:xfrm>
          <a:prstGeom prst="rect">
            <a:avLst/>
          </a:prstGeom>
          <a:noFill/>
        </p:spPr>
        <p:txBody>
          <a:bodyPr wrap="none" rtlCol="0">
            <a:spAutoFit/>
          </a:bodyPr>
          <a:lstStyle/>
          <a:p>
            <a:r>
              <a:rPr lang="en-US" i="1" dirty="0">
                <a:solidFill>
                  <a:schemeClr val="tx1">
                    <a:lumMod val="65000"/>
                    <a:lumOff val="35000"/>
                  </a:schemeClr>
                </a:solidFill>
              </a:rPr>
              <a:t>As of June 2025</a:t>
            </a:r>
          </a:p>
        </p:txBody>
      </p:sp>
      <p:pic>
        <p:nvPicPr>
          <p:cNvPr id="6" name="Picture 5" descr="A large room with a large wall with mountains and sky&#10;&#10;AI-generated content may be incorrect.">
            <a:extLst>
              <a:ext uri="{FF2B5EF4-FFF2-40B4-BE49-F238E27FC236}">
                <a16:creationId xmlns:a16="http://schemas.microsoft.com/office/drawing/2014/main" id="{2A15E7DD-3FCD-B8FC-C418-4B1460C2EA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4285" y="1530293"/>
            <a:ext cx="3550739" cy="1479473"/>
          </a:xfrm>
          <a:prstGeom prst="rect">
            <a:avLst/>
          </a:prstGeom>
        </p:spPr>
      </p:pic>
      <p:sp>
        <p:nvSpPr>
          <p:cNvPr id="7" name="Text Box 4">
            <a:extLst>
              <a:ext uri="{FF2B5EF4-FFF2-40B4-BE49-F238E27FC236}">
                <a16:creationId xmlns:a16="http://schemas.microsoft.com/office/drawing/2014/main" id="{523D1B73-1AF8-81CB-6E5D-10CF89E305A2}"/>
              </a:ext>
            </a:extLst>
          </p:cNvPr>
          <p:cNvSpPr txBox="1">
            <a:spLocks noChangeArrowheads="1"/>
          </p:cNvSpPr>
          <p:nvPr/>
        </p:nvSpPr>
        <p:spPr bwMode="auto">
          <a:xfrm>
            <a:off x="4479869" y="806619"/>
            <a:ext cx="37192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b="1" dirty="0">
                <a:solidFill>
                  <a:srgbClr val="FF0000"/>
                </a:solidFill>
                <a:ea typeface="Arial Unicode MS" pitchFamily="34" charset="-122"/>
                <a:cs typeface="Arial Unicode MS" pitchFamily="34" charset="-122"/>
              </a:rPr>
              <a:t>#2: Frontier</a:t>
            </a:r>
          </a:p>
          <a:p>
            <a:r>
              <a:rPr lang="en-US" altLang="zh-CN" sz="1400" i="1" dirty="0">
                <a:ea typeface="Arial Unicode MS" pitchFamily="34" charset="-122"/>
                <a:cs typeface="Arial Unicode MS" pitchFamily="34" charset="-122"/>
              </a:rPr>
              <a:t>Oak Ridge National Laboratory</a:t>
            </a:r>
          </a:p>
        </p:txBody>
      </p:sp>
      <p:sp>
        <p:nvSpPr>
          <p:cNvPr id="8" name="Text Box 5">
            <a:extLst>
              <a:ext uri="{FF2B5EF4-FFF2-40B4-BE49-F238E27FC236}">
                <a16:creationId xmlns:a16="http://schemas.microsoft.com/office/drawing/2014/main" id="{444B17E0-B6BB-9DE4-3D8C-A473BBE619ED}"/>
              </a:ext>
            </a:extLst>
          </p:cNvPr>
          <p:cNvSpPr txBox="1">
            <a:spLocks noChangeArrowheads="1"/>
          </p:cNvSpPr>
          <p:nvPr/>
        </p:nvSpPr>
        <p:spPr bwMode="auto">
          <a:xfrm>
            <a:off x="4479869" y="3234416"/>
            <a:ext cx="363499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CPU: AMD Optimized 3rd Generation EPYC 64C 2GHz</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Core#: 9,066,176</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GPU: AMD Instinct MI250X</a:t>
            </a:r>
          </a:p>
          <a:p>
            <a:pPr marL="285750" indent="-285750">
              <a:spcBef>
                <a:spcPct val="50000"/>
              </a:spcBef>
              <a:buFont typeface="Arial" pitchFamily="34" charset="0"/>
              <a:buChar char="•"/>
            </a:pPr>
            <a:r>
              <a:rPr lang="en-US" altLang="zh-CN" dirty="0" err="1">
                <a:ea typeface="Arial Unicode MS" pitchFamily="34" charset="-122"/>
                <a:cs typeface="Arial Unicode MS" pitchFamily="34" charset="-122"/>
              </a:rPr>
              <a:t>Linpack</a:t>
            </a:r>
            <a:r>
              <a:rPr lang="en-US" altLang="zh-CN" dirty="0">
                <a:ea typeface="Arial Unicode MS" pitchFamily="34" charset="-122"/>
                <a:cs typeface="Arial Unicode MS" pitchFamily="34" charset="-122"/>
              </a:rPr>
              <a:t> Performance:</a:t>
            </a:r>
            <a:br>
              <a:rPr lang="en-US" altLang="zh-CN" dirty="0">
                <a:ea typeface="Arial Unicode MS" pitchFamily="34" charset="-122"/>
                <a:cs typeface="Arial Unicode MS" pitchFamily="34" charset="-122"/>
              </a:rPr>
            </a:br>
            <a:r>
              <a:rPr lang="en-US" altLang="zh-CN" dirty="0">
                <a:ea typeface="Arial Unicode MS" pitchFamily="34" charset="-122"/>
                <a:cs typeface="Arial Unicode MS" pitchFamily="34" charset="-122"/>
              </a:rPr>
              <a:t>1,353.00 </a:t>
            </a:r>
            <a:r>
              <a:rPr lang="en-US" altLang="zh-CN" dirty="0" err="1">
                <a:ea typeface="Arial Unicode MS" pitchFamily="34" charset="-122"/>
                <a:cs typeface="Arial Unicode MS" pitchFamily="34" charset="-122"/>
              </a:rPr>
              <a:t>PFlop</a:t>
            </a:r>
            <a:r>
              <a:rPr lang="en-US" altLang="zh-CN" dirty="0">
                <a:ea typeface="Arial Unicode MS" pitchFamily="34" charset="-122"/>
                <a:cs typeface="Arial Unicode MS" pitchFamily="34" charset="-122"/>
              </a:rPr>
              <a:t>/s</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Power: 24,607.00 kW</a:t>
            </a:r>
          </a:p>
        </p:txBody>
      </p:sp>
      <p:pic>
        <p:nvPicPr>
          <p:cNvPr id="9" name="Picture 8">
            <a:extLst>
              <a:ext uri="{FF2B5EF4-FFF2-40B4-BE49-F238E27FC236}">
                <a16:creationId xmlns:a16="http://schemas.microsoft.com/office/drawing/2014/main" id="{1A4D577F-80E8-46C1-E436-E208639D96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64125" y="1530294"/>
            <a:ext cx="3550739" cy="1479474"/>
          </a:xfrm>
          <a:prstGeom prst="rect">
            <a:avLst/>
          </a:prstGeom>
        </p:spPr>
      </p:pic>
      <p:sp>
        <p:nvSpPr>
          <p:cNvPr id="10" name="Text Box 4">
            <a:extLst>
              <a:ext uri="{FF2B5EF4-FFF2-40B4-BE49-F238E27FC236}">
                <a16:creationId xmlns:a16="http://schemas.microsoft.com/office/drawing/2014/main" id="{1DA07021-AD0A-790A-673C-B9E613355E74}"/>
              </a:ext>
            </a:extLst>
          </p:cNvPr>
          <p:cNvSpPr txBox="1">
            <a:spLocks noChangeArrowheads="1"/>
          </p:cNvSpPr>
          <p:nvPr/>
        </p:nvSpPr>
        <p:spPr bwMode="auto">
          <a:xfrm>
            <a:off x="8279709" y="806619"/>
            <a:ext cx="37192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b="1" dirty="0">
                <a:solidFill>
                  <a:srgbClr val="FF0000"/>
                </a:solidFill>
                <a:ea typeface="Arial Unicode MS" pitchFamily="34" charset="-122"/>
                <a:cs typeface="Arial Unicode MS" pitchFamily="34" charset="-122"/>
              </a:rPr>
              <a:t>#3: Aurora</a:t>
            </a:r>
          </a:p>
          <a:p>
            <a:r>
              <a:rPr lang="en-US" altLang="zh-CN" sz="1400" i="1" dirty="0">
                <a:ea typeface="Arial Unicode MS" pitchFamily="34" charset="-122"/>
                <a:cs typeface="Arial Unicode MS" pitchFamily="34" charset="-122"/>
              </a:rPr>
              <a:t>Argonne National Laboratory</a:t>
            </a:r>
          </a:p>
        </p:txBody>
      </p:sp>
      <p:sp>
        <p:nvSpPr>
          <p:cNvPr id="11" name="Text Box 5">
            <a:extLst>
              <a:ext uri="{FF2B5EF4-FFF2-40B4-BE49-F238E27FC236}">
                <a16:creationId xmlns:a16="http://schemas.microsoft.com/office/drawing/2014/main" id="{7F337D29-B1A8-555F-3814-85BF0C75B926}"/>
              </a:ext>
            </a:extLst>
          </p:cNvPr>
          <p:cNvSpPr txBox="1">
            <a:spLocks noChangeArrowheads="1"/>
          </p:cNvSpPr>
          <p:nvPr/>
        </p:nvSpPr>
        <p:spPr bwMode="auto">
          <a:xfrm>
            <a:off x="8279709" y="3234416"/>
            <a:ext cx="363499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CPU: Xeon CPU Max 9470 52C 2.4GHz</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Core#: 9,264,128</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GPU: Intel Data Center GPU Max</a:t>
            </a:r>
          </a:p>
          <a:p>
            <a:pPr marL="285750" indent="-285750">
              <a:spcBef>
                <a:spcPct val="50000"/>
              </a:spcBef>
              <a:buFont typeface="Arial" pitchFamily="34" charset="0"/>
              <a:buChar char="•"/>
            </a:pPr>
            <a:r>
              <a:rPr lang="en-US" altLang="zh-CN" dirty="0" err="1">
                <a:ea typeface="Arial Unicode MS" pitchFamily="34" charset="-122"/>
                <a:cs typeface="Arial Unicode MS" pitchFamily="34" charset="-122"/>
              </a:rPr>
              <a:t>Linpack</a:t>
            </a:r>
            <a:r>
              <a:rPr lang="en-US" altLang="zh-CN" dirty="0">
                <a:ea typeface="Arial Unicode MS" pitchFamily="34" charset="-122"/>
                <a:cs typeface="Arial Unicode MS" pitchFamily="34" charset="-122"/>
              </a:rPr>
              <a:t> Performance:</a:t>
            </a:r>
            <a:br>
              <a:rPr lang="en-US" altLang="zh-CN" dirty="0">
                <a:ea typeface="Arial Unicode MS" pitchFamily="34" charset="-122"/>
                <a:cs typeface="Arial Unicode MS" pitchFamily="34" charset="-122"/>
              </a:rPr>
            </a:br>
            <a:r>
              <a:rPr lang="en-US" altLang="zh-CN" dirty="0">
                <a:ea typeface="Arial Unicode MS" pitchFamily="34" charset="-122"/>
                <a:cs typeface="Arial Unicode MS" pitchFamily="34" charset="-122"/>
              </a:rPr>
              <a:t>1,012.00 </a:t>
            </a:r>
            <a:r>
              <a:rPr lang="en-US" altLang="zh-CN" dirty="0" err="1">
                <a:ea typeface="Arial Unicode MS" pitchFamily="34" charset="-122"/>
                <a:cs typeface="Arial Unicode MS" pitchFamily="34" charset="-122"/>
              </a:rPr>
              <a:t>PFlop</a:t>
            </a:r>
            <a:r>
              <a:rPr lang="en-US" altLang="zh-CN" dirty="0">
                <a:ea typeface="Arial Unicode MS" pitchFamily="34" charset="-122"/>
                <a:cs typeface="Arial Unicode MS" pitchFamily="34" charset="-122"/>
              </a:rPr>
              <a:t>/s</a:t>
            </a:r>
          </a:p>
          <a:p>
            <a:pPr marL="285750" indent="-285750">
              <a:spcBef>
                <a:spcPct val="50000"/>
              </a:spcBef>
              <a:buFont typeface="Arial" pitchFamily="34" charset="0"/>
              <a:buChar char="•"/>
            </a:pPr>
            <a:r>
              <a:rPr lang="en-US" altLang="zh-CN" dirty="0">
                <a:ea typeface="Arial Unicode MS" pitchFamily="34" charset="-122"/>
                <a:cs typeface="Arial Unicode MS" pitchFamily="34" charset="-122"/>
              </a:rPr>
              <a:t>Power: 38,698.36 kW</a:t>
            </a:r>
          </a:p>
        </p:txBody>
      </p:sp>
      <p:pic>
        <p:nvPicPr>
          <p:cNvPr id="12" name="Picture 11">
            <a:extLst>
              <a:ext uri="{FF2B5EF4-FFF2-40B4-BE49-F238E27FC236}">
                <a16:creationId xmlns:a16="http://schemas.microsoft.com/office/drawing/2014/main" id="{9F7AE410-74B5-51A6-2996-1DCA4289DB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26898" y="1530294"/>
            <a:ext cx="2624873" cy="1479474"/>
          </a:xfrm>
          <a:prstGeom prst="rect">
            <a:avLst/>
          </a:prstGeom>
        </p:spPr>
      </p:pic>
      <p:pic>
        <p:nvPicPr>
          <p:cNvPr id="20" name="Picture 19">
            <a:extLst>
              <a:ext uri="{FF2B5EF4-FFF2-40B4-BE49-F238E27FC236}">
                <a16:creationId xmlns:a16="http://schemas.microsoft.com/office/drawing/2014/main" id="{C080F6DA-9C85-F846-0324-8F0C38273FF5}"/>
              </a:ext>
            </a:extLst>
          </p:cNvPr>
          <p:cNvPicPr>
            <a:picLocks noChangeAspect="1"/>
          </p:cNvPicPr>
          <p:nvPr/>
        </p:nvPicPr>
        <p:blipFill>
          <a:blip r:embed="rId6"/>
          <a:stretch>
            <a:fillRect/>
          </a:stretch>
        </p:blipFill>
        <p:spPr>
          <a:xfrm>
            <a:off x="342757" y="5958003"/>
            <a:ext cx="5734345" cy="698536"/>
          </a:xfrm>
          <a:prstGeom prst="rect">
            <a:avLst/>
          </a:prstGeom>
        </p:spPr>
      </p:pic>
      <p:pic>
        <p:nvPicPr>
          <p:cNvPr id="22" name="Picture 21">
            <a:extLst>
              <a:ext uri="{FF2B5EF4-FFF2-40B4-BE49-F238E27FC236}">
                <a16:creationId xmlns:a16="http://schemas.microsoft.com/office/drawing/2014/main" id="{53DE6D9E-983B-7C98-383E-90C19D451747}"/>
              </a:ext>
            </a:extLst>
          </p:cNvPr>
          <p:cNvPicPr>
            <a:picLocks noChangeAspect="1"/>
          </p:cNvPicPr>
          <p:nvPr/>
        </p:nvPicPr>
        <p:blipFill>
          <a:blip r:embed="rId7"/>
          <a:stretch>
            <a:fillRect/>
          </a:stretch>
        </p:blipFill>
        <p:spPr>
          <a:xfrm>
            <a:off x="6206802" y="5950436"/>
            <a:ext cx="5696243" cy="723937"/>
          </a:xfrm>
          <a:prstGeom prst="rect">
            <a:avLst/>
          </a:prstGeom>
        </p:spPr>
      </p:pic>
    </p:spTree>
    <p:extLst>
      <p:ext uri="{BB962C8B-B14F-4D97-AF65-F5344CB8AC3E}">
        <p14:creationId xmlns:p14="http://schemas.microsoft.com/office/powerpoint/2010/main" val="384479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lip_image002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621" y="1361420"/>
            <a:ext cx="2438400" cy="1614488"/>
          </a:xfrm>
          <a:prstGeom prst="rect">
            <a:avLst/>
          </a:prstGeom>
          <a:noFill/>
          <a:extLst>
            <a:ext uri="{909E8E84-426E-40DD-AFC4-6F175D3DCCD1}">
              <a14:hiddenFill xmlns:a14="http://schemas.microsoft.com/office/drawing/2010/main">
                <a:solidFill>
                  <a:srgbClr val="FFFFFF"/>
                </a:solidFill>
              </a14:hiddenFill>
            </a:ext>
          </a:extLst>
        </p:spPr>
      </p:pic>
      <p:sp>
        <p:nvSpPr>
          <p:cNvPr id="5127" name="Text Box 7"/>
          <p:cNvSpPr txBox="1">
            <a:spLocks noChangeArrowheads="1"/>
          </p:cNvSpPr>
          <p:nvPr/>
        </p:nvSpPr>
        <p:spPr bwMode="auto">
          <a:xfrm>
            <a:off x="7496678" y="868815"/>
            <a:ext cx="16982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dirty="0"/>
              <a:t>D. E. Shaw</a:t>
            </a:r>
          </a:p>
        </p:txBody>
      </p:sp>
      <p:sp>
        <p:nvSpPr>
          <p:cNvPr id="5129" name="Text Box 9"/>
          <p:cNvSpPr txBox="1">
            <a:spLocks noChangeArrowheads="1"/>
          </p:cNvSpPr>
          <p:nvPr/>
        </p:nvSpPr>
        <p:spPr bwMode="auto">
          <a:xfrm>
            <a:off x="408324" y="868815"/>
            <a:ext cx="59205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i="1" dirty="0">
                <a:solidFill>
                  <a:srgbClr val="C00000"/>
                </a:solidFill>
              </a:rPr>
              <a:t>Anton, a specialized supercomputer for </a:t>
            </a:r>
          </a:p>
          <a:p>
            <a:r>
              <a:rPr lang="en-US" altLang="zh-CN" sz="2400" i="1" dirty="0">
                <a:solidFill>
                  <a:srgbClr val="C00000"/>
                </a:solidFill>
              </a:rPr>
              <a:t>MD simulations at millisecond-scale and more</a:t>
            </a:r>
          </a:p>
        </p:txBody>
      </p:sp>
      <p:sp>
        <p:nvSpPr>
          <p:cNvPr id="5130" name="Text Box 10"/>
          <p:cNvSpPr txBox="1">
            <a:spLocks noChangeArrowheads="1"/>
          </p:cNvSpPr>
          <p:nvPr/>
        </p:nvSpPr>
        <p:spPr bwMode="auto">
          <a:xfrm>
            <a:off x="486278" y="1846906"/>
            <a:ext cx="45791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dirty="0"/>
              <a:t>Anton 1 (2008), Anton 2 (2013), Anton 3 (2021)</a:t>
            </a:r>
          </a:p>
        </p:txBody>
      </p:sp>
      <p:sp>
        <p:nvSpPr>
          <p:cNvPr id="10"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Specialized supercomputer</a:t>
            </a:r>
            <a:endParaRPr lang="zh-CN" altLang="en-US" sz="3600" b="1" baseline="-25000" dirty="0">
              <a:latin typeface="+mn-lt"/>
            </a:endParaRPr>
          </a:p>
        </p:txBody>
      </p:sp>
      <p:sp>
        <p:nvSpPr>
          <p:cNvPr id="2" name="Slide Number Placeholder 1"/>
          <p:cNvSpPr>
            <a:spLocks noGrp="1"/>
          </p:cNvSpPr>
          <p:nvPr>
            <p:ph type="sldNum" sz="quarter" idx="12"/>
          </p:nvPr>
        </p:nvSpPr>
        <p:spPr/>
        <p:txBody>
          <a:bodyPr/>
          <a:lstStyle/>
          <a:p>
            <a:fld id="{5A86F846-74C6-42E9-8D69-1699D1BCC49E}" type="slidenum">
              <a:rPr lang="en-US" smtClean="0"/>
              <a:t>4</a:t>
            </a:fld>
            <a:endParaRPr lang="en-US"/>
          </a:p>
        </p:txBody>
      </p:sp>
      <p:pic>
        <p:nvPicPr>
          <p:cNvPr id="4" name="Picture 3">
            <a:extLst>
              <a:ext uri="{FF2B5EF4-FFF2-40B4-BE49-F238E27FC236}">
                <a16:creationId xmlns:a16="http://schemas.microsoft.com/office/drawing/2014/main" id="{A9573271-5572-1FE3-0908-3C8446A4110C}"/>
              </a:ext>
            </a:extLst>
          </p:cNvPr>
          <p:cNvPicPr>
            <a:picLocks noChangeAspect="1"/>
          </p:cNvPicPr>
          <p:nvPr/>
        </p:nvPicPr>
        <p:blipFill>
          <a:blip r:embed="rId4"/>
          <a:stretch>
            <a:fillRect/>
          </a:stretch>
        </p:blipFill>
        <p:spPr>
          <a:xfrm>
            <a:off x="7126621" y="3200413"/>
            <a:ext cx="4579101" cy="3058379"/>
          </a:xfrm>
          <a:prstGeom prst="rect">
            <a:avLst/>
          </a:prstGeom>
        </p:spPr>
      </p:pic>
      <p:pic>
        <p:nvPicPr>
          <p:cNvPr id="6" name="Picture 5">
            <a:extLst>
              <a:ext uri="{FF2B5EF4-FFF2-40B4-BE49-F238E27FC236}">
                <a16:creationId xmlns:a16="http://schemas.microsoft.com/office/drawing/2014/main" id="{94F493C8-6E09-2482-A7C0-74F80FC8CBA0}"/>
              </a:ext>
            </a:extLst>
          </p:cNvPr>
          <p:cNvPicPr>
            <a:picLocks noChangeAspect="1"/>
          </p:cNvPicPr>
          <p:nvPr/>
        </p:nvPicPr>
        <p:blipFill>
          <a:blip r:embed="rId5"/>
          <a:stretch>
            <a:fillRect/>
          </a:stretch>
        </p:blipFill>
        <p:spPr>
          <a:xfrm>
            <a:off x="9735724" y="1160260"/>
            <a:ext cx="1969998" cy="1815648"/>
          </a:xfrm>
          <a:prstGeom prst="rect">
            <a:avLst/>
          </a:prstGeom>
        </p:spPr>
      </p:pic>
      <p:pic>
        <p:nvPicPr>
          <p:cNvPr id="8" name="Picture 7">
            <a:extLst>
              <a:ext uri="{FF2B5EF4-FFF2-40B4-BE49-F238E27FC236}">
                <a16:creationId xmlns:a16="http://schemas.microsoft.com/office/drawing/2014/main" id="{8C93C4B3-552B-C3F5-4284-E7E4FE8DF810}"/>
              </a:ext>
            </a:extLst>
          </p:cNvPr>
          <p:cNvPicPr>
            <a:picLocks noChangeAspect="1"/>
          </p:cNvPicPr>
          <p:nvPr/>
        </p:nvPicPr>
        <p:blipFill>
          <a:blip r:embed="rId6"/>
          <a:stretch>
            <a:fillRect/>
          </a:stretch>
        </p:blipFill>
        <p:spPr>
          <a:xfrm>
            <a:off x="195284" y="2465540"/>
            <a:ext cx="6791259" cy="4127957"/>
          </a:xfrm>
          <a:prstGeom prst="rect">
            <a:avLst/>
          </a:prstGeom>
        </p:spPr>
      </p:pic>
    </p:spTree>
    <p:extLst>
      <p:ext uri="{BB962C8B-B14F-4D97-AF65-F5344CB8AC3E}">
        <p14:creationId xmlns:p14="http://schemas.microsoft.com/office/powerpoint/2010/main" val="727474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t>“Personal supercomputer”</a:t>
            </a:r>
            <a:endParaRPr lang="zh-CN" altLang="en-US" sz="3600" b="1" baseline="-25000" dirty="0"/>
          </a:p>
        </p:txBody>
      </p:sp>
      <p:sp>
        <p:nvSpPr>
          <p:cNvPr id="11" name="Text Box 8"/>
          <p:cNvSpPr txBox="1">
            <a:spLocks noChangeArrowheads="1"/>
          </p:cNvSpPr>
          <p:nvPr/>
        </p:nvSpPr>
        <p:spPr bwMode="auto">
          <a:xfrm>
            <a:off x="1318266" y="3004381"/>
            <a:ext cx="26202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t>NVIDIA </a:t>
            </a:r>
            <a:r>
              <a:rPr lang="en-US" altLang="zh-CN" b="1" dirty="0" err="1"/>
              <a:t>Geforce</a:t>
            </a:r>
            <a:r>
              <a:rPr lang="en-US" altLang="zh-CN" b="1" dirty="0"/>
              <a:t> RTX 5080</a:t>
            </a:r>
          </a:p>
        </p:txBody>
      </p:sp>
      <p:sp>
        <p:nvSpPr>
          <p:cNvPr id="12" name="Text Box 11"/>
          <p:cNvSpPr txBox="1">
            <a:spLocks noChangeArrowheads="1"/>
          </p:cNvSpPr>
          <p:nvPr/>
        </p:nvSpPr>
        <p:spPr bwMode="auto">
          <a:xfrm>
            <a:off x="1318266" y="3397856"/>
            <a:ext cx="26435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zh-CN" dirty="0"/>
              <a:t>16 G, 10,752 cores, 360 W</a:t>
            </a:r>
            <a:endParaRPr lang="en-US" altLang="zh-CN" dirty="0"/>
          </a:p>
        </p:txBody>
      </p:sp>
      <p:sp>
        <p:nvSpPr>
          <p:cNvPr id="19" name="Text Box 12"/>
          <p:cNvSpPr txBox="1">
            <a:spLocks noChangeArrowheads="1"/>
          </p:cNvSpPr>
          <p:nvPr/>
        </p:nvSpPr>
        <p:spPr bwMode="auto">
          <a:xfrm>
            <a:off x="1318266" y="3803115"/>
            <a:ext cx="995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zh-CN" dirty="0"/>
              <a:t>~ $1,649</a:t>
            </a:r>
            <a:endParaRPr lang="en-US" altLang="zh-CN" dirty="0"/>
          </a:p>
        </p:txBody>
      </p:sp>
      <p:pic>
        <p:nvPicPr>
          <p:cNvPr id="21" name="Picture 2" descr="http://img.xcomdb.ru/25/bd/55c0af525bd3f608211824_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4145" y="1654756"/>
            <a:ext cx="1220507" cy="11023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24177" y="1225796"/>
            <a:ext cx="2147746" cy="13173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g.xcomdb.ru/25/bd/55c0af525bd3f608211824_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5687" y="1416487"/>
            <a:ext cx="1220507" cy="110239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8"/>
          <p:cNvSpPr txBox="1">
            <a:spLocks noChangeArrowheads="1"/>
          </p:cNvSpPr>
          <p:nvPr/>
        </p:nvSpPr>
        <p:spPr bwMode="auto">
          <a:xfrm>
            <a:off x="8349111" y="1013253"/>
            <a:ext cx="33286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solidFill>
                  <a:schemeClr val="tx1">
                    <a:lumMod val="65000"/>
                    <a:lumOff val="35000"/>
                  </a:schemeClr>
                </a:solidFill>
              </a:rPr>
              <a:t>2x Intel Xeon E5-2650 v3 </a:t>
            </a:r>
            <a:r>
              <a:rPr lang="en-US" altLang="zh-CN" b="1" dirty="0" err="1">
                <a:solidFill>
                  <a:schemeClr val="tx1">
                    <a:lumMod val="65000"/>
                    <a:lumOff val="35000"/>
                  </a:schemeClr>
                </a:solidFill>
              </a:rPr>
              <a:t>Haswell</a:t>
            </a:r>
            <a:endParaRPr lang="en-US" altLang="zh-CN" b="1" dirty="0">
              <a:solidFill>
                <a:schemeClr val="tx1">
                  <a:lumMod val="65000"/>
                  <a:lumOff val="35000"/>
                </a:schemeClr>
              </a:solidFill>
            </a:endParaRPr>
          </a:p>
        </p:txBody>
      </p:sp>
      <p:sp>
        <p:nvSpPr>
          <p:cNvPr id="27" name="AutoShape 6"/>
          <p:cNvSpPr>
            <a:spLocks noChangeArrowheads="1"/>
          </p:cNvSpPr>
          <p:nvPr/>
        </p:nvSpPr>
        <p:spPr bwMode="auto">
          <a:xfrm>
            <a:off x="6855257" y="1565020"/>
            <a:ext cx="1257300" cy="3619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8" name="TextBox 27"/>
          <p:cNvSpPr txBox="1"/>
          <p:nvPr/>
        </p:nvSpPr>
        <p:spPr>
          <a:xfrm>
            <a:off x="6664758" y="1147786"/>
            <a:ext cx="1116075" cy="369332"/>
          </a:xfrm>
          <a:prstGeom prst="rect">
            <a:avLst/>
          </a:prstGeom>
          <a:noFill/>
        </p:spPr>
        <p:txBody>
          <a:bodyPr wrap="none" rtlCol="0">
            <a:spAutoFit/>
          </a:bodyPr>
          <a:lstStyle/>
          <a:p>
            <a:r>
              <a:rPr lang="en-US" dirty="0"/>
              <a:t>9 x faster!</a:t>
            </a:r>
          </a:p>
        </p:txBody>
      </p:sp>
      <p:sp>
        <p:nvSpPr>
          <p:cNvPr id="29" name="Text Box 11"/>
          <p:cNvSpPr txBox="1">
            <a:spLocks noChangeArrowheads="1"/>
          </p:cNvSpPr>
          <p:nvPr/>
        </p:nvSpPr>
        <p:spPr bwMode="auto">
          <a:xfrm>
            <a:off x="8401269" y="1598125"/>
            <a:ext cx="971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zh-CN" dirty="0"/>
              <a:t>20 cores</a:t>
            </a:r>
          </a:p>
          <a:p>
            <a:r>
              <a:rPr lang="it-IT" altLang="zh-CN" dirty="0"/>
              <a:t>$1170</a:t>
            </a:r>
            <a:endParaRPr lang="en-US" altLang="zh-CN" dirty="0"/>
          </a:p>
        </p:txBody>
      </p:sp>
      <p:pic>
        <p:nvPicPr>
          <p:cNvPr id="7" name="Picture 6">
            <a:extLst>
              <a:ext uri="{FF2B5EF4-FFF2-40B4-BE49-F238E27FC236}">
                <a16:creationId xmlns:a16="http://schemas.microsoft.com/office/drawing/2014/main" id="{C226F187-4A5B-481C-ADC9-155F3BF0C865}"/>
              </a:ext>
            </a:extLst>
          </p:cNvPr>
          <p:cNvPicPr>
            <a:picLocks noChangeAspect="1"/>
          </p:cNvPicPr>
          <p:nvPr/>
        </p:nvPicPr>
        <p:blipFill>
          <a:blip r:embed="rId5"/>
          <a:stretch>
            <a:fillRect/>
          </a:stretch>
        </p:blipFill>
        <p:spPr>
          <a:xfrm>
            <a:off x="6567722" y="3384133"/>
            <a:ext cx="4764315" cy="3181763"/>
          </a:xfrm>
          <a:prstGeom prst="rect">
            <a:avLst/>
          </a:prstGeom>
        </p:spPr>
      </p:pic>
      <p:pic>
        <p:nvPicPr>
          <p:cNvPr id="6" name="Picture 5" descr="A group of black rectangular objects with a metal frame&#10;&#10;AI-generated content may be incorrect.">
            <a:extLst>
              <a:ext uri="{FF2B5EF4-FFF2-40B4-BE49-F238E27FC236}">
                <a16:creationId xmlns:a16="http://schemas.microsoft.com/office/drawing/2014/main" id="{4DC61552-AAD3-7FC3-24EE-E9B9A4EB07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2101" y="4314876"/>
            <a:ext cx="3926976" cy="2208924"/>
          </a:xfrm>
          <a:prstGeom prst="rect">
            <a:avLst/>
          </a:prstGeom>
        </p:spPr>
      </p:pic>
      <p:sp>
        <p:nvSpPr>
          <p:cNvPr id="8" name="Text Box 8">
            <a:extLst>
              <a:ext uri="{FF2B5EF4-FFF2-40B4-BE49-F238E27FC236}">
                <a16:creationId xmlns:a16="http://schemas.microsoft.com/office/drawing/2014/main" id="{854BC6DF-57CA-C67D-EDAD-93A96751361A}"/>
              </a:ext>
            </a:extLst>
          </p:cNvPr>
          <p:cNvSpPr txBox="1">
            <a:spLocks noChangeArrowheads="1"/>
          </p:cNvSpPr>
          <p:nvPr/>
        </p:nvSpPr>
        <p:spPr bwMode="auto">
          <a:xfrm>
            <a:off x="1319732" y="1171545"/>
            <a:ext cx="2521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dirty="0"/>
              <a:t>NVIDIA </a:t>
            </a:r>
            <a:r>
              <a:rPr lang="en-US" altLang="zh-CN" b="1" dirty="0" err="1"/>
              <a:t>Geforce</a:t>
            </a:r>
            <a:r>
              <a:rPr lang="en-US" altLang="zh-CN" b="1" dirty="0"/>
              <a:t> GTX 980</a:t>
            </a:r>
          </a:p>
        </p:txBody>
      </p:sp>
      <p:sp>
        <p:nvSpPr>
          <p:cNvPr id="9" name="Text Box 11">
            <a:extLst>
              <a:ext uri="{FF2B5EF4-FFF2-40B4-BE49-F238E27FC236}">
                <a16:creationId xmlns:a16="http://schemas.microsoft.com/office/drawing/2014/main" id="{4EDA7416-3BD2-8BCF-652C-4BE422EC3022}"/>
              </a:ext>
            </a:extLst>
          </p:cNvPr>
          <p:cNvSpPr txBox="1">
            <a:spLocks noChangeArrowheads="1"/>
          </p:cNvSpPr>
          <p:nvPr/>
        </p:nvSpPr>
        <p:spPr bwMode="auto">
          <a:xfrm>
            <a:off x="1319732" y="1565020"/>
            <a:ext cx="2409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zh-CN" dirty="0"/>
              <a:t>4 G, 2,048 cores, 165 W</a:t>
            </a:r>
            <a:endParaRPr lang="en-US" altLang="zh-CN" dirty="0"/>
          </a:p>
        </p:txBody>
      </p:sp>
      <p:sp>
        <p:nvSpPr>
          <p:cNvPr id="10" name="Text Box 12">
            <a:extLst>
              <a:ext uri="{FF2B5EF4-FFF2-40B4-BE49-F238E27FC236}">
                <a16:creationId xmlns:a16="http://schemas.microsoft.com/office/drawing/2014/main" id="{963FBA38-B330-9B7B-1057-15C460984E22}"/>
              </a:ext>
            </a:extLst>
          </p:cNvPr>
          <p:cNvSpPr txBox="1">
            <a:spLocks noChangeArrowheads="1"/>
          </p:cNvSpPr>
          <p:nvPr/>
        </p:nvSpPr>
        <p:spPr bwMode="auto">
          <a:xfrm>
            <a:off x="1319732" y="1970279"/>
            <a:ext cx="821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zh-CN" dirty="0"/>
              <a:t>~ $500</a:t>
            </a:r>
            <a:endParaRPr lang="en-US" altLang="zh-CN" dirty="0"/>
          </a:p>
        </p:txBody>
      </p:sp>
      <p:sp>
        <p:nvSpPr>
          <p:cNvPr id="13" name="TextBox 12">
            <a:extLst>
              <a:ext uri="{FF2B5EF4-FFF2-40B4-BE49-F238E27FC236}">
                <a16:creationId xmlns:a16="http://schemas.microsoft.com/office/drawing/2014/main" id="{20DC3339-62CF-F057-0224-6EE66DEFD7CE}"/>
              </a:ext>
            </a:extLst>
          </p:cNvPr>
          <p:cNvSpPr txBox="1"/>
          <p:nvPr/>
        </p:nvSpPr>
        <p:spPr>
          <a:xfrm>
            <a:off x="254852" y="1535534"/>
            <a:ext cx="806631"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2013</a:t>
            </a:r>
          </a:p>
        </p:txBody>
      </p:sp>
      <p:sp>
        <p:nvSpPr>
          <p:cNvPr id="14" name="TextBox 13">
            <a:extLst>
              <a:ext uri="{FF2B5EF4-FFF2-40B4-BE49-F238E27FC236}">
                <a16:creationId xmlns:a16="http://schemas.microsoft.com/office/drawing/2014/main" id="{EC71EAA9-7B25-A302-45ED-89AD09302709}"/>
              </a:ext>
            </a:extLst>
          </p:cNvPr>
          <p:cNvSpPr txBox="1"/>
          <p:nvPr/>
        </p:nvSpPr>
        <p:spPr>
          <a:xfrm>
            <a:off x="254851" y="4399137"/>
            <a:ext cx="806631"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2025</a:t>
            </a:r>
          </a:p>
        </p:txBody>
      </p:sp>
      <p:sp>
        <p:nvSpPr>
          <p:cNvPr id="15" name="Slide Number Placeholder 1">
            <a:extLst>
              <a:ext uri="{FF2B5EF4-FFF2-40B4-BE49-F238E27FC236}">
                <a16:creationId xmlns:a16="http://schemas.microsoft.com/office/drawing/2014/main" id="{CE8769D4-FBD9-03E1-FAA8-0399E06DF0BE}"/>
              </a:ext>
            </a:extLst>
          </p:cNvPr>
          <p:cNvSpPr>
            <a:spLocks noGrp="1"/>
          </p:cNvSpPr>
          <p:nvPr>
            <p:ph type="sldNum" sz="quarter" idx="12"/>
          </p:nvPr>
        </p:nvSpPr>
        <p:spPr>
          <a:xfrm>
            <a:off x="11663766" y="6483298"/>
            <a:ext cx="528234" cy="365125"/>
          </a:xfrm>
        </p:spPr>
        <p:txBody>
          <a:bodyPr/>
          <a:lstStyle/>
          <a:p>
            <a:fld id="{5A86F846-74C6-42E9-8D69-1699D1BCC49E}" type="slidenum">
              <a:rPr lang="en-US" smtClean="0"/>
              <a:t>5</a:t>
            </a:fld>
            <a:endParaRPr lang="en-US"/>
          </a:p>
        </p:txBody>
      </p:sp>
    </p:spTree>
    <p:extLst>
      <p:ext uri="{BB962C8B-B14F-4D97-AF65-F5344CB8AC3E}">
        <p14:creationId xmlns:p14="http://schemas.microsoft.com/office/powerpoint/2010/main" val="389116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1D2F2D47-A860-D5B6-4602-323144F3904E}"/>
              </a:ext>
            </a:extLst>
          </p:cNvPr>
          <p:cNvSpPr>
            <a:spLocks noGrp="1"/>
          </p:cNvSpPr>
          <p:nvPr>
            <p:ph type="sldNum" sz="quarter" idx="12"/>
          </p:nvPr>
        </p:nvSpPr>
        <p:spPr>
          <a:xfrm>
            <a:off x="11663766" y="6483298"/>
            <a:ext cx="528234" cy="365125"/>
          </a:xfrm>
        </p:spPr>
        <p:txBody>
          <a:bodyPr/>
          <a:lstStyle/>
          <a:p>
            <a:fld id="{5A86F846-74C6-42E9-8D69-1699D1BCC49E}" type="slidenum">
              <a:rPr lang="en-US" smtClean="0"/>
              <a:t>6</a:t>
            </a:fld>
            <a:endParaRPr lang="en-US"/>
          </a:p>
        </p:txBody>
      </p:sp>
      <p:sp>
        <p:nvSpPr>
          <p:cNvPr id="5" name="Title 1">
            <a:extLst>
              <a:ext uri="{FF2B5EF4-FFF2-40B4-BE49-F238E27FC236}">
                <a16:creationId xmlns:a16="http://schemas.microsoft.com/office/drawing/2014/main" id="{FB600F78-C19C-C350-EEB5-DEA450570590}"/>
              </a:ext>
            </a:extLst>
          </p:cNvPr>
          <p:cNvSpPr>
            <a:spLocks noGrp="1"/>
          </p:cNvSpPr>
          <p:nvPr>
            <p:ph type="title"/>
          </p:nvPr>
        </p:nvSpPr>
        <p:spPr>
          <a:xfrm>
            <a:off x="1981200" y="152400"/>
            <a:ext cx="8229600" cy="685800"/>
          </a:xfrm>
        </p:spPr>
        <p:txBody>
          <a:bodyPr>
            <a:normAutofit/>
          </a:bodyPr>
          <a:lstStyle/>
          <a:p>
            <a:pPr algn="ctr"/>
            <a:r>
              <a:rPr lang="en-US" altLang="zh-CN" sz="3600" b="1" dirty="0">
                <a:latin typeface="+mn-lt"/>
              </a:rPr>
              <a:t>MD software</a:t>
            </a:r>
            <a:endParaRPr lang="zh-CN" altLang="en-US" sz="3600" b="1" baseline="-25000" dirty="0">
              <a:latin typeface="+mn-lt"/>
            </a:endParaRPr>
          </a:p>
        </p:txBody>
      </p:sp>
      <p:sp>
        <p:nvSpPr>
          <p:cNvPr id="7" name="Content Placeholder 5">
            <a:extLst>
              <a:ext uri="{FF2B5EF4-FFF2-40B4-BE49-F238E27FC236}">
                <a16:creationId xmlns:a16="http://schemas.microsoft.com/office/drawing/2014/main" id="{24A3DC0F-69B7-FB37-EA0C-412084B25495}"/>
              </a:ext>
            </a:extLst>
          </p:cNvPr>
          <p:cNvSpPr>
            <a:spLocks noGrp="1"/>
          </p:cNvSpPr>
          <p:nvPr>
            <p:ph idx="1"/>
          </p:nvPr>
        </p:nvSpPr>
        <p:spPr>
          <a:xfrm>
            <a:off x="757238" y="838200"/>
            <a:ext cx="10772775" cy="5741020"/>
          </a:xfrm>
        </p:spPr>
        <p:txBody>
          <a:bodyPr>
            <a:normAutofit/>
          </a:bodyPr>
          <a:lstStyle/>
          <a:p>
            <a:r>
              <a:rPr lang="en-US" b="1" dirty="0">
                <a:solidFill>
                  <a:srgbClr val="00B0F0"/>
                </a:solidFill>
              </a:rPr>
              <a:t>CHARMM</a:t>
            </a:r>
            <a:r>
              <a:rPr lang="en-US" dirty="0"/>
              <a:t> (Chemistry at </a:t>
            </a:r>
            <a:r>
              <a:rPr lang="en-US" dirty="0" err="1"/>
              <a:t>HARvard</a:t>
            </a:r>
            <a:r>
              <a:rPr lang="en-US" dirty="0"/>
              <a:t> Macromolecular Mechanics)</a:t>
            </a:r>
            <a:br>
              <a:rPr lang="en-US" dirty="0"/>
            </a:br>
            <a:r>
              <a:rPr lang="en-US" sz="2400" dirty="0"/>
              <a:t>Developed by Martin Karplus’s group at Harvard (</a:t>
            </a:r>
            <a:r>
              <a:rPr lang="en-US" sz="2400" dirty="0">
                <a:hlinkClick r:id="rId3"/>
              </a:rPr>
              <a:t>https://academiccharmm.org/</a:t>
            </a:r>
            <a:r>
              <a:rPr lang="en-US" sz="2400" dirty="0"/>
              <a:t>)</a:t>
            </a:r>
          </a:p>
          <a:p>
            <a:pPr lvl="1"/>
            <a:endParaRPr lang="en-US" dirty="0"/>
          </a:p>
          <a:p>
            <a:r>
              <a:rPr lang="en-US" b="1" dirty="0">
                <a:solidFill>
                  <a:srgbClr val="00B0F0"/>
                </a:solidFill>
              </a:rPr>
              <a:t>Amber</a:t>
            </a:r>
            <a:r>
              <a:rPr lang="en-US" dirty="0"/>
              <a:t> (Assisted Model Building with Energy Refinement)</a:t>
            </a:r>
            <a:br>
              <a:rPr lang="en-US" dirty="0"/>
            </a:br>
            <a:r>
              <a:rPr lang="en-US" sz="2400" dirty="0"/>
              <a:t>Developed by Peter </a:t>
            </a:r>
            <a:r>
              <a:rPr lang="en-US" sz="2400" dirty="0" err="1"/>
              <a:t>Kollman’s</a:t>
            </a:r>
            <a:r>
              <a:rPr lang="en-US" sz="2400" dirty="0"/>
              <a:t> group at UCSF (</a:t>
            </a:r>
            <a:r>
              <a:rPr lang="en-US" sz="2400" dirty="0">
                <a:hlinkClick r:id="rId4"/>
              </a:rPr>
              <a:t>https://ambermd.org/</a:t>
            </a:r>
            <a:r>
              <a:rPr lang="en-US" sz="2400" dirty="0"/>
              <a:t>)</a:t>
            </a:r>
          </a:p>
          <a:p>
            <a:pPr lvl="1"/>
            <a:endParaRPr lang="en-US" dirty="0"/>
          </a:p>
          <a:p>
            <a:r>
              <a:rPr lang="en-US" b="1" dirty="0" err="1">
                <a:solidFill>
                  <a:srgbClr val="00B0F0"/>
                </a:solidFill>
              </a:rPr>
              <a:t>Gromacs</a:t>
            </a:r>
            <a:br>
              <a:rPr lang="en-US" b="1" dirty="0"/>
            </a:br>
            <a:r>
              <a:rPr lang="en-US" sz="2400" dirty="0"/>
              <a:t>Developed at the University of Groningen at Zurich (</a:t>
            </a:r>
            <a:r>
              <a:rPr lang="en-US" sz="2400" dirty="0">
                <a:hlinkClick r:id="rId5"/>
              </a:rPr>
              <a:t>https://www.gromacs.org/</a:t>
            </a:r>
            <a:r>
              <a:rPr lang="en-US" sz="2400" dirty="0"/>
              <a:t>)</a:t>
            </a:r>
          </a:p>
          <a:p>
            <a:pPr lvl="1"/>
            <a:endParaRPr lang="en-US" dirty="0"/>
          </a:p>
          <a:p>
            <a:r>
              <a:rPr lang="en-US" dirty="0"/>
              <a:t>Others:</a:t>
            </a:r>
            <a:br>
              <a:rPr lang="en-US" dirty="0"/>
            </a:br>
            <a:r>
              <a:rPr lang="en-US" sz="2400" dirty="0">
                <a:solidFill>
                  <a:srgbClr val="00B0F0"/>
                </a:solidFill>
              </a:rPr>
              <a:t>NAMD</a:t>
            </a:r>
            <a:r>
              <a:rPr lang="en-US" sz="2400" dirty="0"/>
              <a:t> (</a:t>
            </a:r>
            <a:r>
              <a:rPr lang="en-US" sz="2400" dirty="0">
                <a:hlinkClick r:id="rId6"/>
              </a:rPr>
              <a:t>https://www.ks.uiuc.edu/Research/namd/</a:t>
            </a:r>
            <a:r>
              <a:rPr lang="en-US" sz="2400" dirty="0"/>
              <a:t>),</a:t>
            </a:r>
            <a:br>
              <a:rPr lang="en-US" sz="2400" dirty="0"/>
            </a:br>
            <a:r>
              <a:rPr lang="en-US" sz="2400" dirty="0" err="1">
                <a:solidFill>
                  <a:srgbClr val="00B0F0"/>
                </a:solidFill>
              </a:rPr>
              <a:t>OpenMM</a:t>
            </a:r>
            <a:r>
              <a:rPr lang="en-US" sz="2400" dirty="0"/>
              <a:t> (</a:t>
            </a:r>
            <a:r>
              <a:rPr lang="en-US" sz="2400" dirty="0">
                <a:hlinkClick r:id="rId7"/>
              </a:rPr>
              <a:t>https://openmm.org/</a:t>
            </a:r>
            <a:r>
              <a:rPr lang="en-US" sz="2400" dirty="0"/>
              <a:t>),</a:t>
            </a:r>
            <a:br>
              <a:rPr lang="en-US" sz="2400" dirty="0"/>
            </a:br>
            <a:r>
              <a:rPr lang="en-US" sz="2400" dirty="0">
                <a:solidFill>
                  <a:srgbClr val="00B0F0"/>
                </a:solidFill>
              </a:rPr>
              <a:t>Tinker</a:t>
            </a:r>
            <a:r>
              <a:rPr lang="en-US" sz="2400" dirty="0"/>
              <a:t> (</a:t>
            </a:r>
            <a:r>
              <a:rPr lang="en-US" sz="2400" dirty="0">
                <a:hlinkClick r:id="rId8"/>
              </a:rPr>
              <a:t>https://dasher.wustl.edu/tinker/</a:t>
            </a:r>
            <a:r>
              <a:rPr lang="en-US" sz="2400" dirty="0"/>
              <a:t>),</a:t>
            </a:r>
            <a:br>
              <a:rPr lang="en-US" sz="2400" dirty="0"/>
            </a:br>
            <a:r>
              <a:rPr lang="en-US" sz="2400" dirty="0">
                <a:solidFill>
                  <a:srgbClr val="00B0F0"/>
                </a:solidFill>
              </a:rPr>
              <a:t>GPUMD</a:t>
            </a:r>
            <a:r>
              <a:rPr lang="en-US" sz="2400" dirty="0"/>
              <a:t> (</a:t>
            </a:r>
            <a:r>
              <a:rPr lang="en-US" sz="2400" dirty="0">
                <a:hlinkClick r:id="rId9"/>
              </a:rPr>
              <a:t>https://gpumd.org/</a:t>
            </a:r>
            <a:r>
              <a:rPr lang="en-US" sz="2400" dirty="0"/>
              <a:t>)</a:t>
            </a:r>
          </a:p>
        </p:txBody>
      </p:sp>
    </p:spTree>
    <p:extLst>
      <p:ext uri="{BB962C8B-B14F-4D97-AF65-F5344CB8AC3E}">
        <p14:creationId xmlns:p14="http://schemas.microsoft.com/office/powerpoint/2010/main" val="19739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671" y="72115"/>
            <a:ext cx="9882365" cy="427459"/>
          </a:xfrm>
        </p:spPr>
        <p:txBody>
          <a:bodyPr>
            <a:noAutofit/>
          </a:bodyPr>
          <a:lstStyle/>
          <a:p>
            <a:pPr algn="ctr"/>
            <a:r>
              <a:rPr lang="en-US" altLang="zh-CN" sz="2800" b="1" dirty="0">
                <a:latin typeface="+mn-lt"/>
              </a:rPr>
              <a:t>How does the system evolve from frame(t) to frame(</a:t>
            </a:r>
            <a:r>
              <a:rPr lang="en-US" altLang="zh-CN" sz="2800" b="1" dirty="0" err="1">
                <a:latin typeface="+mn-lt"/>
              </a:rPr>
              <a:t>t+</a:t>
            </a:r>
            <a:r>
              <a:rPr lang="en-US" altLang="zh-CN" sz="2800" b="1" dirty="0" err="1">
                <a:latin typeface="Symbol" panose="05050102010706020507" pitchFamily="18" charset="2"/>
              </a:rPr>
              <a:t>D</a:t>
            </a:r>
            <a:r>
              <a:rPr lang="en-US" altLang="zh-CN" sz="2800" b="1" dirty="0" err="1">
                <a:latin typeface="+mn-lt"/>
              </a:rPr>
              <a:t>t</a:t>
            </a:r>
            <a:r>
              <a:rPr lang="en-US" altLang="zh-CN" sz="2800" b="1" dirty="0">
                <a:latin typeface="+mn-lt"/>
              </a:rPr>
              <a:t>)</a:t>
            </a:r>
          </a:p>
        </p:txBody>
      </p:sp>
      <p:sp>
        <p:nvSpPr>
          <p:cNvPr id="3" name="Slide Number Placeholder 2"/>
          <p:cNvSpPr>
            <a:spLocks noGrp="1"/>
          </p:cNvSpPr>
          <p:nvPr>
            <p:ph type="sldNum" sz="quarter" idx="12"/>
          </p:nvPr>
        </p:nvSpPr>
        <p:spPr>
          <a:xfrm>
            <a:off x="11663766" y="6483298"/>
            <a:ext cx="451940" cy="312389"/>
          </a:xfrm>
        </p:spPr>
        <p:txBody>
          <a:bodyPr/>
          <a:lstStyle/>
          <a:p>
            <a:fld id="{5A86F846-74C6-42E9-8D69-1699D1BCC49E}" type="slidenum">
              <a:rPr lang="en-US" smtClean="0"/>
              <a:t>7</a:t>
            </a:fld>
            <a:endParaRPr lang="en-US" dirty="0"/>
          </a:p>
        </p:txBody>
      </p:sp>
      <p:pic>
        <p:nvPicPr>
          <p:cNvPr id="4" name="Screen Shot 2020-11-12 at 10.44.10.png" descr="Screen Shot 2020-11-12 at 10.44.10.png">
            <a:extLst>
              <a:ext uri="{FF2B5EF4-FFF2-40B4-BE49-F238E27FC236}">
                <a16:creationId xmlns:a16="http://schemas.microsoft.com/office/drawing/2014/main" id="{CD5C3884-AC08-9F2B-F331-C79BD423679B}"/>
              </a:ext>
            </a:extLst>
          </p:cNvPr>
          <p:cNvPicPr>
            <a:picLocks noChangeAspect="1"/>
          </p:cNvPicPr>
          <p:nvPr/>
        </p:nvPicPr>
        <p:blipFill>
          <a:blip r:embed="rId3"/>
          <a:srcRect t="7613"/>
          <a:stretch/>
        </p:blipFill>
        <p:spPr>
          <a:xfrm>
            <a:off x="162917" y="1271238"/>
            <a:ext cx="6219871" cy="5212059"/>
          </a:xfrm>
          <a:prstGeom prst="rect">
            <a:avLst/>
          </a:prstGeom>
          <a:ln w="12700">
            <a:miter lim="400000"/>
          </a:ln>
        </p:spPr>
      </p:pic>
      <p:sp>
        <p:nvSpPr>
          <p:cNvPr id="9" name="Rounded Rectangle">
            <a:extLst>
              <a:ext uri="{FF2B5EF4-FFF2-40B4-BE49-F238E27FC236}">
                <a16:creationId xmlns:a16="http://schemas.microsoft.com/office/drawing/2014/main" id="{18B69B6E-B4C6-3B28-ED7B-00B5E8FDA3C9}"/>
              </a:ext>
            </a:extLst>
          </p:cNvPr>
          <p:cNvSpPr/>
          <p:nvPr/>
        </p:nvSpPr>
        <p:spPr>
          <a:xfrm>
            <a:off x="6093441" y="1359277"/>
            <a:ext cx="2783062" cy="738106"/>
          </a:xfrm>
          <a:prstGeom prst="roundRect">
            <a:avLst>
              <a:gd name="adj" fmla="val 24746"/>
            </a:avLst>
          </a:prstGeom>
          <a:noFill/>
          <a:ln w="25400" cap="flat">
            <a:solidFill>
              <a:srgbClr val="F9B074"/>
            </a:solidFill>
            <a:prstDash val="solid"/>
            <a:round/>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10" name="Force field, coordinates, and control parameters input">
            <a:extLst>
              <a:ext uri="{FF2B5EF4-FFF2-40B4-BE49-F238E27FC236}">
                <a16:creationId xmlns:a16="http://schemas.microsoft.com/office/drawing/2014/main" id="{7179EB14-4F5F-EC96-81FF-DFB2D4C7C08A}"/>
              </a:ext>
            </a:extLst>
          </p:cNvPr>
          <p:cNvSpPr/>
          <p:nvPr/>
        </p:nvSpPr>
        <p:spPr>
          <a:xfrm>
            <a:off x="6390606" y="1440579"/>
            <a:ext cx="2384834" cy="5232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914400">
              <a:defRPr sz="3000">
                <a:solidFill>
                  <a:srgbClr val="000000"/>
                </a:solidFill>
                <a:latin typeface="Arial"/>
                <a:ea typeface="Arial"/>
                <a:cs typeface="Arial"/>
                <a:sym typeface="Arial"/>
              </a:defRPr>
            </a:lvl1pPr>
          </a:lstStyle>
          <a:p>
            <a:r>
              <a:rPr sz="1400" dirty="0"/>
              <a:t>Force field, coordinates, and control parameters input</a:t>
            </a:r>
          </a:p>
        </p:txBody>
      </p:sp>
      <p:sp>
        <p:nvSpPr>
          <p:cNvPr id="11" name="Rounded Rectangle">
            <a:extLst>
              <a:ext uri="{FF2B5EF4-FFF2-40B4-BE49-F238E27FC236}">
                <a16:creationId xmlns:a16="http://schemas.microsoft.com/office/drawing/2014/main" id="{8E49CF48-CDE5-BD3A-3195-D759000FA939}"/>
              </a:ext>
            </a:extLst>
          </p:cNvPr>
          <p:cNvSpPr/>
          <p:nvPr/>
        </p:nvSpPr>
        <p:spPr>
          <a:xfrm>
            <a:off x="6125125" y="2703900"/>
            <a:ext cx="2680000" cy="666987"/>
          </a:xfrm>
          <a:prstGeom prst="roundRect">
            <a:avLst>
              <a:gd name="adj" fmla="val 24482"/>
            </a:avLst>
          </a:prstGeom>
          <a:noFill/>
          <a:ln w="25400" cap="flat">
            <a:solidFill>
              <a:srgbClr val="F9B074"/>
            </a:solidFill>
            <a:prstDash val="solid"/>
            <a:round/>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12" name="Calculate the potential and force on each particle">
            <a:extLst>
              <a:ext uri="{FF2B5EF4-FFF2-40B4-BE49-F238E27FC236}">
                <a16:creationId xmlns:a16="http://schemas.microsoft.com/office/drawing/2014/main" id="{9E8E97DB-1B31-B31D-6B58-532FAF082A8E}"/>
              </a:ext>
            </a:extLst>
          </p:cNvPr>
          <p:cNvSpPr/>
          <p:nvPr/>
        </p:nvSpPr>
        <p:spPr>
          <a:xfrm>
            <a:off x="6306812" y="2796777"/>
            <a:ext cx="2316626" cy="5232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914400">
              <a:defRPr sz="3000">
                <a:solidFill>
                  <a:srgbClr val="000000"/>
                </a:solidFill>
                <a:latin typeface="Arial"/>
                <a:ea typeface="Arial"/>
                <a:cs typeface="Arial"/>
                <a:sym typeface="Arial"/>
              </a:defRPr>
            </a:lvl1pPr>
          </a:lstStyle>
          <a:p>
            <a:r>
              <a:rPr sz="1400" dirty="0"/>
              <a:t>Calculate the potential and force on each particle</a:t>
            </a:r>
          </a:p>
        </p:txBody>
      </p:sp>
      <p:sp>
        <p:nvSpPr>
          <p:cNvPr id="13" name="Line">
            <a:extLst>
              <a:ext uri="{FF2B5EF4-FFF2-40B4-BE49-F238E27FC236}">
                <a16:creationId xmlns:a16="http://schemas.microsoft.com/office/drawing/2014/main" id="{4C3168B4-DD2B-FBC8-2847-1B611DF1E75B}"/>
              </a:ext>
            </a:extLst>
          </p:cNvPr>
          <p:cNvSpPr/>
          <p:nvPr/>
        </p:nvSpPr>
        <p:spPr>
          <a:xfrm>
            <a:off x="7566413" y="2179516"/>
            <a:ext cx="1" cy="475016"/>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14" name="Line">
            <a:extLst>
              <a:ext uri="{FF2B5EF4-FFF2-40B4-BE49-F238E27FC236}">
                <a16:creationId xmlns:a16="http://schemas.microsoft.com/office/drawing/2014/main" id="{9A3908F0-6AD6-52A9-F719-BDB8839B74C8}"/>
              </a:ext>
            </a:extLst>
          </p:cNvPr>
          <p:cNvSpPr/>
          <p:nvPr/>
        </p:nvSpPr>
        <p:spPr>
          <a:xfrm>
            <a:off x="7572982" y="3523251"/>
            <a:ext cx="1" cy="570422"/>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15" name="Rounded Rectangle">
            <a:extLst>
              <a:ext uri="{FF2B5EF4-FFF2-40B4-BE49-F238E27FC236}">
                <a16:creationId xmlns:a16="http://schemas.microsoft.com/office/drawing/2014/main" id="{B6E6A392-1A01-125A-E003-EEAC7792E894}"/>
              </a:ext>
            </a:extLst>
          </p:cNvPr>
          <p:cNvSpPr/>
          <p:nvPr/>
        </p:nvSpPr>
        <p:spPr>
          <a:xfrm>
            <a:off x="5964412" y="4160786"/>
            <a:ext cx="3057455" cy="672058"/>
          </a:xfrm>
          <a:prstGeom prst="roundRect">
            <a:avLst>
              <a:gd name="adj" fmla="val 27178"/>
            </a:avLst>
          </a:prstGeom>
          <a:noFill/>
          <a:ln w="25400" cap="flat">
            <a:solidFill>
              <a:srgbClr val="F9B074"/>
            </a:solidFill>
            <a:prstDash val="solid"/>
            <a:round/>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16" name="Calculate the acceleration…">
            <a:extLst>
              <a:ext uri="{FF2B5EF4-FFF2-40B4-BE49-F238E27FC236}">
                <a16:creationId xmlns:a16="http://schemas.microsoft.com/office/drawing/2014/main" id="{1708EB58-AA08-F010-8BFF-F989CD9C0A19}"/>
              </a:ext>
            </a:extLst>
          </p:cNvPr>
          <p:cNvSpPr/>
          <p:nvPr/>
        </p:nvSpPr>
        <p:spPr>
          <a:xfrm>
            <a:off x="6251882" y="4253860"/>
            <a:ext cx="2662052" cy="5232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defTabSz="914400">
              <a:defRPr sz="3000">
                <a:solidFill>
                  <a:srgbClr val="000000"/>
                </a:solidFill>
                <a:latin typeface="Arial"/>
                <a:ea typeface="Arial"/>
                <a:cs typeface="Arial"/>
                <a:sym typeface="Arial"/>
              </a:defRPr>
            </a:pPr>
            <a:r>
              <a:rPr sz="1400" dirty="0"/>
              <a:t>Calculate the acceleration</a:t>
            </a:r>
          </a:p>
          <a:p>
            <a:pPr defTabSz="914400">
              <a:defRPr sz="3000">
                <a:solidFill>
                  <a:srgbClr val="000000"/>
                </a:solidFill>
                <a:latin typeface="Arial"/>
                <a:ea typeface="Arial"/>
                <a:cs typeface="Arial"/>
                <a:sym typeface="Arial"/>
              </a:defRPr>
            </a:pPr>
            <a:r>
              <a:rPr sz="1400" dirty="0"/>
              <a:t>Update velocity and coordinate</a:t>
            </a:r>
          </a:p>
        </p:txBody>
      </p:sp>
      <p:sp>
        <p:nvSpPr>
          <p:cNvPr id="17" name="Rounded Rectangle">
            <a:extLst>
              <a:ext uri="{FF2B5EF4-FFF2-40B4-BE49-F238E27FC236}">
                <a16:creationId xmlns:a16="http://schemas.microsoft.com/office/drawing/2014/main" id="{95DB3A12-8D4E-5AD8-A976-408B12D710AF}"/>
              </a:ext>
            </a:extLst>
          </p:cNvPr>
          <p:cNvSpPr/>
          <p:nvPr/>
        </p:nvSpPr>
        <p:spPr>
          <a:xfrm>
            <a:off x="6019654" y="5762577"/>
            <a:ext cx="3057455" cy="667194"/>
          </a:xfrm>
          <a:prstGeom prst="roundRect">
            <a:avLst>
              <a:gd name="adj" fmla="val 27377"/>
            </a:avLst>
          </a:prstGeom>
          <a:noFill/>
          <a:ln w="25400" cap="flat">
            <a:solidFill>
              <a:srgbClr val="F9B074"/>
            </a:solidFill>
            <a:prstDash val="solid"/>
            <a:round/>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18" name="Output coordinates, velocities, energies, etc for later analysis">
            <a:extLst>
              <a:ext uri="{FF2B5EF4-FFF2-40B4-BE49-F238E27FC236}">
                <a16:creationId xmlns:a16="http://schemas.microsoft.com/office/drawing/2014/main" id="{FE1D3C9C-0A9A-27BE-8B1B-A13B1614F47D}"/>
              </a:ext>
            </a:extLst>
          </p:cNvPr>
          <p:cNvSpPr/>
          <p:nvPr/>
        </p:nvSpPr>
        <p:spPr>
          <a:xfrm>
            <a:off x="6312282" y="5866159"/>
            <a:ext cx="2556195" cy="5232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914400">
              <a:defRPr sz="3000">
                <a:solidFill>
                  <a:srgbClr val="000000"/>
                </a:solidFill>
                <a:latin typeface="Arial"/>
                <a:ea typeface="Arial"/>
                <a:cs typeface="Arial"/>
                <a:sym typeface="Arial"/>
              </a:defRPr>
            </a:lvl1pPr>
          </a:lstStyle>
          <a:p>
            <a:r>
              <a:rPr sz="1400" dirty="0"/>
              <a:t>Output coordinates, velocities, energies, </a:t>
            </a:r>
            <a:r>
              <a:rPr sz="1400" dirty="0" err="1"/>
              <a:t>etc</a:t>
            </a:r>
            <a:r>
              <a:rPr sz="1400" dirty="0"/>
              <a:t> for later analysis</a:t>
            </a:r>
          </a:p>
        </p:txBody>
      </p:sp>
      <p:sp>
        <p:nvSpPr>
          <p:cNvPr id="19" name="Line">
            <a:extLst>
              <a:ext uri="{FF2B5EF4-FFF2-40B4-BE49-F238E27FC236}">
                <a16:creationId xmlns:a16="http://schemas.microsoft.com/office/drawing/2014/main" id="{CE1DB381-D60B-F92E-2D1C-40AC98D89423}"/>
              </a:ext>
            </a:extLst>
          </p:cNvPr>
          <p:cNvSpPr/>
          <p:nvPr/>
        </p:nvSpPr>
        <p:spPr>
          <a:xfrm>
            <a:off x="7566413" y="4962390"/>
            <a:ext cx="0" cy="758526"/>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grpSp>
        <p:nvGrpSpPr>
          <p:cNvPr id="20" name="Group">
            <a:extLst>
              <a:ext uri="{FF2B5EF4-FFF2-40B4-BE49-F238E27FC236}">
                <a16:creationId xmlns:a16="http://schemas.microsoft.com/office/drawing/2014/main" id="{618C68BB-4733-76FE-2646-7571D17A64FE}"/>
              </a:ext>
            </a:extLst>
          </p:cNvPr>
          <p:cNvGrpSpPr/>
          <p:nvPr/>
        </p:nvGrpSpPr>
        <p:grpSpPr>
          <a:xfrm>
            <a:off x="9908751" y="4463518"/>
            <a:ext cx="1980985" cy="706692"/>
            <a:chOff x="0" y="0"/>
            <a:chExt cx="4045633" cy="1443228"/>
          </a:xfrm>
        </p:grpSpPr>
        <p:sp>
          <p:nvSpPr>
            <p:cNvPr id="34" name="Shape">
              <a:extLst>
                <a:ext uri="{FF2B5EF4-FFF2-40B4-BE49-F238E27FC236}">
                  <a16:creationId xmlns:a16="http://schemas.microsoft.com/office/drawing/2014/main" id="{34F70669-023A-CB02-6988-5F231FA06011}"/>
                </a:ext>
              </a:extLst>
            </p:cNvPr>
            <p:cNvSpPr/>
            <p:nvPr/>
          </p:nvSpPr>
          <p:spPr>
            <a:xfrm>
              <a:off x="0" y="0"/>
              <a:ext cx="3073463" cy="144322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25400" cap="flat">
              <a:solidFill>
                <a:srgbClr val="F9B074"/>
              </a:solidFill>
              <a:prstDash val="solid"/>
              <a:miter lim="400000"/>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35" name="t &gt;tmax?">
              <a:extLst>
                <a:ext uri="{FF2B5EF4-FFF2-40B4-BE49-F238E27FC236}">
                  <a16:creationId xmlns:a16="http://schemas.microsoft.com/office/drawing/2014/main" id="{A492A88B-6561-C8C3-8453-CB96EEBB2E32}"/>
                </a:ext>
              </a:extLst>
            </p:cNvPr>
            <p:cNvSpPr/>
            <p:nvPr/>
          </p:nvSpPr>
          <p:spPr>
            <a:xfrm>
              <a:off x="874084" y="405699"/>
              <a:ext cx="3171549" cy="62854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defTabSz="914400">
                <a:defRPr sz="4000">
                  <a:solidFill>
                    <a:srgbClr val="000000"/>
                  </a:solidFill>
                  <a:latin typeface="Arial"/>
                  <a:ea typeface="Arial"/>
                  <a:cs typeface="Arial"/>
                  <a:sym typeface="Arial"/>
                </a:defRPr>
              </a:pPr>
              <a:r>
                <a:rPr sz="1400" dirty="0"/>
                <a:t>t &gt; </a:t>
              </a:r>
              <a:r>
                <a:rPr sz="1400" dirty="0" err="1"/>
                <a:t>t</a:t>
              </a:r>
              <a:r>
                <a:rPr sz="1400" baseline="-5999" dirty="0" err="1"/>
                <a:t>max</a:t>
              </a:r>
              <a:r>
                <a:rPr sz="1400" dirty="0"/>
                <a:t>?</a:t>
              </a:r>
            </a:p>
          </p:txBody>
        </p:sp>
      </p:grpSp>
      <p:sp>
        <p:nvSpPr>
          <p:cNvPr id="21" name="Line">
            <a:extLst>
              <a:ext uri="{FF2B5EF4-FFF2-40B4-BE49-F238E27FC236}">
                <a16:creationId xmlns:a16="http://schemas.microsoft.com/office/drawing/2014/main" id="{D4289CB5-7DD1-6092-1B93-6A4BF2873D75}"/>
              </a:ext>
            </a:extLst>
          </p:cNvPr>
          <p:cNvSpPr/>
          <p:nvPr/>
        </p:nvSpPr>
        <p:spPr>
          <a:xfrm flipV="1">
            <a:off x="9293802" y="5078886"/>
            <a:ext cx="926663" cy="886015"/>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22" name="Line">
            <a:extLst>
              <a:ext uri="{FF2B5EF4-FFF2-40B4-BE49-F238E27FC236}">
                <a16:creationId xmlns:a16="http://schemas.microsoft.com/office/drawing/2014/main" id="{6C260D67-B266-8A27-747A-02B72E9C53C4}"/>
              </a:ext>
            </a:extLst>
          </p:cNvPr>
          <p:cNvSpPr/>
          <p:nvPr/>
        </p:nvSpPr>
        <p:spPr>
          <a:xfrm>
            <a:off x="10652049" y="5258988"/>
            <a:ext cx="0" cy="696457"/>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23" name="Line">
            <a:extLst>
              <a:ext uri="{FF2B5EF4-FFF2-40B4-BE49-F238E27FC236}">
                <a16:creationId xmlns:a16="http://schemas.microsoft.com/office/drawing/2014/main" id="{387CC462-DCF2-41F2-0644-4B6EBCD87888}"/>
              </a:ext>
            </a:extLst>
          </p:cNvPr>
          <p:cNvSpPr/>
          <p:nvPr/>
        </p:nvSpPr>
        <p:spPr>
          <a:xfrm flipV="1">
            <a:off x="10652049" y="3526946"/>
            <a:ext cx="0" cy="750542"/>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24" name="Rounded Rectangle">
            <a:extLst>
              <a:ext uri="{FF2B5EF4-FFF2-40B4-BE49-F238E27FC236}">
                <a16:creationId xmlns:a16="http://schemas.microsoft.com/office/drawing/2014/main" id="{A6E0F500-3C4A-1B77-4F3E-24A8704E0707}"/>
              </a:ext>
            </a:extLst>
          </p:cNvPr>
          <p:cNvSpPr/>
          <p:nvPr/>
        </p:nvSpPr>
        <p:spPr>
          <a:xfrm>
            <a:off x="9920321" y="2821781"/>
            <a:ext cx="1375448" cy="598900"/>
          </a:xfrm>
          <a:prstGeom prst="roundRect">
            <a:avLst>
              <a:gd name="adj" fmla="val 38261"/>
            </a:avLst>
          </a:prstGeom>
          <a:noFill/>
          <a:ln w="25400" cap="flat">
            <a:solidFill>
              <a:srgbClr val="F9B074"/>
            </a:solidFill>
            <a:prstDash val="solid"/>
            <a:round/>
          </a:ln>
          <a:effectLst/>
        </p:spPr>
        <p:txBody>
          <a:bodyPr wrap="square" lIns="50800" tIns="50800" rIns="50800" bIns="50800" numCol="1" anchor="ctr">
            <a:noAutofit/>
          </a:bodyPr>
          <a:lstStyle/>
          <a:p>
            <a:pPr algn="l" defTabSz="914400">
              <a:defRPr sz="1800">
                <a:solidFill>
                  <a:srgbClr val="000000"/>
                </a:solidFill>
                <a:latin typeface="Calibri"/>
                <a:ea typeface="Calibri"/>
                <a:cs typeface="Calibri"/>
                <a:sym typeface="Calibri"/>
              </a:defRPr>
            </a:pPr>
            <a:endParaRPr/>
          </a:p>
        </p:txBody>
      </p:sp>
      <p:sp>
        <p:nvSpPr>
          <p:cNvPr id="25" name="t=t+∆t">
            <a:extLst>
              <a:ext uri="{FF2B5EF4-FFF2-40B4-BE49-F238E27FC236}">
                <a16:creationId xmlns:a16="http://schemas.microsoft.com/office/drawing/2014/main" id="{ACB6F407-3AFC-5B49-D480-683FD627FB62}"/>
              </a:ext>
            </a:extLst>
          </p:cNvPr>
          <p:cNvSpPr/>
          <p:nvPr/>
        </p:nvSpPr>
        <p:spPr>
          <a:xfrm>
            <a:off x="10063625" y="2964373"/>
            <a:ext cx="1077856" cy="30777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914400">
              <a:defRPr sz="4000">
                <a:solidFill>
                  <a:srgbClr val="000000"/>
                </a:solidFill>
                <a:latin typeface="Arial"/>
                <a:ea typeface="Arial"/>
                <a:cs typeface="Arial"/>
                <a:sym typeface="Arial"/>
              </a:defRPr>
            </a:lvl1pPr>
          </a:lstStyle>
          <a:p>
            <a:pPr algn="ctr"/>
            <a:r>
              <a:rPr sz="1400" dirty="0"/>
              <a:t>t=t+∆t</a:t>
            </a:r>
          </a:p>
        </p:txBody>
      </p:sp>
      <p:sp>
        <p:nvSpPr>
          <p:cNvPr id="26" name="Line">
            <a:extLst>
              <a:ext uri="{FF2B5EF4-FFF2-40B4-BE49-F238E27FC236}">
                <a16:creationId xmlns:a16="http://schemas.microsoft.com/office/drawing/2014/main" id="{212B734A-2B1E-982D-76E9-CE39535E7671}"/>
              </a:ext>
            </a:extLst>
          </p:cNvPr>
          <p:cNvSpPr/>
          <p:nvPr/>
        </p:nvSpPr>
        <p:spPr>
          <a:xfrm flipH="1">
            <a:off x="8977127" y="3103232"/>
            <a:ext cx="803370" cy="0"/>
          </a:xfrm>
          <a:prstGeom prst="line">
            <a:avLst/>
          </a:prstGeom>
          <a:noFill/>
          <a:ln w="101600" cap="flat">
            <a:solidFill>
              <a:srgbClr val="535353"/>
            </a:solidFill>
            <a:prstDash val="solid"/>
            <a:round/>
            <a:tailEnd type="triangle" w="med" len="med"/>
          </a:ln>
          <a:effectLst/>
        </p:spPr>
        <p:txBody>
          <a:bodyPr wrap="square" lIns="45718" tIns="45718" rIns="45718" bIns="45718" numCol="1" anchor="t">
            <a:noAutofit/>
          </a:bodyPr>
          <a:lstStyle/>
          <a:p>
            <a:pPr defTabSz="2438337"/>
            <a:endParaRPr/>
          </a:p>
        </p:txBody>
      </p:sp>
      <p:sp>
        <p:nvSpPr>
          <p:cNvPr id="27" name="false">
            <a:extLst>
              <a:ext uri="{FF2B5EF4-FFF2-40B4-BE49-F238E27FC236}">
                <a16:creationId xmlns:a16="http://schemas.microsoft.com/office/drawing/2014/main" id="{9520129E-6797-AE5A-AEC6-A40E31FA83F6}"/>
              </a:ext>
            </a:extLst>
          </p:cNvPr>
          <p:cNvSpPr/>
          <p:nvPr/>
        </p:nvSpPr>
        <p:spPr>
          <a:xfrm>
            <a:off x="10873123" y="4037859"/>
            <a:ext cx="575891" cy="2896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l" defTabSz="914400">
              <a:defRPr sz="3700">
                <a:solidFill>
                  <a:srgbClr val="000000"/>
                </a:solidFill>
                <a:latin typeface="Calibri"/>
                <a:ea typeface="Calibri"/>
                <a:cs typeface="Calibri"/>
                <a:sym typeface="Calibri"/>
              </a:defRPr>
            </a:lvl1pPr>
          </a:lstStyle>
          <a:p>
            <a:r>
              <a:rPr sz="1600" dirty="0"/>
              <a:t>false</a:t>
            </a:r>
          </a:p>
        </p:txBody>
      </p:sp>
      <p:sp>
        <p:nvSpPr>
          <p:cNvPr id="28" name="true">
            <a:extLst>
              <a:ext uri="{FF2B5EF4-FFF2-40B4-BE49-F238E27FC236}">
                <a16:creationId xmlns:a16="http://schemas.microsoft.com/office/drawing/2014/main" id="{6D8CFAE5-A1DB-EF8D-A6EF-E0E40257373E}"/>
              </a:ext>
            </a:extLst>
          </p:cNvPr>
          <p:cNvSpPr/>
          <p:nvPr/>
        </p:nvSpPr>
        <p:spPr>
          <a:xfrm>
            <a:off x="10902460" y="5470565"/>
            <a:ext cx="575890" cy="2896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l" defTabSz="914400">
              <a:defRPr sz="3700">
                <a:solidFill>
                  <a:srgbClr val="000000"/>
                </a:solidFill>
                <a:latin typeface="Calibri"/>
                <a:ea typeface="Calibri"/>
                <a:cs typeface="Calibri"/>
                <a:sym typeface="Calibri"/>
              </a:defRPr>
            </a:lvl1pPr>
          </a:lstStyle>
          <a:p>
            <a:r>
              <a:rPr sz="1600" dirty="0"/>
              <a:t>true</a:t>
            </a:r>
          </a:p>
        </p:txBody>
      </p:sp>
      <p:sp>
        <p:nvSpPr>
          <p:cNvPr id="30" name="1.1. Corrected some bugs within the code and resumed the simulation.">
            <a:extLst>
              <a:ext uri="{FF2B5EF4-FFF2-40B4-BE49-F238E27FC236}">
                <a16:creationId xmlns:a16="http://schemas.microsoft.com/office/drawing/2014/main" id="{AE7DF769-0224-1E0B-D419-C58FA4022C01}"/>
              </a:ext>
            </a:extLst>
          </p:cNvPr>
          <p:cNvSpPr/>
          <p:nvPr/>
        </p:nvSpPr>
        <p:spPr>
          <a:xfrm>
            <a:off x="5662837" y="1001447"/>
            <a:ext cx="621868" cy="6218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596900" indent="-596900" algn="l" defTabSz="825500">
              <a:lnSpc>
                <a:spcPct val="140000"/>
              </a:lnSpc>
              <a:spcBef>
                <a:spcPts val="2000"/>
              </a:spcBef>
              <a:buSzPct val="123000"/>
              <a:buChar char="•"/>
              <a:defRPr sz="4000" b="1">
                <a:latin typeface="Helvetica"/>
                <a:ea typeface="Helvetica"/>
                <a:cs typeface="Helvetica"/>
                <a:sym typeface="Helvetica"/>
              </a:defRPr>
            </a:lvl1pPr>
          </a:lstStyle>
          <a:p>
            <a:pPr marL="0" indent="0">
              <a:buNone/>
            </a:pPr>
            <a:endParaRPr sz="2000" dirty="0">
              <a:latin typeface="+mn-lt"/>
            </a:endParaRPr>
          </a:p>
        </p:txBody>
      </p:sp>
      <mc:AlternateContent xmlns:mc="http://schemas.openxmlformats.org/markup-compatibility/2006" xmlns:a14="http://schemas.microsoft.com/office/drawing/2010/main">
        <mc:Choice Requires="a14">
          <p:sp>
            <p:nvSpPr>
              <p:cNvPr id="31" name="Equation">
                <a:extLst>
                  <a:ext uri="{FF2B5EF4-FFF2-40B4-BE49-F238E27FC236}">
                    <a16:creationId xmlns:a16="http://schemas.microsoft.com/office/drawing/2014/main" id="{AE805448-114D-9AF6-71BC-EB7981632F26}"/>
                  </a:ext>
                </a:extLst>
              </p:cNvPr>
              <p:cNvSpPr txBox="1"/>
              <p:nvPr/>
            </p:nvSpPr>
            <p:spPr>
              <a:xfrm>
                <a:off x="7790066" y="3591632"/>
                <a:ext cx="1205747" cy="35888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limUpp>
                        <m:limUppPr>
                          <m:ctrlPr>
                            <a:rPr sz="2000" i="1">
                              <a:solidFill>
                                <a:srgbClr val="5E5E5E"/>
                              </a:solidFill>
                              <a:latin typeface="Cambria Math" panose="02040503050406030204" pitchFamily="18" charset="0"/>
                            </a:rPr>
                          </m:ctrlPr>
                        </m:limUppPr>
                        <m:e>
                          <m:r>
                            <a:rPr sz="2000" i="1">
                              <a:solidFill>
                                <a:srgbClr val="5E5E5E"/>
                              </a:solidFill>
                              <a:latin typeface="Cambria Math" panose="02040503050406030204" pitchFamily="18" charset="0"/>
                            </a:rPr>
                            <m:t>𝐹</m:t>
                          </m:r>
                        </m:e>
                        <m:lim>
                          <m:r>
                            <a:rPr sz="2000" i="1">
                              <a:solidFill>
                                <a:srgbClr val="5E5E5E"/>
                              </a:solidFill>
                              <a:latin typeface="Cambria Math" panose="02040503050406030204" pitchFamily="18" charset="0"/>
                            </a:rPr>
                            <m:t>→</m:t>
                          </m:r>
                        </m:lim>
                      </m:limUpp>
                      <m:r>
                        <a:rPr sz="2000" i="1">
                          <a:solidFill>
                            <a:srgbClr val="5E5E5E"/>
                          </a:solidFill>
                          <a:latin typeface="Cambria Math" panose="02040503050406030204" pitchFamily="18" charset="0"/>
                        </a:rPr>
                        <m:t>(</m:t>
                      </m:r>
                      <m:r>
                        <a:rPr sz="2000" i="1">
                          <a:solidFill>
                            <a:srgbClr val="5E5E5E"/>
                          </a:solidFill>
                          <a:latin typeface="Cambria Math" panose="02040503050406030204" pitchFamily="18" charset="0"/>
                        </a:rPr>
                        <m:t>𝑡</m:t>
                      </m:r>
                      <m:r>
                        <a:rPr sz="2000" i="1">
                          <a:solidFill>
                            <a:srgbClr val="5E5E5E"/>
                          </a:solidFill>
                          <a:latin typeface="Cambria Math" panose="02040503050406030204" pitchFamily="18" charset="0"/>
                        </a:rPr>
                        <m:t>)=−</m:t>
                      </m:r>
                      <m:r>
                        <a:rPr sz="2000" i="1">
                          <a:solidFill>
                            <a:srgbClr val="5E5E5E"/>
                          </a:solidFill>
                          <a:latin typeface="Cambria Math" panose="02040503050406030204" pitchFamily="18" charset="0"/>
                        </a:rPr>
                        <m:t>𝛻</m:t>
                      </m:r>
                      <m:r>
                        <a:rPr sz="2000" i="1">
                          <a:solidFill>
                            <a:srgbClr val="5E5E5E"/>
                          </a:solidFill>
                          <a:latin typeface="Cambria Math" panose="02040503050406030204" pitchFamily="18" charset="0"/>
                        </a:rPr>
                        <m:t>𝑈</m:t>
                      </m:r>
                    </m:oMath>
                  </m:oMathPara>
                </a14:m>
                <a:endParaRPr sz="2000" dirty="0">
                  <a:solidFill>
                    <a:srgbClr val="5E5E5E"/>
                  </a:solidFill>
                </a:endParaRPr>
              </a:p>
            </p:txBody>
          </p:sp>
        </mc:Choice>
        <mc:Fallback xmlns="">
          <p:sp>
            <p:nvSpPr>
              <p:cNvPr id="31" name="Equation">
                <a:extLst>
                  <a:ext uri="{FF2B5EF4-FFF2-40B4-BE49-F238E27FC236}">
                    <a16:creationId xmlns:a16="http://schemas.microsoft.com/office/drawing/2014/main" id="{AE805448-114D-9AF6-71BC-EB7981632F26}"/>
                  </a:ext>
                </a:extLst>
              </p:cNvPr>
              <p:cNvSpPr txBox="1">
                <a:spLocks noRot="1" noChangeAspect="1" noMove="1" noResize="1" noEditPoints="1" noAdjustHandles="1" noChangeArrowheads="1" noChangeShapeType="1" noTextEdit="1"/>
              </p:cNvSpPr>
              <p:nvPr/>
            </p:nvSpPr>
            <p:spPr>
              <a:xfrm>
                <a:off x="7790066" y="3591632"/>
                <a:ext cx="1205747" cy="358888"/>
              </a:xfrm>
              <a:prstGeom prst="rect">
                <a:avLst/>
              </a:prstGeom>
              <a:blipFill>
                <a:blip r:embed="rId4"/>
                <a:stretch>
                  <a:fillRect r="-10606" b="-1355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quation">
                <a:extLst>
                  <a:ext uri="{FF2B5EF4-FFF2-40B4-BE49-F238E27FC236}">
                    <a16:creationId xmlns:a16="http://schemas.microsoft.com/office/drawing/2014/main" id="{2B06B338-F094-47E5-1007-38DB19B8A6F0}"/>
                  </a:ext>
                </a:extLst>
              </p:cNvPr>
              <p:cNvSpPr txBox="1"/>
              <p:nvPr/>
            </p:nvSpPr>
            <p:spPr>
              <a:xfrm>
                <a:off x="7794547" y="4899216"/>
                <a:ext cx="1158842" cy="624735"/>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limUpp>
                        <m:limUppPr>
                          <m:ctrlPr>
                            <a:rPr sz="2000" i="1">
                              <a:solidFill>
                                <a:srgbClr val="5E5E5E"/>
                              </a:solidFill>
                              <a:latin typeface="Cambria Math" panose="02040503050406030204" pitchFamily="18" charset="0"/>
                            </a:rPr>
                          </m:ctrlPr>
                        </m:limUppPr>
                        <m:e>
                          <m:r>
                            <a:rPr sz="2000" i="1">
                              <a:solidFill>
                                <a:srgbClr val="5E5E5E"/>
                              </a:solidFill>
                              <a:latin typeface="Cambria Math" panose="02040503050406030204" pitchFamily="18" charset="0"/>
                            </a:rPr>
                            <m:t>𝑎</m:t>
                          </m:r>
                        </m:e>
                        <m:lim>
                          <m:r>
                            <a:rPr sz="2000" i="1">
                              <a:solidFill>
                                <a:srgbClr val="5E5E5E"/>
                              </a:solidFill>
                              <a:latin typeface="Cambria Math" panose="02040503050406030204" pitchFamily="18" charset="0"/>
                            </a:rPr>
                            <m:t>→</m:t>
                          </m:r>
                        </m:lim>
                      </m:limUpp>
                      <m:r>
                        <a:rPr sz="2000" i="1">
                          <a:solidFill>
                            <a:srgbClr val="5E5E5E"/>
                          </a:solidFill>
                          <a:latin typeface="Cambria Math" panose="02040503050406030204" pitchFamily="18" charset="0"/>
                        </a:rPr>
                        <m:t>(</m:t>
                      </m:r>
                      <m:r>
                        <a:rPr sz="2000" i="1">
                          <a:solidFill>
                            <a:srgbClr val="5E5E5E"/>
                          </a:solidFill>
                          <a:latin typeface="Cambria Math" panose="02040503050406030204" pitchFamily="18" charset="0"/>
                        </a:rPr>
                        <m:t>𝑡</m:t>
                      </m:r>
                      <m:r>
                        <a:rPr sz="2000" i="1">
                          <a:solidFill>
                            <a:srgbClr val="5E5E5E"/>
                          </a:solidFill>
                          <a:latin typeface="Cambria Math" panose="02040503050406030204" pitchFamily="18" charset="0"/>
                        </a:rPr>
                        <m:t>)=</m:t>
                      </m:r>
                      <m:f>
                        <m:fPr>
                          <m:ctrlPr>
                            <a:rPr sz="2000" i="1">
                              <a:solidFill>
                                <a:srgbClr val="5E5E5E"/>
                              </a:solidFill>
                              <a:latin typeface="Cambria Math" panose="02040503050406030204" pitchFamily="18" charset="0"/>
                            </a:rPr>
                          </m:ctrlPr>
                        </m:fPr>
                        <m:num>
                          <m:limUpp>
                            <m:limUppPr>
                              <m:ctrlPr>
                                <a:rPr sz="2000" i="1">
                                  <a:solidFill>
                                    <a:srgbClr val="5E5E5E"/>
                                  </a:solidFill>
                                  <a:latin typeface="Cambria Math" panose="02040503050406030204" pitchFamily="18" charset="0"/>
                                </a:rPr>
                              </m:ctrlPr>
                            </m:limUppPr>
                            <m:e>
                              <m:r>
                                <a:rPr sz="2000" i="1">
                                  <a:solidFill>
                                    <a:srgbClr val="5E5E5E"/>
                                  </a:solidFill>
                                  <a:latin typeface="Cambria Math" panose="02040503050406030204" pitchFamily="18" charset="0"/>
                                </a:rPr>
                                <m:t>𝐹</m:t>
                              </m:r>
                            </m:e>
                            <m:lim>
                              <m:r>
                                <a:rPr sz="2000" i="1">
                                  <a:solidFill>
                                    <a:srgbClr val="5E5E5E"/>
                                  </a:solidFill>
                                  <a:latin typeface="Cambria Math" panose="02040503050406030204" pitchFamily="18" charset="0"/>
                                </a:rPr>
                                <m:t>→</m:t>
                              </m:r>
                            </m:lim>
                          </m:limUpp>
                          <m:r>
                            <a:rPr sz="2000" i="1">
                              <a:solidFill>
                                <a:srgbClr val="5E5E5E"/>
                              </a:solidFill>
                              <a:latin typeface="Cambria Math" panose="02040503050406030204" pitchFamily="18" charset="0"/>
                            </a:rPr>
                            <m:t>(</m:t>
                          </m:r>
                          <m:r>
                            <a:rPr sz="2000" i="1">
                              <a:solidFill>
                                <a:srgbClr val="5E5E5E"/>
                              </a:solidFill>
                              <a:latin typeface="Cambria Math" panose="02040503050406030204" pitchFamily="18" charset="0"/>
                            </a:rPr>
                            <m:t>𝑡</m:t>
                          </m:r>
                          <m:r>
                            <a:rPr sz="2000" i="1">
                              <a:solidFill>
                                <a:srgbClr val="5E5E5E"/>
                              </a:solidFill>
                              <a:latin typeface="Cambria Math" panose="02040503050406030204" pitchFamily="18" charset="0"/>
                            </a:rPr>
                            <m:t>)</m:t>
                          </m:r>
                        </m:num>
                        <m:den>
                          <m:r>
                            <a:rPr sz="2000" i="1">
                              <a:solidFill>
                                <a:srgbClr val="5E5E5E"/>
                              </a:solidFill>
                              <a:latin typeface="Cambria Math" panose="02040503050406030204" pitchFamily="18" charset="0"/>
                            </a:rPr>
                            <m:t>𝑚</m:t>
                          </m:r>
                        </m:den>
                      </m:f>
                    </m:oMath>
                  </m:oMathPara>
                </a14:m>
                <a:endParaRPr sz="2000" dirty="0">
                  <a:solidFill>
                    <a:srgbClr val="5E5E5E"/>
                  </a:solidFill>
                </a:endParaRPr>
              </a:p>
            </p:txBody>
          </p:sp>
        </mc:Choice>
        <mc:Fallback xmlns="">
          <p:sp>
            <p:nvSpPr>
              <p:cNvPr id="32" name="Equation">
                <a:extLst>
                  <a:ext uri="{FF2B5EF4-FFF2-40B4-BE49-F238E27FC236}">
                    <a16:creationId xmlns:a16="http://schemas.microsoft.com/office/drawing/2014/main" id="{2B06B338-F094-47E5-1007-38DB19B8A6F0}"/>
                  </a:ext>
                </a:extLst>
              </p:cNvPr>
              <p:cNvSpPr txBox="1">
                <a:spLocks noRot="1" noChangeAspect="1" noMove="1" noResize="1" noEditPoints="1" noAdjustHandles="1" noChangeArrowheads="1" noChangeShapeType="1" noTextEdit="1"/>
              </p:cNvSpPr>
              <p:nvPr/>
            </p:nvSpPr>
            <p:spPr>
              <a:xfrm>
                <a:off x="7794547" y="4899216"/>
                <a:ext cx="1158842" cy="624735"/>
              </a:xfrm>
              <a:prstGeom prst="rect">
                <a:avLst/>
              </a:prstGeom>
              <a:blipFill>
                <a:blip r:embed="rId5"/>
                <a:stretch>
                  <a:fillRect r="-11053" b="-16667"/>
                </a:stretch>
              </a:blipFill>
              <a:ln w="12700" cap="flat">
                <a:noFill/>
                <a:miter lim="400000"/>
              </a:ln>
              <a:effectLst/>
            </p:spPr>
            <p:txBody>
              <a:bodyPr/>
              <a:lstStyle/>
              <a:p>
                <a:r>
                  <a:rPr lang="en-US">
                    <a:noFill/>
                  </a:rPr>
                  <a:t> </a:t>
                </a:r>
              </a:p>
            </p:txBody>
          </p:sp>
        </mc:Fallback>
      </mc:AlternateContent>
      <p:sp>
        <p:nvSpPr>
          <p:cNvPr id="33" name="true">
            <a:extLst>
              <a:ext uri="{FF2B5EF4-FFF2-40B4-BE49-F238E27FC236}">
                <a16:creationId xmlns:a16="http://schemas.microsoft.com/office/drawing/2014/main" id="{4E845B08-523D-5961-4B51-3E5D5BEA5359}"/>
              </a:ext>
            </a:extLst>
          </p:cNvPr>
          <p:cNvSpPr/>
          <p:nvPr/>
        </p:nvSpPr>
        <p:spPr>
          <a:xfrm>
            <a:off x="10003997" y="6111227"/>
            <a:ext cx="1419241" cy="30777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defTabSz="914400">
              <a:defRPr sz="3700">
                <a:solidFill>
                  <a:srgbClr val="000000"/>
                </a:solidFill>
                <a:latin typeface="Calibri"/>
                <a:ea typeface="Calibri"/>
                <a:cs typeface="Calibri"/>
                <a:sym typeface="Calibri"/>
              </a:defRPr>
            </a:lvl1pPr>
          </a:lstStyle>
          <a:p>
            <a:r>
              <a:rPr sz="1400" dirty="0"/>
              <a:t>End of simulation</a:t>
            </a:r>
          </a:p>
        </p:txBody>
      </p:sp>
      <p:sp>
        <p:nvSpPr>
          <p:cNvPr id="43" name="TextBox 42">
            <a:extLst>
              <a:ext uri="{FF2B5EF4-FFF2-40B4-BE49-F238E27FC236}">
                <a16:creationId xmlns:a16="http://schemas.microsoft.com/office/drawing/2014/main" id="{2571F5D0-07D0-FF6F-8CD7-06E3406EC3DF}"/>
              </a:ext>
            </a:extLst>
          </p:cNvPr>
          <p:cNvSpPr txBox="1"/>
          <p:nvPr/>
        </p:nvSpPr>
        <p:spPr>
          <a:xfrm>
            <a:off x="7036582" y="632897"/>
            <a:ext cx="324792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indent="0" algn="ctr">
              <a:buNone/>
            </a:pPr>
            <a:r>
              <a:rPr lang="en-US" sz="1800" dirty="0">
                <a:solidFill>
                  <a:schemeClr val="tx1"/>
                </a:solidFill>
                <a:latin typeface="+mn-lt"/>
              </a:rPr>
              <a:t>The time iteration of calculation</a:t>
            </a:r>
          </a:p>
        </p:txBody>
      </p:sp>
      <p:sp>
        <p:nvSpPr>
          <p:cNvPr id="44" name="TextBox 43">
            <a:extLst>
              <a:ext uri="{FF2B5EF4-FFF2-40B4-BE49-F238E27FC236}">
                <a16:creationId xmlns:a16="http://schemas.microsoft.com/office/drawing/2014/main" id="{37186067-62FC-C68E-1AB2-E1CACE7C6CBA}"/>
              </a:ext>
            </a:extLst>
          </p:cNvPr>
          <p:cNvSpPr txBox="1"/>
          <p:nvPr/>
        </p:nvSpPr>
        <p:spPr>
          <a:xfrm>
            <a:off x="920719" y="632115"/>
            <a:ext cx="324792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indent="0" algn="ctr">
              <a:buNone/>
            </a:pPr>
            <a:r>
              <a:rPr lang="en-US" sz="1800" dirty="0">
                <a:solidFill>
                  <a:schemeClr val="tx1"/>
                </a:solidFill>
                <a:latin typeface="+mn-lt"/>
              </a:rPr>
              <a:t>Numerical integration</a:t>
            </a:r>
          </a:p>
        </p:txBody>
      </p:sp>
      <p:sp>
        <p:nvSpPr>
          <p:cNvPr id="46" name="TextBox 45">
            <a:extLst>
              <a:ext uri="{FF2B5EF4-FFF2-40B4-BE49-F238E27FC236}">
                <a16:creationId xmlns:a16="http://schemas.microsoft.com/office/drawing/2014/main" id="{89552308-E47A-A7BA-9F2B-FC3248FBAF8A}"/>
              </a:ext>
            </a:extLst>
          </p:cNvPr>
          <p:cNvSpPr txBox="1"/>
          <p:nvPr/>
        </p:nvSpPr>
        <p:spPr>
          <a:xfrm>
            <a:off x="9757133" y="2192785"/>
            <a:ext cx="1602616" cy="307777"/>
          </a:xfrm>
          <a:prstGeom prst="rect">
            <a:avLst/>
          </a:prstGeom>
          <a:noFill/>
        </p:spPr>
        <p:txBody>
          <a:bodyPr wrap="square">
            <a:spAutoFit/>
          </a:bodyPr>
          <a:lstStyle/>
          <a:p>
            <a:r>
              <a:rPr lang="en-US" sz="1400" dirty="0"/>
              <a:t>Classical mechanics</a:t>
            </a:r>
          </a:p>
        </p:txBody>
      </p:sp>
    </p:spTree>
    <p:extLst>
      <p:ext uri="{BB962C8B-B14F-4D97-AF65-F5344CB8AC3E}">
        <p14:creationId xmlns:p14="http://schemas.microsoft.com/office/powerpoint/2010/main" val="48985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Equation">
                <a:extLst>
                  <a:ext uri="{FF2B5EF4-FFF2-40B4-BE49-F238E27FC236}">
                    <a16:creationId xmlns:a16="http://schemas.microsoft.com/office/drawing/2014/main" id="{BF903A72-A481-257B-85A1-A27C866A2EA9}"/>
                  </a:ext>
                </a:extLst>
              </p:cNvPr>
              <p:cNvSpPr txBox="1"/>
              <p:nvPr/>
            </p:nvSpPr>
            <p:spPr>
              <a:xfrm>
                <a:off x="1314281" y="704743"/>
                <a:ext cx="9214429" cy="547971"/>
              </a:xfrm>
              <a:prstGeom prst="rect">
                <a:avLst/>
              </a:prstGeom>
              <a:noFill/>
              <a:ln w="12700" cap="flat">
                <a:noFill/>
                <a:miter lim="400000"/>
              </a:ln>
              <a:effectLst/>
            </p:spPr>
            <p:txBody>
              <a:bodyPr wrap="square" lIns="0" tIns="0" rIns="0" bIns="0">
                <a:spAutoFit/>
              </a:bodyPr>
              <a:lstStyle/>
              <a:p>
                <a:pPr latinLnBrk="1">
                  <a:defRPr sz="1800">
                    <a:solidFill>
                      <a:srgbClr val="000000"/>
                    </a:solidFill>
                  </a:defRPr>
                </a:pPr>
                <a14:m>
                  <m:oMath xmlns:m="http://schemas.openxmlformats.org/officeDocument/2006/math">
                    <m:r>
                      <a:rPr lang="zh-CN" altLang="ar-AE" sz="1600" b="0" i="1" smtClean="0">
                        <a:solidFill>
                          <a:srgbClr val="000000"/>
                        </a:solidFill>
                        <a:latin typeface="Cambria Math" panose="02040503050406030204" pitchFamily="18" charset="0"/>
                      </a:rPr>
                      <m:t>𝑈</m:t>
                    </m:r>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m:rPr>
                            <m:sty m:val="p"/>
                          </m:rPr>
                          <a:rPr lang="en-US" sz="1600" i="0">
                            <a:solidFill>
                              <a:srgbClr val="000000"/>
                            </a:solidFill>
                            <a:latin typeface="Cambria Math" panose="02040503050406030204" pitchFamily="18" charset="0"/>
                          </a:rPr>
                          <m:t>bonds</m:t>
                        </m:r>
                      </m:lim>
                    </m:limLow>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𝑘</m:t>
                        </m:r>
                      </m:e>
                      <m:sub>
                        <m:r>
                          <a:rPr lang="ar-AE" sz="1600" i="1">
                            <a:solidFill>
                              <a:srgbClr val="000000"/>
                            </a:solidFill>
                            <a:latin typeface="Cambria Math" panose="02040503050406030204" pitchFamily="18" charset="0"/>
                          </a:rPr>
                          <m:t>𝑟</m:t>
                        </m:r>
                      </m:sub>
                    </m:sSub>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𝑟</m:t>
                    </m:r>
                    <m:r>
                      <a:rPr lang="ar-AE" sz="1600" i="1">
                        <a:solidFill>
                          <a:srgbClr val="000000"/>
                        </a:solidFill>
                        <a:latin typeface="Cambria Math" panose="02040503050406030204" pitchFamily="18" charset="0"/>
                      </a:rPr>
                      <m:t>−</m:t>
                    </m:r>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0</m:t>
                        </m:r>
                      </m:sub>
                    </m:sSub>
                    <m:sSup>
                      <m:sSupPr>
                        <m:ctrlPr>
                          <a:rPr lang="ar-AE" sz="1600" i="1">
                            <a:solidFill>
                              <a:srgbClr val="000000"/>
                            </a:solidFill>
                            <a:latin typeface="Cambria Math" panose="02040503050406030204" pitchFamily="18" charset="0"/>
                          </a:rPr>
                        </m:ctrlPr>
                      </m:sSupPr>
                      <m:e>
                        <m:r>
                          <a:rPr lang="ar-AE" sz="1600" i="1">
                            <a:solidFill>
                              <a:srgbClr val="000000"/>
                            </a:solidFill>
                            <a:latin typeface="Cambria Math" panose="02040503050406030204" pitchFamily="18" charset="0"/>
                          </a:rPr>
                          <m:t>)</m:t>
                        </m:r>
                      </m:e>
                      <m:sup>
                        <m:r>
                          <a:rPr lang="ar-AE" sz="1600" i="1">
                            <a:solidFill>
                              <a:srgbClr val="000000"/>
                            </a:solidFill>
                            <a:latin typeface="Cambria Math" panose="02040503050406030204" pitchFamily="18" charset="0"/>
                          </a:rPr>
                          <m:t>2</m:t>
                        </m:r>
                      </m:sup>
                    </m:sSup>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m:rPr>
                            <m:sty m:val="p"/>
                          </m:rPr>
                          <a:rPr lang="en-US" sz="1600" i="0">
                            <a:solidFill>
                              <a:srgbClr val="000000"/>
                            </a:solidFill>
                            <a:latin typeface="Cambria Math" panose="02040503050406030204" pitchFamily="18" charset="0"/>
                          </a:rPr>
                          <m:t>angles</m:t>
                        </m:r>
                      </m:lim>
                    </m:limLow>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𝑘</m:t>
                        </m:r>
                      </m:e>
                      <m:sub>
                        <m:r>
                          <a:rPr lang="ar-AE" sz="1600" i="1">
                            <a:solidFill>
                              <a:srgbClr val="000000"/>
                            </a:solidFill>
                            <a:latin typeface="Cambria Math" panose="02040503050406030204" pitchFamily="18" charset="0"/>
                          </a:rPr>
                          <m:t>𝜃</m:t>
                        </m:r>
                      </m:sub>
                    </m:sSub>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𝜃</m:t>
                    </m:r>
                    <m:r>
                      <a:rPr lang="ar-AE" sz="1600" i="1">
                        <a:solidFill>
                          <a:srgbClr val="000000"/>
                        </a:solidFill>
                        <a:latin typeface="Cambria Math" panose="02040503050406030204" pitchFamily="18" charset="0"/>
                      </a:rPr>
                      <m:t>−</m:t>
                    </m:r>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𝜃</m:t>
                        </m:r>
                      </m:e>
                      <m:sub>
                        <m:r>
                          <a:rPr lang="ar-AE" sz="1600" i="1">
                            <a:solidFill>
                              <a:srgbClr val="000000"/>
                            </a:solidFill>
                            <a:latin typeface="Cambria Math" panose="02040503050406030204" pitchFamily="18" charset="0"/>
                          </a:rPr>
                          <m:t>0</m:t>
                        </m:r>
                      </m:sub>
                    </m:sSub>
                    <m:sSup>
                      <m:sSupPr>
                        <m:ctrlPr>
                          <a:rPr lang="ar-AE" sz="1600" i="1">
                            <a:solidFill>
                              <a:srgbClr val="000000"/>
                            </a:solidFill>
                            <a:latin typeface="Cambria Math" panose="02040503050406030204" pitchFamily="18" charset="0"/>
                          </a:rPr>
                        </m:ctrlPr>
                      </m:sSupPr>
                      <m:e>
                        <m:r>
                          <a:rPr lang="ar-AE" sz="1600" i="1">
                            <a:solidFill>
                              <a:srgbClr val="000000"/>
                            </a:solidFill>
                            <a:latin typeface="Cambria Math" panose="02040503050406030204" pitchFamily="18" charset="0"/>
                          </a:rPr>
                          <m:t>)</m:t>
                        </m:r>
                      </m:e>
                      <m:sup>
                        <m:r>
                          <a:rPr lang="ar-AE" sz="1600" i="1">
                            <a:solidFill>
                              <a:srgbClr val="000000"/>
                            </a:solidFill>
                            <a:latin typeface="Cambria Math" panose="02040503050406030204" pitchFamily="18" charset="0"/>
                          </a:rPr>
                          <m:t>2</m:t>
                        </m:r>
                      </m:sup>
                    </m:sSup>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m:rPr>
                            <m:sty m:val="p"/>
                          </m:rPr>
                          <a:rPr lang="en-US" sz="1600" i="0">
                            <a:solidFill>
                              <a:srgbClr val="000000"/>
                            </a:solidFill>
                            <a:latin typeface="Cambria Math" panose="02040503050406030204" pitchFamily="18" charset="0"/>
                          </a:rPr>
                          <m:t>dihedrals</m:t>
                        </m:r>
                      </m:lim>
                    </m:limLow>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𝑉</m:t>
                            </m:r>
                          </m:e>
                          <m:sub>
                            <m:r>
                              <a:rPr lang="ar-AE" sz="1600" i="1">
                                <a:solidFill>
                                  <a:srgbClr val="000000"/>
                                </a:solidFill>
                                <a:latin typeface="Cambria Math" panose="02040503050406030204" pitchFamily="18" charset="0"/>
                              </a:rPr>
                              <m:t>𝑛</m:t>
                            </m:r>
                          </m:sub>
                        </m:sSub>
                      </m:num>
                      <m:den>
                        <m:r>
                          <a:rPr lang="ar-AE" sz="1600" i="1">
                            <a:solidFill>
                              <a:srgbClr val="000000"/>
                            </a:solidFill>
                            <a:latin typeface="Cambria Math" panose="02040503050406030204" pitchFamily="18" charset="0"/>
                          </a:rPr>
                          <m:t>2</m:t>
                        </m:r>
                      </m:den>
                    </m:f>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1</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𝑐𝑜𝑠</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𝑛</m:t>
                    </m:r>
                    <m:r>
                      <a:rPr lang="ar-AE" sz="1600" i="1">
                        <a:solidFill>
                          <a:srgbClr val="000000"/>
                        </a:solidFill>
                        <a:latin typeface="Cambria Math" panose="02040503050406030204" pitchFamily="18" charset="0"/>
                      </a:rPr>
                      <m:t>𝜙</m:t>
                    </m:r>
                    <m:r>
                      <a:rPr lang="ar-AE" sz="1600" i="1">
                        <a:solidFill>
                          <a:srgbClr val="000000"/>
                        </a:solidFill>
                        <a:latin typeface="Cambria Math" panose="02040503050406030204" pitchFamily="18" charset="0"/>
                      </a:rPr>
                      <m:t>+</m:t>
                    </m:r>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𝜙</m:t>
                        </m:r>
                      </m:e>
                      <m:sub>
                        <m:r>
                          <a:rPr lang="ar-AE" sz="1600" i="1">
                            <a:solidFill>
                              <a:srgbClr val="000000"/>
                            </a:solidFill>
                            <a:latin typeface="Cambria Math" panose="02040503050406030204" pitchFamily="18" charset="0"/>
                          </a:rPr>
                          <m:t>0</m:t>
                        </m:r>
                      </m:sub>
                    </m:sSub>
                    <m:r>
                      <a:rPr lang="ar-AE" sz="1600" i="1">
                        <a:solidFill>
                          <a:srgbClr val="000000"/>
                        </a:solidFill>
                        <a:latin typeface="Cambria Math" panose="02040503050406030204" pitchFamily="18" charset="0"/>
                      </a:rPr>
                      <m:t>)]</m:t>
                    </m:r>
                  </m:oMath>
                </a14:m>
                <a:r>
                  <a:rPr lang="ar-AE" sz="1600" dirty="0">
                    <a:solidFill>
                      <a:srgbClr val="000000"/>
                    </a:solidFill>
                  </a:rPr>
                  <a:t> </a:t>
                </a:r>
                <a14:m>
                  <m:oMath xmlns:m="http://schemas.openxmlformats.org/officeDocument/2006/math">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𝑖</m:t>
                        </m:r>
                      </m:lim>
                    </m:limLow>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𝑗</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𝑖</m:t>
                        </m:r>
                      </m:lim>
                    </m:limLow>
                    <m:d>
                      <m:dPr>
                        <m:begChr m:val="["/>
                        <m:endChr m:val="]"/>
                        <m:ctrlPr>
                          <a:rPr lang="ar-AE" sz="1600" i="1">
                            <a:solidFill>
                              <a:srgbClr val="000000"/>
                            </a:solidFill>
                            <a:latin typeface="Cambria Math" panose="02040503050406030204" pitchFamily="18" charset="0"/>
                          </a:rPr>
                        </m:ctrlPr>
                      </m:dPr>
                      <m:e>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𝐴</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num>
                          <m:den>
                            <m:sSubSup>
                              <m:sSubSupPr>
                                <m:ctrlPr>
                                  <a:rPr lang="ar-AE" sz="1600" i="1">
                                    <a:solidFill>
                                      <a:srgbClr val="000000"/>
                                    </a:solidFill>
                                    <a:latin typeface="Cambria Math" panose="02040503050406030204" pitchFamily="18" charset="0"/>
                                  </a:rPr>
                                </m:ctrlPr>
                              </m:sSubSup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up>
                                <m:r>
                                  <a:rPr lang="ar-AE" sz="1600" i="1">
                                    <a:solidFill>
                                      <a:srgbClr val="000000"/>
                                    </a:solidFill>
                                    <a:latin typeface="Cambria Math" panose="02040503050406030204" pitchFamily="18" charset="0"/>
                                  </a:rPr>
                                  <m:t>12</m:t>
                                </m:r>
                              </m:sup>
                            </m:sSubSup>
                          </m:den>
                        </m:f>
                        <m:r>
                          <a:rPr lang="ar-AE" sz="1600" i="1">
                            <a:solidFill>
                              <a:srgbClr val="000000"/>
                            </a:solidFill>
                            <a:latin typeface="Cambria Math" panose="02040503050406030204" pitchFamily="18" charset="0"/>
                          </a:rPr>
                          <m:t>−</m:t>
                        </m:r>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𝐵</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num>
                          <m:den>
                            <m:sSubSup>
                              <m:sSubSupPr>
                                <m:ctrlPr>
                                  <a:rPr lang="ar-AE" sz="1600" i="1">
                                    <a:solidFill>
                                      <a:srgbClr val="000000"/>
                                    </a:solidFill>
                                    <a:latin typeface="Cambria Math" panose="02040503050406030204" pitchFamily="18" charset="0"/>
                                  </a:rPr>
                                </m:ctrlPr>
                              </m:sSubSup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up>
                                <m:r>
                                  <a:rPr lang="ar-AE" sz="1600" i="1">
                                    <a:solidFill>
                                      <a:srgbClr val="000000"/>
                                    </a:solidFill>
                                    <a:latin typeface="Cambria Math" panose="02040503050406030204" pitchFamily="18" charset="0"/>
                                  </a:rPr>
                                  <m:t>6</m:t>
                                </m:r>
                              </m:sup>
                            </m:sSubSup>
                          </m:den>
                        </m:f>
                      </m:e>
                    </m:d>
                    <m:r>
                      <a:rPr lang="ar-AE" sz="1600" i="1">
                        <a:solidFill>
                          <a:srgbClr val="000000"/>
                        </a:solidFill>
                        <a:latin typeface="Cambria Math" panose="02040503050406030204" pitchFamily="18" charset="0"/>
                      </a:rPr>
                      <m:t>+</m:t>
                    </m:r>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𝑖</m:t>
                        </m:r>
                      </m:lim>
                    </m:limLow>
                    <m:limLow>
                      <m:limLowPr>
                        <m:ctrlPr>
                          <a:rPr lang="ar-AE" sz="1600" i="1">
                            <a:solidFill>
                              <a:srgbClr val="000000"/>
                            </a:solidFill>
                            <a:latin typeface="Cambria Math" panose="02040503050406030204" pitchFamily="18" charset="0"/>
                          </a:rPr>
                        </m:ctrlPr>
                      </m:limLowPr>
                      <m:e>
                        <m:r>
                          <a:rPr lang="ar-AE" sz="1600" i="1">
                            <a:solidFill>
                              <a:srgbClr val="000000"/>
                            </a:solidFill>
                            <a:latin typeface="Cambria Math" panose="02040503050406030204" pitchFamily="18" charset="0"/>
                          </a:rPr>
                          <m:t>∑</m:t>
                        </m:r>
                      </m:e>
                      <m:lim>
                        <m:r>
                          <a:rPr lang="ar-AE" sz="1600" i="1">
                            <a:solidFill>
                              <a:srgbClr val="000000"/>
                            </a:solidFill>
                            <a:latin typeface="Cambria Math" panose="02040503050406030204" pitchFamily="18" charset="0"/>
                          </a:rPr>
                          <m:t>𝑗</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𝑖</m:t>
                        </m:r>
                      </m:lim>
                    </m:limLow>
                    <m:f>
                      <m:fPr>
                        <m:ctrlPr>
                          <a:rPr lang="ar-AE" sz="1600" i="1">
                            <a:solidFill>
                              <a:srgbClr val="000000"/>
                            </a:solidFill>
                            <a:latin typeface="Cambria Math" panose="02040503050406030204" pitchFamily="18" charset="0"/>
                          </a:rPr>
                        </m:ctrlPr>
                      </m:fPr>
                      <m:num>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𝑞</m:t>
                            </m:r>
                          </m:e>
                          <m:sub>
                            <m:r>
                              <a:rPr lang="ar-AE" sz="1600" i="1">
                                <a:solidFill>
                                  <a:srgbClr val="000000"/>
                                </a:solidFill>
                                <a:latin typeface="Cambria Math" panose="02040503050406030204" pitchFamily="18" charset="0"/>
                              </a:rPr>
                              <m:t>𝑖</m:t>
                            </m:r>
                          </m:sub>
                        </m:sSub>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𝑞</m:t>
                            </m:r>
                          </m:e>
                          <m:sub>
                            <m:r>
                              <a:rPr lang="ar-AE" sz="1600" i="1">
                                <a:solidFill>
                                  <a:srgbClr val="000000"/>
                                </a:solidFill>
                                <a:latin typeface="Cambria Math" panose="02040503050406030204" pitchFamily="18" charset="0"/>
                              </a:rPr>
                              <m:t>𝑗</m:t>
                            </m:r>
                          </m:sub>
                        </m:sSub>
                      </m:num>
                      <m:den>
                        <m:r>
                          <a:rPr lang="en-US" sz="1600" b="0" i="1" smtClean="0">
                            <a:solidFill>
                              <a:srgbClr val="000000"/>
                            </a:solidFill>
                            <a:latin typeface="Cambria Math" panose="02040503050406030204" pitchFamily="18" charset="0"/>
                          </a:rPr>
                          <m:t>4</m:t>
                        </m:r>
                        <m:r>
                          <a:rPr lang="en-US" sz="1600" b="0" i="1" smtClean="0">
                            <a:solidFill>
                              <a:srgbClr val="000000"/>
                            </a:solidFill>
                            <a:latin typeface="Cambria Math" panose="02040503050406030204" pitchFamily="18" charset="0"/>
                          </a:rPr>
                          <m:t>𝜋𝜀</m:t>
                        </m:r>
                        <m:sSub>
                          <m:sSubPr>
                            <m:ctrlPr>
                              <a:rPr lang="ar-AE" sz="1600" i="1">
                                <a:solidFill>
                                  <a:srgbClr val="000000"/>
                                </a:solidFill>
                                <a:latin typeface="Cambria Math" panose="02040503050406030204" pitchFamily="18" charset="0"/>
                              </a:rPr>
                            </m:ctrlPr>
                          </m:sSubPr>
                          <m:e>
                            <m:r>
                              <a:rPr lang="ar-AE" sz="1600" i="1">
                                <a:solidFill>
                                  <a:srgbClr val="000000"/>
                                </a:solidFill>
                                <a:latin typeface="Cambria Math" panose="02040503050406030204" pitchFamily="18" charset="0"/>
                              </a:rPr>
                              <m:t>𝑟</m:t>
                            </m:r>
                          </m:e>
                          <m:sub>
                            <m:r>
                              <a:rPr lang="ar-AE" sz="1600" i="1">
                                <a:solidFill>
                                  <a:srgbClr val="000000"/>
                                </a:solidFill>
                                <a:latin typeface="Cambria Math" panose="02040503050406030204" pitchFamily="18" charset="0"/>
                              </a:rPr>
                              <m:t>𝑖</m:t>
                            </m:r>
                            <m:r>
                              <a:rPr lang="ar-AE" sz="1600" i="1">
                                <a:solidFill>
                                  <a:srgbClr val="000000"/>
                                </a:solidFill>
                                <a:latin typeface="Cambria Math" panose="02040503050406030204" pitchFamily="18" charset="0"/>
                              </a:rPr>
                              <m:t>,</m:t>
                            </m:r>
                            <m:r>
                              <a:rPr lang="ar-AE" sz="1600" i="1">
                                <a:solidFill>
                                  <a:srgbClr val="000000"/>
                                </a:solidFill>
                                <a:latin typeface="Cambria Math" panose="02040503050406030204" pitchFamily="18" charset="0"/>
                              </a:rPr>
                              <m:t>𝑗</m:t>
                            </m:r>
                          </m:sub>
                        </m:sSub>
                      </m:den>
                    </m:f>
                  </m:oMath>
                </a14:m>
                <a:endParaRPr sz="1600" dirty="0"/>
              </a:p>
            </p:txBody>
          </p:sp>
        </mc:Choice>
        <mc:Fallback xmlns="">
          <p:sp>
            <p:nvSpPr>
              <p:cNvPr id="33" name="Equation">
                <a:extLst>
                  <a:ext uri="{FF2B5EF4-FFF2-40B4-BE49-F238E27FC236}">
                    <a16:creationId xmlns:a16="http://schemas.microsoft.com/office/drawing/2014/main" id="{BF903A72-A481-257B-85A1-A27C866A2EA9}"/>
                  </a:ext>
                </a:extLst>
              </p:cNvPr>
              <p:cNvSpPr txBox="1">
                <a:spLocks noRot="1" noChangeAspect="1" noMove="1" noResize="1" noEditPoints="1" noAdjustHandles="1" noChangeArrowheads="1" noChangeShapeType="1" noTextEdit="1"/>
              </p:cNvSpPr>
              <p:nvPr/>
            </p:nvSpPr>
            <p:spPr>
              <a:xfrm>
                <a:off x="1314281" y="704743"/>
                <a:ext cx="9214429" cy="547971"/>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5A86F846-74C6-42E9-8D69-1699D1BCC49E}" type="slidenum">
              <a:rPr lang="en-US" smtClean="0"/>
              <a:t>8</a:t>
            </a:fld>
            <a:endParaRPr lang="en-US" dirty="0"/>
          </a:p>
        </p:txBody>
      </p:sp>
      <p:sp>
        <p:nvSpPr>
          <p:cNvPr id="8" name="Text Box 9"/>
          <p:cNvSpPr txBox="1">
            <a:spLocks noChangeArrowheads="1"/>
          </p:cNvSpPr>
          <p:nvPr/>
        </p:nvSpPr>
        <p:spPr bwMode="auto">
          <a:xfrm>
            <a:off x="515041" y="6112661"/>
            <a:ext cx="32073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dirty="0"/>
              <a:t>     For a system w/ 1500 atoms</a:t>
            </a:r>
          </a:p>
          <a:p>
            <a:pPr algn="ctr"/>
            <a:r>
              <a:rPr lang="en-US" altLang="zh-CN" dirty="0">
                <a:sym typeface="Wingdings" pitchFamily="2" charset="2"/>
              </a:rPr>
              <a:t> ~10</a:t>
            </a:r>
            <a:r>
              <a:rPr lang="en-US" altLang="zh-CN" baseline="30000" dirty="0">
                <a:sym typeface="Wingdings" pitchFamily="2" charset="2"/>
              </a:rPr>
              <a:t>6</a:t>
            </a:r>
            <a:r>
              <a:rPr lang="en-US" altLang="zh-CN" dirty="0">
                <a:sym typeface="Wingdings" pitchFamily="2" charset="2"/>
              </a:rPr>
              <a:t> atom pair interactions!</a:t>
            </a:r>
            <a:endParaRPr lang="en-US" altLang="zh-CN" dirty="0"/>
          </a:p>
        </p:txBody>
      </p:sp>
      <p:sp>
        <p:nvSpPr>
          <p:cNvPr id="6" name="Title 1">
            <a:extLst>
              <a:ext uri="{FF2B5EF4-FFF2-40B4-BE49-F238E27FC236}">
                <a16:creationId xmlns:a16="http://schemas.microsoft.com/office/drawing/2014/main" id="{349496E2-7F84-1BB0-079B-F0252D2365F7}"/>
              </a:ext>
            </a:extLst>
          </p:cNvPr>
          <p:cNvSpPr>
            <a:spLocks noGrp="1"/>
          </p:cNvSpPr>
          <p:nvPr>
            <p:ph type="title"/>
          </p:nvPr>
        </p:nvSpPr>
        <p:spPr>
          <a:xfrm>
            <a:off x="1168671" y="72115"/>
            <a:ext cx="9882365" cy="555001"/>
          </a:xfrm>
        </p:spPr>
        <p:txBody>
          <a:bodyPr>
            <a:noAutofit/>
          </a:bodyPr>
          <a:lstStyle/>
          <a:p>
            <a:pPr algn="ctr"/>
            <a:r>
              <a:rPr lang="en-US" altLang="zh-CN" sz="2800" b="1" dirty="0">
                <a:latin typeface="+mn-lt"/>
              </a:rPr>
              <a:t>Force field: potentials</a:t>
            </a:r>
          </a:p>
        </p:txBody>
      </p:sp>
      <p:sp>
        <p:nvSpPr>
          <p:cNvPr id="248" name="Rectangle"/>
          <p:cNvSpPr/>
          <p:nvPr/>
        </p:nvSpPr>
        <p:spPr>
          <a:xfrm>
            <a:off x="1663290" y="731908"/>
            <a:ext cx="6095393" cy="527047"/>
          </a:xfrm>
          <a:prstGeom prst="rect">
            <a:avLst/>
          </a:prstGeom>
          <a:noFill/>
          <a:ln w="19050" cap="flat">
            <a:solidFill>
              <a:srgbClr val="008BDD"/>
            </a:solidFill>
            <a:prstDash val="solid"/>
            <a:round/>
          </a:ln>
          <a:effectLst/>
        </p:spPr>
        <p:txBody>
          <a:bodyPr wrap="square" lIns="50800" tIns="50800" rIns="50800" bIns="50800" numCol="1" anchor="ctr">
            <a:noAutofit/>
          </a:bodyPr>
          <a:lstStyle/>
          <a:p>
            <a:pPr algn="l" defTabSz="2194560">
              <a:defRPr sz="4200">
                <a:solidFill>
                  <a:srgbClr val="000000"/>
                </a:solidFill>
                <a:latin typeface="Calibri"/>
                <a:ea typeface="Calibri"/>
                <a:cs typeface="Calibri"/>
                <a:sym typeface="Calibri"/>
              </a:defRPr>
            </a:pPr>
            <a:endParaRPr/>
          </a:p>
        </p:txBody>
      </p:sp>
      <p:sp>
        <p:nvSpPr>
          <p:cNvPr id="9" name="TextBox 8">
            <a:extLst>
              <a:ext uri="{FF2B5EF4-FFF2-40B4-BE49-F238E27FC236}">
                <a16:creationId xmlns:a16="http://schemas.microsoft.com/office/drawing/2014/main" id="{6866A584-862D-2B1A-C60A-0BDE54391524}"/>
              </a:ext>
            </a:extLst>
          </p:cNvPr>
          <p:cNvSpPr txBox="1"/>
          <p:nvPr/>
        </p:nvSpPr>
        <p:spPr>
          <a:xfrm>
            <a:off x="1588892" y="422173"/>
            <a:ext cx="1224982" cy="307777"/>
          </a:xfrm>
          <a:prstGeom prst="rect">
            <a:avLst/>
          </a:prstGeom>
          <a:noFill/>
        </p:spPr>
        <p:txBody>
          <a:bodyPr wrap="square">
            <a:spAutoFit/>
          </a:bodyPr>
          <a:lstStyle/>
          <a:p>
            <a:r>
              <a:rPr lang="en-US" sz="1400" dirty="0">
                <a:solidFill>
                  <a:srgbClr val="1490E0"/>
                </a:solidFill>
              </a:rPr>
              <a:t>Bonded terms</a:t>
            </a:r>
          </a:p>
        </p:txBody>
      </p:sp>
      <p:sp>
        <p:nvSpPr>
          <p:cNvPr id="16" name="Rectangle">
            <a:extLst>
              <a:ext uri="{FF2B5EF4-FFF2-40B4-BE49-F238E27FC236}">
                <a16:creationId xmlns:a16="http://schemas.microsoft.com/office/drawing/2014/main" id="{54C9850A-5E7A-8265-EE3B-9DCF4688D4F5}"/>
              </a:ext>
            </a:extLst>
          </p:cNvPr>
          <p:cNvSpPr/>
          <p:nvPr/>
        </p:nvSpPr>
        <p:spPr>
          <a:xfrm>
            <a:off x="7925964" y="711018"/>
            <a:ext cx="2564788" cy="541695"/>
          </a:xfrm>
          <a:prstGeom prst="rect">
            <a:avLst/>
          </a:prstGeom>
          <a:noFill/>
          <a:ln w="19050" cap="flat">
            <a:solidFill>
              <a:srgbClr val="DD9803"/>
            </a:solidFill>
            <a:prstDash val="solid"/>
            <a:round/>
          </a:ln>
          <a:effectLst/>
        </p:spPr>
        <p:txBody>
          <a:bodyPr wrap="square" lIns="50800" tIns="50800" rIns="50800" bIns="50800" numCol="1" anchor="ctr">
            <a:noAutofit/>
          </a:bodyPr>
          <a:lstStyle/>
          <a:p>
            <a:pPr algn="l" defTabSz="2194560">
              <a:defRPr sz="4200">
                <a:solidFill>
                  <a:srgbClr val="000000"/>
                </a:solidFill>
                <a:latin typeface="Calibri"/>
                <a:ea typeface="Calibri"/>
                <a:cs typeface="Calibri"/>
                <a:sym typeface="Calibri"/>
              </a:defRPr>
            </a:pPr>
            <a:endParaRPr/>
          </a:p>
        </p:txBody>
      </p:sp>
      <p:sp>
        <p:nvSpPr>
          <p:cNvPr id="17" name="TextBox 16">
            <a:extLst>
              <a:ext uri="{FF2B5EF4-FFF2-40B4-BE49-F238E27FC236}">
                <a16:creationId xmlns:a16="http://schemas.microsoft.com/office/drawing/2014/main" id="{FC123CBA-2EFD-D680-A974-C14D9F474909}"/>
              </a:ext>
            </a:extLst>
          </p:cNvPr>
          <p:cNvSpPr txBox="1"/>
          <p:nvPr/>
        </p:nvSpPr>
        <p:spPr>
          <a:xfrm>
            <a:off x="8755015" y="422172"/>
            <a:ext cx="1579011" cy="307777"/>
          </a:xfrm>
          <a:prstGeom prst="rect">
            <a:avLst/>
          </a:prstGeom>
          <a:noFill/>
        </p:spPr>
        <p:txBody>
          <a:bodyPr wrap="square">
            <a:spAutoFit/>
          </a:bodyPr>
          <a:lstStyle/>
          <a:p>
            <a:r>
              <a:rPr lang="en-US" sz="1400" dirty="0">
                <a:solidFill>
                  <a:srgbClr val="DD9803"/>
                </a:solidFill>
              </a:rPr>
              <a:t>Non-bonded terms</a:t>
            </a:r>
          </a:p>
        </p:txBody>
      </p:sp>
      <p:sp>
        <p:nvSpPr>
          <p:cNvPr id="18" name="TextBox 17">
            <a:extLst>
              <a:ext uri="{FF2B5EF4-FFF2-40B4-BE49-F238E27FC236}">
                <a16:creationId xmlns:a16="http://schemas.microsoft.com/office/drawing/2014/main" id="{4F0AD7A6-74FE-3EEB-E14C-047BE8D20E48}"/>
              </a:ext>
            </a:extLst>
          </p:cNvPr>
          <p:cNvSpPr txBox="1"/>
          <p:nvPr/>
        </p:nvSpPr>
        <p:spPr>
          <a:xfrm>
            <a:off x="1033754" y="1620085"/>
            <a:ext cx="235358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CN" sz="1600" dirty="0"/>
              <a:t>Bond stretching potential</a:t>
            </a:r>
            <a:endParaRPr lang="en-US" sz="1600" dirty="0"/>
          </a:p>
        </p:txBody>
      </p:sp>
      <p:pic>
        <p:nvPicPr>
          <p:cNvPr id="20" name="Picture 19">
            <a:extLst>
              <a:ext uri="{FF2B5EF4-FFF2-40B4-BE49-F238E27FC236}">
                <a16:creationId xmlns:a16="http://schemas.microsoft.com/office/drawing/2014/main" id="{7ABBF7F7-2BD4-4BAC-9200-772F5B792597}"/>
              </a:ext>
            </a:extLst>
          </p:cNvPr>
          <p:cNvPicPr>
            <a:picLocks noChangeAspect="1"/>
          </p:cNvPicPr>
          <p:nvPr/>
        </p:nvPicPr>
        <p:blipFill>
          <a:blip r:embed="rId4"/>
          <a:stretch>
            <a:fillRect/>
          </a:stretch>
        </p:blipFill>
        <p:spPr>
          <a:xfrm>
            <a:off x="1202850" y="2549710"/>
            <a:ext cx="915874" cy="817586"/>
          </a:xfrm>
          <a:prstGeom prst="rect">
            <a:avLst/>
          </a:prstGeom>
        </p:spPr>
      </p:pic>
      <p:pic>
        <p:nvPicPr>
          <p:cNvPr id="22" name="Picture 21">
            <a:extLst>
              <a:ext uri="{FF2B5EF4-FFF2-40B4-BE49-F238E27FC236}">
                <a16:creationId xmlns:a16="http://schemas.microsoft.com/office/drawing/2014/main" id="{492E5FC2-5897-4EDF-8120-7AF1954391AC}"/>
              </a:ext>
            </a:extLst>
          </p:cNvPr>
          <p:cNvPicPr>
            <a:picLocks noChangeAspect="1"/>
          </p:cNvPicPr>
          <p:nvPr/>
        </p:nvPicPr>
        <p:blipFill>
          <a:blip r:embed="rId5"/>
          <a:stretch>
            <a:fillRect/>
          </a:stretch>
        </p:blipFill>
        <p:spPr>
          <a:xfrm>
            <a:off x="4005028" y="2596518"/>
            <a:ext cx="1008107" cy="638321"/>
          </a:xfrm>
          <a:prstGeom prst="rect">
            <a:avLst/>
          </a:prstGeom>
        </p:spPr>
      </p:pic>
      <p:pic>
        <p:nvPicPr>
          <p:cNvPr id="24" name="Picture 23">
            <a:extLst>
              <a:ext uri="{FF2B5EF4-FFF2-40B4-BE49-F238E27FC236}">
                <a16:creationId xmlns:a16="http://schemas.microsoft.com/office/drawing/2014/main" id="{367DECFD-80BE-7D31-D6F5-C31D50B82C86}"/>
              </a:ext>
            </a:extLst>
          </p:cNvPr>
          <p:cNvPicPr>
            <a:picLocks noChangeAspect="1"/>
          </p:cNvPicPr>
          <p:nvPr/>
        </p:nvPicPr>
        <p:blipFill>
          <a:blip r:embed="rId6"/>
          <a:stretch>
            <a:fillRect/>
          </a:stretch>
        </p:blipFill>
        <p:spPr>
          <a:xfrm>
            <a:off x="6903471" y="2810261"/>
            <a:ext cx="1571450" cy="649734"/>
          </a:xfrm>
          <a:prstGeom prst="rect">
            <a:avLst/>
          </a:prstGeom>
        </p:spPr>
      </p:pic>
      <p:pic>
        <p:nvPicPr>
          <p:cNvPr id="26" name="Picture 25">
            <a:extLst>
              <a:ext uri="{FF2B5EF4-FFF2-40B4-BE49-F238E27FC236}">
                <a16:creationId xmlns:a16="http://schemas.microsoft.com/office/drawing/2014/main" id="{F054C38E-F832-73F6-3533-94F2AD81263F}"/>
              </a:ext>
            </a:extLst>
          </p:cNvPr>
          <p:cNvPicPr>
            <a:picLocks noChangeAspect="1"/>
          </p:cNvPicPr>
          <p:nvPr/>
        </p:nvPicPr>
        <p:blipFill>
          <a:blip r:embed="rId7"/>
          <a:stretch>
            <a:fillRect/>
          </a:stretch>
        </p:blipFill>
        <p:spPr>
          <a:xfrm>
            <a:off x="1017517" y="4944681"/>
            <a:ext cx="1142749" cy="697893"/>
          </a:xfrm>
          <a:prstGeom prst="rect">
            <a:avLst/>
          </a:prstGeom>
        </p:spPr>
      </p:pic>
      <p:pic>
        <p:nvPicPr>
          <p:cNvPr id="28" name="Picture 27">
            <a:extLst>
              <a:ext uri="{FF2B5EF4-FFF2-40B4-BE49-F238E27FC236}">
                <a16:creationId xmlns:a16="http://schemas.microsoft.com/office/drawing/2014/main" id="{153C677F-D446-5FE2-00E5-5B6B3E0C9BE9}"/>
              </a:ext>
            </a:extLst>
          </p:cNvPr>
          <p:cNvPicPr>
            <a:picLocks noChangeAspect="1"/>
          </p:cNvPicPr>
          <p:nvPr/>
        </p:nvPicPr>
        <p:blipFill>
          <a:blip r:embed="rId8"/>
          <a:stretch>
            <a:fillRect/>
          </a:stretch>
        </p:blipFill>
        <p:spPr>
          <a:xfrm>
            <a:off x="10174635" y="2141311"/>
            <a:ext cx="1612572" cy="1410222"/>
          </a:xfrm>
          <a:prstGeom prst="rect">
            <a:avLst/>
          </a:prstGeom>
        </p:spPr>
      </p:pic>
      <p:pic>
        <p:nvPicPr>
          <p:cNvPr id="29" name="Picture 28">
            <a:extLst>
              <a:ext uri="{FF2B5EF4-FFF2-40B4-BE49-F238E27FC236}">
                <a16:creationId xmlns:a16="http://schemas.microsoft.com/office/drawing/2014/main" id="{5F58F6E1-756C-205C-21B6-AA7CB76548C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184677" y="2359240"/>
            <a:ext cx="1241457" cy="121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D1140B2C-10A1-D076-4172-8BE4B2F0EDE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994619" y="2366348"/>
            <a:ext cx="1386163" cy="12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id="{8E987E36-FDD3-65B6-6DFC-A1142F170E1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527201" y="2520938"/>
            <a:ext cx="1426025" cy="135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a:extLst>
              <a:ext uri="{FF2B5EF4-FFF2-40B4-BE49-F238E27FC236}">
                <a16:creationId xmlns:a16="http://schemas.microsoft.com/office/drawing/2014/main" id="{9133E85F-D6E6-42CC-20F0-9758C043F0A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234236" y="4789160"/>
            <a:ext cx="1291239" cy="12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98C3CD9-FADD-932D-35EC-5A2CCC91C9D4}"/>
                  </a:ext>
                </a:extLst>
              </p:cNvPr>
              <p:cNvSpPr txBox="1"/>
              <p:nvPr/>
            </p:nvSpPr>
            <p:spPr>
              <a:xfrm>
                <a:off x="1223950" y="1995021"/>
                <a:ext cx="221280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000000"/>
                              </a:solidFill>
                              <a:latin typeface="Cambria Math" panose="02040503050406030204" pitchFamily="18" charset="0"/>
                            </a:rPr>
                          </m:ctrlPr>
                        </m:sSubPr>
                        <m:e>
                          <m:r>
                            <a:rPr lang="en-US" altLang="zh-CN" sz="1400" b="0" i="1" smtClean="0">
                              <a:solidFill>
                                <a:srgbClr val="000000"/>
                              </a:solidFill>
                              <a:latin typeface="Cambria Math" panose="02040503050406030204" pitchFamily="18" charset="0"/>
                            </a:rPr>
                            <m:t>𝑈</m:t>
                          </m:r>
                        </m:e>
                        <m:sub>
                          <m:r>
                            <m:rPr>
                              <m:sty m:val="p"/>
                            </m:rPr>
                            <a:rPr lang="en-US" altLang="zh-CN" sz="1400" i="1">
                              <a:solidFill>
                                <a:srgbClr val="000000"/>
                              </a:solidFill>
                              <a:latin typeface="Cambria Math" panose="02040503050406030204" pitchFamily="18" charset="0"/>
                            </a:rPr>
                            <m:t>b</m:t>
                          </m:r>
                          <m:r>
                            <m:rPr>
                              <m:sty m:val="p"/>
                            </m:rPr>
                            <a:rPr lang="en-US" altLang="zh-CN" sz="1400" i="1" smtClean="0">
                              <a:solidFill>
                                <a:srgbClr val="000000"/>
                              </a:solidFill>
                              <a:latin typeface="Cambria Math" panose="02040503050406030204" pitchFamily="18" charset="0"/>
                            </a:rPr>
                            <m:t>o</m:t>
                          </m:r>
                          <m:r>
                            <m:rPr>
                              <m:sty m:val="p"/>
                            </m:rPr>
                            <a:rPr lang="en-US" altLang="zh-CN" sz="1400" i="1">
                              <a:solidFill>
                                <a:srgbClr val="000000"/>
                              </a:solidFill>
                              <a:latin typeface="Cambria Math" panose="02040503050406030204" pitchFamily="18" charset="0"/>
                            </a:rPr>
                            <m:t>n</m:t>
                          </m:r>
                          <m:r>
                            <m:rPr>
                              <m:sty m:val="p"/>
                            </m:rPr>
                            <a:rPr lang="en-US" altLang="zh-CN" sz="1400" i="1" smtClean="0">
                              <a:solidFill>
                                <a:srgbClr val="000000"/>
                              </a:solidFill>
                              <a:latin typeface="Cambria Math" panose="02040503050406030204" pitchFamily="18" charset="0"/>
                            </a:rPr>
                            <m:t>d</m:t>
                          </m:r>
                        </m:sub>
                      </m:sSub>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𝑘</m:t>
                          </m:r>
                        </m:e>
                        <m:sub>
                          <m:r>
                            <a:rPr lang="ar-AE" sz="1400" i="1">
                              <a:solidFill>
                                <a:srgbClr val="000000"/>
                              </a:solidFill>
                              <a:latin typeface="Cambria Math" panose="02040503050406030204" pitchFamily="18" charset="0"/>
                            </a:rPr>
                            <m:t>𝑟</m:t>
                          </m:r>
                        </m:sub>
                      </m:sSub>
                      <m:r>
                        <a:rPr lang="ar-AE" sz="1400" i="1">
                          <a:solidFill>
                            <a:srgbClr val="000000"/>
                          </a:solidFill>
                          <a:latin typeface="Cambria Math" panose="02040503050406030204" pitchFamily="18" charset="0"/>
                        </a:rPr>
                        <m:t>(</m:t>
                      </m:r>
                      <m:r>
                        <a:rPr lang="ar-AE" sz="1400" i="1">
                          <a:solidFill>
                            <a:srgbClr val="000000"/>
                          </a:solidFill>
                          <a:latin typeface="Cambria Math" panose="02040503050406030204" pitchFamily="18" charset="0"/>
                        </a:rPr>
                        <m:t>𝑟</m:t>
                      </m:r>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𝑟</m:t>
                          </m:r>
                        </m:e>
                        <m:sub>
                          <m:r>
                            <a:rPr lang="ar-AE" sz="1400" i="1">
                              <a:solidFill>
                                <a:srgbClr val="000000"/>
                              </a:solidFill>
                              <a:latin typeface="Cambria Math" panose="02040503050406030204" pitchFamily="18" charset="0"/>
                            </a:rPr>
                            <m:t>0</m:t>
                          </m:r>
                        </m:sub>
                      </m:sSub>
                      <m:sSup>
                        <m:sSupPr>
                          <m:ctrlPr>
                            <a:rPr lang="ar-AE" sz="1400" i="1">
                              <a:solidFill>
                                <a:srgbClr val="000000"/>
                              </a:solidFill>
                              <a:latin typeface="Cambria Math" panose="02040503050406030204" pitchFamily="18" charset="0"/>
                            </a:rPr>
                          </m:ctrlPr>
                        </m:sSupPr>
                        <m:e>
                          <m:r>
                            <a:rPr lang="ar-AE" sz="1400" i="1">
                              <a:solidFill>
                                <a:srgbClr val="000000"/>
                              </a:solidFill>
                              <a:latin typeface="Cambria Math" panose="02040503050406030204" pitchFamily="18" charset="0"/>
                            </a:rPr>
                            <m:t>)</m:t>
                          </m:r>
                        </m:e>
                        <m:sup>
                          <m:r>
                            <a:rPr lang="ar-AE" sz="1400" i="1">
                              <a:solidFill>
                                <a:srgbClr val="000000"/>
                              </a:solidFill>
                              <a:latin typeface="Cambria Math" panose="02040503050406030204" pitchFamily="18" charset="0"/>
                            </a:rPr>
                            <m:t>2</m:t>
                          </m:r>
                        </m:sup>
                      </m:sSup>
                    </m:oMath>
                  </m:oMathPara>
                </a14:m>
                <a:endParaRPr lang="en-US" sz="1400" dirty="0"/>
              </a:p>
            </p:txBody>
          </p:sp>
        </mc:Choice>
        <mc:Fallback xmlns="">
          <p:sp>
            <p:nvSpPr>
              <p:cNvPr id="36" name="TextBox 35">
                <a:extLst>
                  <a:ext uri="{FF2B5EF4-FFF2-40B4-BE49-F238E27FC236}">
                    <a16:creationId xmlns:a16="http://schemas.microsoft.com/office/drawing/2014/main" id="{D98C3CD9-FADD-932D-35EC-5A2CCC91C9D4}"/>
                  </a:ext>
                </a:extLst>
              </p:cNvPr>
              <p:cNvSpPr txBox="1">
                <a:spLocks noRot="1" noChangeAspect="1" noMove="1" noResize="1" noEditPoints="1" noAdjustHandles="1" noChangeArrowheads="1" noChangeShapeType="1" noTextEdit="1"/>
              </p:cNvSpPr>
              <p:nvPr/>
            </p:nvSpPr>
            <p:spPr>
              <a:xfrm>
                <a:off x="1223950" y="1995021"/>
                <a:ext cx="2212802" cy="307777"/>
              </a:xfrm>
              <a:prstGeom prst="rect">
                <a:avLst/>
              </a:prstGeom>
              <a:blipFill>
                <a:blip r:embed="rId13"/>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5411403-15FC-1865-1879-D8A962CE7B33}"/>
                  </a:ext>
                </a:extLst>
              </p:cNvPr>
              <p:cNvSpPr txBox="1"/>
              <p:nvPr/>
            </p:nvSpPr>
            <p:spPr>
              <a:xfrm>
                <a:off x="4284353" y="1993465"/>
                <a:ext cx="2212802" cy="3441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000000"/>
                              </a:solidFill>
                              <a:latin typeface="Cambria Math" panose="02040503050406030204" pitchFamily="18" charset="0"/>
                            </a:rPr>
                          </m:ctrlPr>
                        </m:sSubPr>
                        <m:e>
                          <m:r>
                            <a:rPr lang="en-US" altLang="zh-CN" sz="1400" b="0" i="1" smtClean="0">
                              <a:solidFill>
                                <a:srgbClr val="000000"/>
                              </a:solidFill>
                              <a:latin typeface="Cambria Math" panose="02040503050406030204" pitchFamily="18" charset="0"/>
                            </a:rPr>
                            <m:t>𝑈</m:t>
                          </m:r>
                        </m:e>
                        <m:sub>
                          <m:r>
                            <m:rPr>
                              <m:sty m:val="p"/>
                            </m:rPr>
                            <a:rPr lang="en-US" altLang="zh-CN" sz="1400" i="1">
                              <a:solidFill>
                                <a:srgbClr val="000000"/>
                              </a:solidFill>
                              <a:latin typeface="Cambria Math" panose="02040503050406030204" pitchFamily="18" charset="0"/>
                            </a:rPr>
                            <m:t>a</m:t>
                          </m:r>
                          <m:r>
                            <m:rPr>
                              <m:sty m:val="p"/>
                            </m:rPr>
                            <a:rPr lang="en-US" altLang="zh-CN" sz="1400" i="1" smtClean="0">
                              <a:solidFill>
                                <a:srgbClr val="000000"/>
                              </a:solidFill>
                              <a:latin typeface="Cambria Math" panose="02040503050406030204" pitchFamily="18" charset="0"/>
                            </a:rPr>
                            <m:t>n</m:t>
                          </m:r>
                          <m:r>
                            <m:rPr>
                              <m:sty m:val="p"/>
                            </m:rPr>
                            <a:rPr lang="en-US" altLang="zh-CN" sz="1400" i="1">
                              <a:solidFill>
                                <a:srgbClr val="000000"/>
                              </a:solidFill>
                              <a:latin typeface="Cambria Math" panose="02040503050406030204" pitchFamily="18" charset="0"/>
                            </a:rPr>
                            <m:t>g</m:t>
                          </m:r>
                          <m:r>
                            <m:rPr>
                              <m:sty m:val="p"/>
                            </m:rPr>
                            <a:rPr lang="en-US" altLang="zh-CN" sz="1400" i="1" smtClean="0">
                              <a:solidFill>
                                <a:srgbClr val="000000"/>
                              </a:solidFill>
                              <a:latin typeface="Cambria Math" panose="02040503050406030204" pitchFamily="18" charset="0"/>
                            </a:rPr>
                            <m:t>l</m:t>
                          </m:r>
                          <m:r>
                            <m:rPr>
                              <m:sty m:val="p"/>
                            </m:rPr>
                            <a:rPr lang="en-US" altLang="zh-CN" sz="1400" i="1">
                              <a:solidFill>
                                <a:srgbClr val="000000"/>
                              </a:solidFill>
                              <a:latin typeface="Cambria Math" panose="02040503050406030204" pitchFamily="18" charset="0"/>
                            </a:rPr>
                            <m:t>e</m:t>
                          </m:r>
                        </m:sub>
                      </m:sSub>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𝑘</m:t>
                          </m:r>
                        </m:e>
                        <m:sub>
                          <m:r>
                            <a:rPr lang="ar-AE" sz="1400" i="1">
                              <a:solidFill>
                                <a:srgbClr val="000000"/>
                              </a:solidFill>
                              <a:latin typeface="Cambria Math" panose="02040503050406030204" pitchFamily="18" charset="0"/>
                            </a:rPr>
                            <m:t>𝜃</m:t>
                          </m:r>
                        </m:sub>
                      </m:sSub>
                      <m:r>
                        <a:rPr lang="ar-AE" sz="1400" i="1">
                          <a:solidFill>
                            <a:srgbClr val="000000"/>
                          </a:solidFill>
                          <a:latin typeface="Cambria Math" panose="02040503050406030204" pitchFamily="18" charset="0"/>
                        </a:rPr>
                        <m:t>(</m:t>
                      </m:r>
                      <m:r>
                        <a:rPr lang="ar-AE" sz="1400" i="1">
                          <a:solidFill>
                            <a:srgbClr val="000000"/>
                          </a:solidFill>
                          <a:latin typeface="Cambria Math" panose="02040503050406030204" pitchFamily="18" charset="0"/>
                        </a:rPr>
                        <m:t>𝜃</m:t>
                      </m:r>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𝜃</m:t>
                          </m:r>
                        </m:e>
                        <m:sub>
                          <m:r>
                            <a:rPr lang="ar-AE" sz="1400" i="1">
                              <a:solidFill>
                                <a:srgbClr val="000000"/>
                              </a:solidFill>
                              <a:latin typeface="Cambria Math" panose="02040503050406030204" pitchFamily="18" charset="0"/>
                            </a:rPr>
                            <m:t>0</m:t>
                          </m:r>
                        </m:sub>
                      </m:sSub>
                      <m:sSup>
                        <m:sSupPr>
                          <m:ctrlPr>
                            <a:rPr lang="ar-AE" sz="1400" i="1">
                              <a:solidFill>
                                <a:srgbClr val="000000"/>
                              </a:solidFill>
                              <a:latin typeface="Cambria Math" panose="02040503050406030204" pitchFamily="18" charset="0"/>
                            </a:rPr>
                          </m:ctrlPr>
                        </m:sSupPr>
                        <m:e>
                          <m:r>
                            <a:rPr lang="ar-AE" sz="1400" i="1">
                              <a:solidFill>
                                <a:srgbClr val="000000"/>
                              </a:solidFill>
                              <a:latin typeface="Cambria Math" panose="02040503050406030204" pitchFamily="18" charset="0"/>
                            </a:rPr>
                            <m:t>)</m:t>
                          </m:r>
                        </m:e>
                        <m:sup>
                          <m:r>
                            <a:rPr lang="ar-AE" sz="1400" i="1">
                              <a:solidFill>
                                <a:srgbClr val="000000"/>
                              </a:solidFill>
                              <a:latin typeface="Cambria Math" panose="02040503050406030204" pitchFamily="18" charset="0"/>
                            </a:rPr>
                            <m:t>2</m:t>
                          </m:r>
                        </m:sup>
                      </m:sSup>
                    </m:oMath>
                  </m:oMathPara>
                </a14:m>
                <a:endParaRPr lang="en-US" sz="1400" dirty="0"/>
              </a:p>
            </p:txBody>
          </p:sp>
        </mc:Choice>
        <mc:Fallback xmlns="">
          <p:sp>
            <p:nvSpPr>
              <p:cNvPr id="40" name="TextBox 39">
                <a:extLst>
                  <a:ext uri="{FF2B5EF4-FFF2-40B4-BE49-F238E27FC236}">
                    <a16:creationId xmlns:a16="http://schemas.microsoft.com/office/drawing/2014/main" id="{B5411403-15FC-1865-1879-D8A962CE7B33}"/>
                  </a:ext>
                </a:extLst>
              </p:cNvPr>
              <p:cNvSpPr txBox="1">
                <a:spLocks noRot="1" noChangeAspect="1" noMove="1" noResize="1" noEditPoints="1" noAdjustHandles="1" noChangeArrowheads="1" noChangeShapeType="1" noTextEdit="1"/>
              </p:cNvSpPr>
              <p:nvPr/>
            </p:nvSpPr>
            <p:spPr>
              <a:xfrm>
                <a:off x="4284353" y="1993465"/>
                <a:ext cx="2212802" cy="344197"/>
              </a:xfrm>
              <a:prstGeom prst="rect">
                <a:avLst/>
              </a:prstGeom>
              <a:blipFill>
                <a:blip r:embed="rId14"/>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9BBE1030-C599-6BC5-F124-A47CCAC43975}"/>
              </a:ext>
            </a:extLst>
          </p:cNvPr>
          <p:cNvSpPr txBox="1"/>
          <p:nvPr/>
        </p:nvSpPr>
        <p:spPr>
          <a:xfrm>
            <a:off x="4081807" y="1627960"/>
            <a:ext cx="235358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CN" sz="1600" dirty="0"/>
              <a:t>Angle bending potential</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66B8FB7-12F3-0FF3-2D47-27E9935E0F3E}"/>
                  </a:ext>
                </a:extLst>
              </p:cNvPr>
              <p:cNvSpPr txBox="1"/>
              <p:nvPr/>
            </p:nvSpPr>
            <p:spPr>
              <a:xfrm>
                <a:off x="7229608" y="2024294"/>
                <a:ext cx="2853522" cy="4942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000000"/>
                              </a:solidFill>
                              <a:latin typeface="Cambria Math" panose="02040503050406030204" pitchFamily="18" charset="0"/>
                            </a:rPr>
                          </m:ctrlPr>
                        </m:sSubPr>
                        <m:e>
                          <m:r>
                            <a:rPr lang="en-US" altLang="zh-CN" sz="1400" b="0" i="1" smtClean="0">
                              <a:solidFill>
                                <a:srgbClr val="000000"/>
                              </a:solidFill>
                              <a:latin typeface="Cambria Math" panose="02040503050406030204" pitchFamily="18" charset="0"/>
                            </a:rPr>
                            <m:t>𝑈</m:t>
                          </m:r>
                        </m:e>
                        <m:sub>
                          <m:r>
                            <m:rPr>
                              <m:sty m:val="p"/>
                            </m:rPr>
                            <a:rPr lang="en-US" altLang="zh-CN" sz="1400" i="1">
                              <a:solidFill>
                                <a:srgbClr val="000000"/>
                              </a:solidFill>
                              <a:latin typeface="Cambria Math" panose="02040503050406030204" pitchFamily="18" charset="0"/>
                            </a:rPr>
                            <m:t>d</m:t>
                          </m:r>
                          <m:r>
                            <m:rPr>
                              <m:sty m:val="p"/>
                            </m:rPr>
                            <a:rPr lang="en-US" altLang="zh-CN" sz="1400" i="1" smtClean="0">
                              <a:solidFill>
                                <a:srgbClr val="000000"/>
                              </a:solidFill>
                              <a:latin typeface="Cambria Math" panose="02040503050406030204" pitchFamily="18" charset="0"/>
                            </a:rPr>
                            <m:t>i</m:t>
                          </m:r>
                          <m:r>
                            <m:rPr>
                              <m:sty m:val="p"/>
                            </m:rPr>
                            <a:rPr lang="en-US" altLang="zh-CN" sz="1400" i="1">
                              <a:solidFill>
                                <a:srgbClr val="000000"/>
                              </a:solidFill>
                              <a:latin typeface="Cambria Math" panose="02040503050406030204" pitchFamily="18" charset="0"/>
                            </a:rPr>
                            <m:t>h</m:t>
                          </m:r>
                          <m:r>
                            <m:rPr>
                              <m:sty m:val="p"/>
                            </m:rPr>
                            <a:rPr lang="en-US" altLang="zh-CN" sz="1400" i="1" smtClean="0">
                              <a:solidFill>
                                <a:srgbClr val="000000"/>
                              </a:solidFill>
                              <a:latin typeface="Cambria Math" panose="02040503050406030204" pitchFamily="18" charset="0"/>
                            </a:rPr>
                            <m:t>e</m:t>
                          </m:r>
                          <m:r>
                            <m:rPr>
                              <m:sty m:val="p"/>
                            </m:rPr>
                            <a:rPr lang="en-US" altLang="zh-CN" sz="1400" i="1">
                              <a:solidFill>
                                <a:srgbClr val="000000"/>
                              </a:solidFill>
                              <a:latin typeface="Cambria Math" panose="02040503050406030204" pitchFamily="18" charset="0"/>
                            </a:rPr>
                            <m:t>d</m:t>
                          </m:r>
                          <m:r>
                            <m:rPr>
                              <m:sty m:val="p"/>
                            </m:rPr>
                            <a:rPr lang="en-US" altLang="zh-CN" sz="1400" i="1" smtClean="0">
                              <a:solidFill>
                                <a:srgbClr val="000000"/>
                              </a:solidFill>
                              <a:latin typeface="Cambria Math" panose="02040503050406030204" pitchFamily="18" charset="0"/>
                            </a:rPr>
                            <m:t>r</m:t>
                          </m:r>
                          <m:r>
                            <m:rPr>
                              <m:sty m:val="p"/>
                            </m:rPr>
                            <a:rPr lang="en-US" altLang="zh-CN" sz="1400" i="1">
                              <a:solidFill>
                                <a:srgbClr val="000000"/>
                              </a:solidFill>
                              <a:latin typeface="Cambria Math" panose="02040503050406030204" pitchFamily="18" charset="0"/>
                            </a:rPr>
                            <m:t>a</m:t>
                          </m:r>
                          <m:r>
                            <m:rPr>
                              <m:sty m:val="p"/>
                            </m:rPr>
                            <a:rPr lang="en-US" altLang="zh-CN" sz="1400" i="1" smtClean="0">
                              <a:solidFill>
                                <a:srgbClr val="000000"/>
                              </a:solidFill>
                              <a:latin typeface="Cambria Math" panose="02040503050406030204" pitchFamily="18" charset="0"/>
                            </a:rPr>
                            <m:t>l</m:t>
                          </m:r>
                        </m:sub>
                      </m:sSub>
                      <m:r>
                        <a:rPr lang="ar-AE" sz="1400" i="1">
                          <a:solidFill>
                            <a:srgbClr val="000000"/>
                          </a:solidFill>
                          <a:latin typeface="Cambria Math" panose="02040503050406030204" pitchFamily="18" charset="0"/>
                        </a:rPr>
                        <m:t>=</m:t>
                      </m:r>
                      <m:f>
                        <m:fPr>
                          <m:ctrlPr>
                            <a:rPr lang="ar-AE" sz="1400" i="1">
                              <a:solidFill>
                                <a:srgbClr val="000000"/>
                              </a:solidFill>
                              <a:latin typeface="Cambria Math" panose="02040503050406030204" pitchFamily="18" charset="0"/>
                            </a:rPr>
                          </m:ctrlPr>
                        </m:fPr>
                        <m:num>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𝑉</m:t>
                              </m:r>
                            </m:e>
                            <m:sub>
                              <m:r>
                                <a:rPr lang="ar-AE" sz="1400" i="1">
                                  <a:solidFill>
                                    <a:srgbClr val="000000"/>
                                  </a:solidFill>
                                  <a:latin typeface="Cambria Math" panose="02040503050406030204" pitchFamily="18" charset="0"/>
                                </a:rPr>
                                <m:t>𝑛</m:t>
                              </m:r>
                            </m:sub>
                          </m:sSub>
                        </m:num>
                        <m:den>
                          <m:r>
                            <a:rPr lang="ar-AE" sz="1400" i="1">
                              <a:solidFill>
                                <a:srgbClr val="000000"/>
                              </a:solidFill>
                              <a:latin typeface="Cambria Math" panose="02040503050406030204" pitchFamily="18" charset="0"/>
                            </a:rPr>
                            <m:t>2</m:t>
                          </m:r>
                        </m:den>
                      </m:f>
                      <m:r>
                        <a:rPr lang="ar-AE" sz="1400" i="1">
                          <a:solidFill>
                            <a:srgbClr val="000000"/>
                          </a:solidFill>
                          <a:latin typeface="Cambria Math" panose="02040503050406030204" pitchFamily="18" charset="0"/>
                        </a:rPr>
                        <m:t>[</m:t>
                      </m:r>
                      <m:r>
                        <a:rPr lang="ar-AE" sz="1400" i="1">
                          <a:solidFill>
                            <a:srgbClr val="000000"/>
                          </a:solidFill>
                          <a:latin typeface="Cambria Math" panose="02040503050406030204" pitchFamily="18" charset="0"/>
                        </a:rPr>
                        <m:t>1</m:t>
                      </m:r>
                      <m:r>
                        <a:rPr lang="ar-AE" sz="1400" i="1">
                          <a:solidFill>
                            <a:srgbClr val="000000"/>
                          </a:solidFill>
                          <a:latin typeface="Cambria Math" panose="02040503050406030204" pitchFamily="18" charset="0"/>
                        </a:rPr>
                        <m:t>+</m:t>
                      </m:r>
                      <m:r>
                        <a:rPr lang="ar-AE" sz="1400" i="1">
                          <a:solidFill>
                            <a:srgbClr val="000000"/>
                          </a:solidFill>
                          <a:latin typeface="Cambria Math" panose="02040503050406030204" pitchFamily="18" charset="0"/>
                        </a:rPr>
                        <m:t>𝑐𝑜𝑠</m:t>
                      </m:r>
                      <m:r>
                        <a:rPr lang="ar-AE" sz="1400" i="1">
                          <a:solidFill>
                            <a:srgbClr val="000000"/>
                          </a:solidFill>
                          <a:latin typeface="Cambria Math" panose="02040503050406030204" pitchFamily="18" charset="0"/>
                        </a:rPr>
                        <m:t>(</m:t>
                      </m:r>
                      <m:r>
                        <a:rPr lang="ar-AE" sz="1400" i="1">
                          <a:solidFill>
                            <a:srgbClr val="000000"/>
                          </a:solidFill>
                          <a:latin typeface="Cambria Math" panose="02040503050406030204" pitchFamily="18" charset="0"/>
                        </a:rPr>
                        <m:t>𝑛</m:t>
                      </m:r>
                      <m:r>
                        <a:rPr lang="ar-AE" sz="1400" i="1">
                          <a:solidFill>
                            <a:srgbClr val="000000"/>
                          </a:solidFill>
                          <a:latin typeface="Cambria Math" panose="02040503050406030204" pitchFamily="18" charset="0"/>
                        </a:rPr>
                        <m:t>𝜙</m:t>
                      </m:r>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𝜙</m:t>
                          </m:r>
                        </m:e>
                        <m:sub>
                          <m:r>
                            <a:rPr lang="ar-AE" sz="1400" i="1">
                              <a:solidFill>
                                <a:srgbClr val="000000"/>
                              </a:solidFill>
                              <a:latin typeface="Cambria Math" panose="02040503050406030204" pitchFamily="18" charset="0"/>
                            </a:rPr>
                            <m:t>0</m:t>
                          </m:r>
                        </m:sub>
                      </m:sSub>
                      <m:r>
                        <a:rPr lang="ar-AE" sz="1400" i="1">
                          <a:solidFill>
                            <a:srgbClr val="000000"/>
                          </a:solidFill>
                          <a:latin typeface="Cambria Math" panose="02040503050406030204" pitchFamily="18" charset="0"/>
                        </a:rPr>
                        <m:t>)]</m:t>
                      </m:r>
                    </m:oMath>
                  </m:oMathPara>
                </a14:m>
                <a:endParaRPr lang="en-US" sz="1400" dirty="0"/>
              </a:p>
            </p:txBody>
          </p:sp>
        </mc:Choice>
        <mc:Fallback xmlns="">
          <p:sp>
            <p:nvSpPr>
              <p:cNvPr id="44" name="TextBox 43">
                <a:extLst>
                  <a:ext uri="{FF2B5EF4-FFF2-40B4-BE49-F238E27FC236}">
                    <a16:creationId xmlns:a16="http://schemas.microsoft.com/office/drawing/2014/main" id="{E66B8FB7-12F3-0FF3-2D47-27E9935E0F3E}"/>
                  </a:ext>
                </a:extLst>
              </p:cNvPr>
              <p:cNvSpPr txBox="1">
                <a:spLocks noRot="1" noChangeAspect="1" noMove="1" noResize="1" noEditPoints="1" noAdjustHandles="1" noChangeArrowheads="1" noChangeShapeType="1" noTextEdit="1"/>
              </p:cNvSpPr>
              <p:nvPr/>
            </p:nvSpPr>
            <p:spPr>
              <a:xfrm>
                <a:off x="7229608" y="2024294"/>
                <a:ext cx="2853522" cy="494238"/>
              </a:xfrm>
              <a:prstGeom prst="rect">
                <a:avLst/>
              </a:prstGeom>
              <a:blipFill>
                <a:blip r:embed="rId15"/>
                <a:stretch>
                  <a:fillRect b="-2469"/>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1956B74E-5C98-8266-1CA6-E57FD400260F}"/>
              </a:ext>
            </a:extLst>
          </p:cNvPr>
          <p:cNvSpPr txBox="1"/>
          <p:nvPr/>
        </p:nvSpPr>
        <p:spPr>
          <a:xfrm>
            <a:off x="8213781" y="1614208"/>
            <a:ext cx="2353580"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CN" sz="1600" dirty="0"/>
              <a:t>Dihedral angle potential</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CB9BC60-7206-DCBF-F1B2-622BB33E9D7D}"/>
                  </a:ext>
                </a:extLst>
              </p:cNvPr>
              <p:cNvSpPr txBox="1"/>
              <p:nvPr/>
            </p:nvSpPr>
            <p:spPr>
              <a:xfrm>
                <a:off x="1312674" y="4457979"/>
                <a:ext cx="2212802" cy="3311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rgbClr val="000000"/>
                              </a:solidFill>
                              <a:latin typeface="Cambria Math" panose="02040503050406030204" pitchFamily="18" charset="0"/>
                            </a:rPr>
                          </m:ctrlPr>
                        </m:sSubPr>
                        <m:e>
                          <m:r>
                            <a:rPr lang="en-US" altLang="zh-CN" sz="1400" b="0" i="1" smtClean="0">
                              <a:solidFill>
                                <a:srgbClr val="000000"/>
                              </a:solidFill>
                              <a:latin typeface="Cambria Math" panose="02040503050406030204" pitchFamily="18" charset="0"/>
                            </a:rPr>
                            <m:t>𝑈</m:t>
                          </m:r>
                        </m:e>
                        <m:sub>
                          <m:r>
                            <m:rPr>
                              <m:sty m:val="p"/>
                            </m:rPr>
                            <a:rPr lang="en-US" altLang="zh-CN" sz="1400" i="1">
                              <a:solidFill>
                                <a:srgbClr val="000000"/>
                              </a:solidFill>
                              <a:latin typeface="Cambria Math" panose="02040503050406030204" pitchFamily="18" charset="0"/>
                            </a:rPr>
                            <m:t>i</m:t>
                          </m:r>
                          <m:r>
                            <m:rPr>
                              <m:sty m:val="p"/>
                            </m:rPr>
                            <a:rPr lang="en-US" altLang="zh-CN" sz="1400" i="1" smtClean="0">
                              <a:solidFill>
                                <a:srgbClr val="000000"/>
                              </a:solidFill>
                              <a:latin typeface="Cambria Math" panose="02040503050406030204" pitchFamily="18" charset="0"/>
                            </a:rPr>
                            <m:t>m</m:t>
                          </m:r>
                          <m:r>
                            <m:rPr>
                              <m:sty m:val="p"/>
                            </m:rPr>
                            <a:rPr lang="en-US" altLang="zh-CN" sz="1400" i="1">
                              <a:solidFill>
                                <a:srgbClr val="000000"/>
                              </a:solidFill>
                              <a:latin typeface="Cambria Math" panose="02040503050406030204" pitchFamily="18" charset="0"/>
                            </a:rPr>
                            <m:t>p</m:t>
                          </m:r>
                          <m:r>
                            <m:rPr>
                              <m:sty m:val="p"/>
                            </m:rPr>
                            <a:rPr lang="en-US" altLang="zh-CN" sz="1400" i="1" smtClean="0">
                              <a:solidFill>
                                <a:srgbClr val="000000"/>
                              </a:solidFill>
                              <a:latin typeface="Cambria Math" panose="02040503050406030204" pitchFamily="18" charset="0"/>
                            </a:rPr>
                            <m:t>r</m:t>
                          </m:r>
                          <m:r>
                            <m:rPr>
                              <m:sty m:val="p"/>
                            </m:rPr>
                            <a:rPr lang="en-US" altLang="zh-CN" sz="1400" i="1">
                              <a:solidFill>
                                <a:srgbClr val="000000"/>
                              </a:solidFill>
                              <a:latin typeface="Cambria Math" panose="02040503050406030204" pitchFamily="18" charset="0"/>
                            </a:rPr>
                            <m:t>o</m:t>
                          </m:r>
                          <m:r>
                            <m:rPr>
                              <m:sty m:val="p"/>
                            </m:rPr>
                            <a:rPr lang="en-US" altLang="zh-CN" sz="1400" i="1" smtClean="0">
                              <a:solidFill>
                                <a:srgbClr val="000000"/>
                              </a:solidFill>
                              <a:latin typeface="Cambria Math" panose="02040503050406030204" pitchFamily="18" charset="0"/>
                            </a:rPr>
                            <m:t>p</m:t>
                          </m:r>
                          <m:r>
                            <m:rPr>
                              <m:sty m:val="p"/>
                            </m:rPr>
                            <a:rPr lang="en-US" altLang="zh-CN" sz="1400" i="1">
                              <a:solidFill>
                                <a:srgbClr val="000000"/>
                              </a:solidFill>
                              <a:latin typeface="Cambria Math" panose="02040503050406030204" pitchFamily="18" charset="0"/>
                            </a:rPr>
                            <m:t>e</m:t>
                          </m:r>
                          <m:r>
                            <m:rPr>
                              <m:sty m:val="p"/>
                            </m:rPr>
                            <a:rPr lang="en-US" altLang="zh-CN" sz="1400" i="1" smtClean="0">
                              <a:solidFill>
                                <a:srgbClr val="000000"/>
                              </a:solidFill>
                              <a:latin typeface="Cambria Math" panose="02040503050406030204" pitchFamily="18" charset="0"/>
                            </a:rPr>
                            <m:t>r</m:t>
                          </m:r>
                        </m:sub>
                      </m:sSub>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ar-AE" sz="1400" i="1">
                              <a:solidFill>
                                <a:srgbClr val="000000"/>
                              </a:solidFill>
                              <a:latin typeface="Cambria Math" panose="02040503050406030204" pitchFamily="18" charset="0"/>
                            </a:rPr>
                            <m:t>𝑘</m:t>
                          </m:r>
                        </m:e>
                        <m:sub>
                          <m:r>
                            <a:rPr lang="en-US" sz="1400" b="0" i="1" smtClean="0">
                              <a:solidFill>
                                <a:srgbClr val="000000"/>
                              </a:solidFill>
                              <a:latin typeface="Cambria Math" panose="02040503050406030204" pitchFamily="18" charset="0"/>
                            </a:rPr>
                            <m:t>𝜓</m:t>
                          </m:r>
                        </m:sub>
                      </m:sSub>
                      <m:r>
                        <a:rPr lang="ar-AE" sz="1400" i="1">
                          <a:solidFill>
                            <a:srgbClr val="000000"/>
                          </a:solidFill>
                          <a:latin typeface="Cambria Math" panose="02040503050406030204" pitchFamily="18" charset="0"/>
                        </a:rPr>
                        <m:t>(</m:t>
                      </m:r>
                      <m:r>
                        <a:rPr lang="en-US" sz="1400" b="0" i="1" smtClean="0">
                          <a:solidFill>
                            <a:srgbClr val="000000"/>
                          </a:solidFill>
                          <a:latin typeface="Cambria Math" panose="02040503050406030204" pitchFamily="18" charset="0"/>
                        </a:rPr>
                        <m:t>𝜓</m:t>
                      </m:r>
                      <m:r>
                        <a:rPr lang="ar-AE" sz="1400" i="1">
                          <a:solidFill>
                            <a:srgbClr val="000000"/>
                          </a:solidFill>
                          <a:latin typeface="Cambria Math" panose="02040503050406030204" pitchFamily="18" charset="0"/>
                        </a:rPr>
                        <m:t>−</m:t>
                      </m:r>
                      <m:sSub>
                        <m:sSubPr>
                          <m:ctrlPr>
                            <a:rPr lang="ar-AE"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𝜓</m:t>
                          </m:r>
                        </m:e>
                        <m:sub>
                          <m:r>
                            <a:rPr lang="ar-AE" sz="1400" i="1">
                              <a:solidFill>
                                <a:srgbClr val="000000"/>
                              </a:solidFill>
                              <a:latin typeface="Cambria Math" panose="02040503050406030204" pitchFamily="18" charset="0"/>
                            </a:rPr>
                            <m:t>0</m:t>
                          </m:r>
                        </m:sub>
                      </m:sSub>
                      <m:sSup>
                        <m:sSupPr>
                          <m:ctrlPr>
                            <a:rPr lang="ar-AE" sz="1400" i="1">
                              <a:solidFill>
                                <a:srgbClr val="000000"/>
                              </a:solidFill>
                              <a:latin typeface="Cambria Math" panose="02040503050406030204" pitchFamily="18" charset="0"/>
                            </a:rPr>
                          </m:ctrlPr>
                        </m:sSupPr>
                        <m:e>
                          <m:r>
                            <a:rPr lang="ar-AE" sz="1400" i="1">
                              <a:solidFill>
                                <a:srgbClr val="000000"/>
                              </a:solidFill>
                              <a:latin typeface="Cambria Math" panose="02040503050406030204" pitchFamily="18" charset="0"/>
                            </a:rPr>
                            <m:t>)</m:t>
                          </m:r>
                        </m:e>
                        <m:sup>
                          <m:r>
                            <a:rPr lang="ar-AE" sz="1400" i="1">
                              <a:solidFill>
                                <a:srgbClr val="000000"/>
                              </a:solidFill>
                              <a:latin typeface="Cambria Math" panose="02040503050406030204" pitchFamily="18" charset="0"/>
                            </a:rPr>
                            <m:t>2</m:t>
                          </m:r>
                        </m:sup>
                      </m:sSup>
                    </m:oMath>
                  </m:oMathPara>
                </a14:m>
                <a:endParaRPr lang="en-US" sz="1400" dirty="0"/>
              </a:p>
            </p:txBody>
          </p:sp>
        </mc:Choice>
        <mc:Fallback xmlns="">
          <p:sp>
            <p:nvSpPr>
              <p:cNvPr id="48" name="TextBox 47">
                <a:extLst>
                  <a:ext uri="{FF2B5EF4-FFF2-40B4-BE49-F238E27FC236}">
                    <a16:creationId xmlns:a16="http://schemas.microsoft.com/office/drawing/2014/main" id="{0CB9BC60-7206-DCBF-F1B2-622BB33E9D7D}"/>
                  </a:ext>
                </a:extLst>
              </p:cNvPr>
              <p:cNvSpPr txBox="1">
                <a:spLocks noRot="1" noChangeAspect="1" noMove="1" noResize="1" noEditPoints="1" noAdjustHandles="1" noChangeArrowheads="1" noChangeShapeType="1" noTextEdit="1"/>
              </p:cNvSpPr>
              <p:nvPr/>
            </p:nvSpPr>
            <p:spPr>
              <a:xfrm>
                <a:off x="1312674" y="4457979"/>
                <a:ext cx="2212802" cy="331181"/>
              </a:xfrm>
              <a:prstGeom prst="rect">
                <a:avLst/>
              </a:prstGeom>
              <a:blipFill>
                <a:blip r:embed="rId16"/>
                <a:stretch>
                  <a:fillRect b="-1818"/>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D759886C-6E5C-E2DC-E866-D034ABC63EE2}"/>
              </a:ext>
            </a:extLst>
          </p:cNvPr>
          <p:cNvSpPr txBox="1"/>
          <p:nvPr/>
        </p:nvSpPr>
        <p:spPr>
          <a:xfrm>
            <a:off x="1033348" y="4090983"/>
            <a:ext cx="2492127"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CN" sz="1600" dirty="0"/>
              <a:t>Improper dihedral potential</a:t>
            </a:r>
          </a:p>
        </p:txBody>
      </p:sp>
      <p:sp>
        <p:nvSpPr>
          <p:cNvPr id="53" name="TextBox 52">
            <a:extLst>
              <a:ext uri="{FF2B5EF4-FFF2-40B4-BE49-F238E27FC236}">
                <a16:creationId xmlns:a16="http://schemas.microsoft.com/office/drawing/2014/main" id="{0EF968A0-F43E-5049-2701-56D8FA252613}"/>
              </a:ext>
            </a:extLst>
          </p:cNvPr>
          <p:cNvSpPr txBox="1"/>
          <p:nvPr/>
        </p:nvSpPr>
        <p:spPr>
          <a:xfrm>
            <a:off x="4081807" y="4084914"/>
            <a:ext cx="2353580"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CN" sz="1600" dirty="0">
                <a:solidFill>
                  <a:schemeClr val="tx1"/>
                </a:solidFill>
              </a:rPr>
              <a:t>Electrostatics</a:t>
            </a:r>
          </a:p>
        </p:txBody>
      </p:sp>
      <p:pic>
        <p:nvPicPr>
          <p:cNvPr id="55" name="Picture 54">
            <a:extLst>
              <a:ext uri="{FF2B5EF4-FFF2-40B4-BE49-F238E27FC236}">
                <a16:creationId xmlns:a16="http://schemas.microsoft.com/office/drawing/2014/main" id="{6D4BFCC9-CAF7-D2BE-10D3-F9D207674EE3}"/>
              </a:ext>
            </a:extLst>
          </p:cNvPr>
          <p:cNvPicPr>
            <a:picLocks noChangeAspect="1"/>
          </p:cNvPicPr>
          <p:nvPr/>
        </p:nvPicPr>
        <p:blipFill>
          <a:blip r:embed="rId17"/>
          <a:stretch>
            <a:fillRect/>
          </a:stretch>
        </p:blipFill>
        <p:spPr>
          <a:xfrm>
            <a:off x="6671562" y="3799930"/>
            <a:ext cx="1116091" cy="422446"/>
          </a:xfrm>
          <a:prstGeom prst="rect">
            <a:avLst/>
          </a:prstGeom>
        </p:spPr>
      </p:pic>
      <p:sp>
        <p:nvSpPr>
          <p:cNvPr id="60" name="TextBox 59">
            <a:extLst>
              <a:ext uri="{FF2B5EF4-FFF2-40B4-BE49-F238E27FC236}">
                <a16:creationId xmlns:a16="http://schemas.microsoft.com/office/drawing/2014/main" id="{AB5F1B53-0470-7795-9130-CC591422E45D}"/>
              </a:ext>
            </a:extLst>
          </p:cNvPr>
          <p:cNvSpPr txBox="1"/>
          <p:nvPr/>
        </p:nvSpPr>
        <p:spPr>
          <a:xfrm>
            <a:off x="8213781" y="4084914"/>
            <a:ext cx="2353580"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CN" sz="1600" dirty="0">
                <a:solidFill>
                  <a:schemeClr val="tx1"/>
                </a:solidFill>
              </a:rPr>
              <a:t>van der Waals</a:t>
            </a:r>
          </a:p>
        </p:txBody>
      </p:sp>
      <p:pic>
        <p:nvPicPr>
          <p:cNvPr id="40970" name="Screen Shot 2020-11-12 at 14.17.36.png" descr="Screen Shot 2020-11-12 at 14.17.36.png">
            <a:extLst>
              <a:ext uri="{FF2B5EF4-FFF2-40B4-BE49-F238E27FC236}">
                <a16:creationId xmlns:a16="http://schemas.microsoft.com/office/drawing/2014/main" id="{D807B3FC-5BFE-A02E-A540-A5A18D064946}"/>
              </a:ext>
            </a:extLst>
          </p:cNvPr>
          <p:cNvPicPr>
            <a:picLocks noChangeAspect="1"/>
          </p:cNvPicPr>
          <p:nvPr/>
        </p:nvPicPr>
        <p:blipFill>
          <a:blip r:embed="rId18"/>
          <a:srcRect t="2354"/>
          <a:stretch>
            <a:fillRect/>
          </a:stretch>
        </p:blipFill>
        <p:spPr>
          <a:xfrm>
            <a:off x="4567923" y="4832931"/>
            <a:ext cx="7030660" cy="2027290"/>
          </a:xfrm>
          <a:prstGeom prst="rect">
            <a:avLst/>
          </a:prstGeom>
          <a:ln w="12700">
            <a:miter lim="400000"/>
          </a:ln>
        </p:spPr>
      </p:pic>
      <p:sp>
        <p:nvSpPr>
          <p:cNvPr id="40971" name="1.1. Corrected some bugs within the code and resumed the simulation.">
            <a:extLst>
              <a:ext uri="{FF2B5EF4-FFF2-40B4-BE49-F238E27FC236}">
                <a16:creationId xmlns:a16="http://schemas.microsoft.com/office/drawing/2014/main" id="{04AE20ED-9B7F-99D9-A74D-EE43850F7930}"/>
              </a:ext>
            </a:extLst>
          </p:cNvPr>
          <p:cNvSpPr txBox="1"/>
          <p:nvPr/>
        </p:nvSpPr>
        <p:spPr>
          <a:xfrm>
            <a:off x="9487034" y="4890427"/>
            <a:ext cx="2034406"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596900" indent="-596900" algn="l" defTabSz="825500">
              <a:lnSpc>
                <a:spcPct val="140000"/>
              </a:lnSpc>
              <a:spcBef>
                <a:spcPts val="2000"/>
              </a:spcBef>
              <a:buSzPct val="123000"/>
              <a:buChar char="•"/>
              <a:defRPr sz="3200" b="1">
                <a:solidFill>
                  <a:schemeClr val="accent5">
                    <a:hueOff val="-82419"/>
                    <a:satOff val="-9513"/>
                    <a:lumOff val="-16343"/>
                  </a:schemeClr>
                </a:solidFill>
                <a:latin typeface="Helvetica"/>
                <a:ea typeface="Helvetica"/>
                <a:cs typeface="Helvetica"/>
                <a:sym typeface="Helvetica"/>
              </a:defRPr>
            </a:lvl1pPr>
          </a:lstStyle>
          <a:p>
            <a:pPr marL="0" indent="0">
              <a:lnSpc>
                <a:spcPct val="100000"/>
              </a:lnSpc>
              <a:buNone/>
            </a:pPr>
            <a:r>
              <a:rPr sz="1200" b="0" dirty="0">
                <a:solidFill>
                  <a:schemeClr val="accent2"/>
                </a:solidFill>
                <a:latin typeface="+mn-lt"/>
              </a:rPr>
              <a:t>Particle Mesh Ewald (PME) algorithm for long-range force evaluation</a:t>
            </a:r>
          </a:p>
        </p:txBody>
      </p:sp>
      <mc:AlternateContent xmlns:mc="http://schemas.openxmlformats.org/markup-compatibility/2006" xmlns:a14="http://schemas.microsoft.com/office/drawing/2010/main">
        <mc:Choice Requires="a14">
          <p:sp>
            <p:nvSpPr>
              <p:cNvPr id="40972" name="Equation">
                <a:extLst>
                  <a:ext uri="{FF2B5EF4-FFF2-40B4-BE49-F238E27FC236}">
                    <a16:creationId xmlns:a16="http://schemas.microsoft.com/office/drawing/2014/main" id="{0EF7C159-4C59-CBDF-2B2F-BBEFB0FA017F}"/>
                  </a:ext>
                </a:extLst>
              </p:cNvPr>
              <p:cNvSpPr txBox="1"/>
              <p:nvPr/>
            </p:nvSpPr>
            <p:spPr>
              <a:xfrm>
                <a:off x="5805845" y="4975979"/>
                <a:ext cx="1956266" cy="328680"/>
              </a:xfrm>
              <a:prstGeom prst="rect">
                <a:avLst/>
              </a:prstGeom>
              <a:ln w="12700">
                <a:miter lim="400000"/>
              </a:ln>
            </p:spPr>
            <p:txBody>
              <a:bodyPr wrap="squar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1200" i="1" smtClean="0">
                              <a:solidFill>
                                <a:srgbClr val="F27100"/>
                              </a:solidFill>
                              <a:latin typeface="Cambria Math" panose="02040503050406030204" pitchFamily="18" charset="0"/>
                            </a:rPr>
                          </m:ctrlPr>
                        </m:sSubPr>
                        <m:e>
                          <m:r>
                            <a:rPr lang="zh-CN" altLang="ar-AE" sz="1200" b="0" i="1" smtClean="0">
                              <a:solidFill>
                                <a:srgbClr val="F27100"/>
                              </a:solidFill>
                              <a:latin typeface="Cambria Math" panose="02040503050406030204" pitchFamily="18" charset="0"/>
                            </a:rPr>
                            <m:t>𝑈</m:t>
                          </m:r>
                        </m:e>
                        <m:sub>
                          <m:r>
                            <m:rPr>
                              <m:sty m:val="p"/>
                            </m:rPr>
                            <a:rPr lang="ar-AE" sz="1200" i="0">
                              <a:solidFill>
                                <a:srgbClr val="F27100"/>
                              </a:solidFill>
                              <a:latin typeface="Cambria Math" panose="02040503050406030204" pitchFamily="18" charset="0"/>
                            </a:rPr>
                            <m:t>vdw</m:t>
                          </m:r>
                        </m:sub>
                      </m:sSub>
                      <m:r>
                        <a:rPr lang="ar-AE" sz="1200" i="1">
                          <a:solidFill>
                            <a:srgbClr val="F27100"/>
                          </a:solidFill>
                          <a:latin typeface="Cambria Math" panose="02040503050406030204" pitchFamily="18" charset="0"/>
                        </a:rPr>
                        <m:t>=</m:t>
                      </m:r>
                      <m:r>
                        <a:rPr lang="ar-AE" sz="1200" i="1">
                          <a:solidFill>
                            <a:srgbClr val="F27100"/>
                          </a:solidFill>
                          <a:latin typeface="Cambria Math" panose="02040503050406030204" pitchFamily="18" charset="0"/>
                        </a:rPr>
                        <m:t>4</m:t>
                      </m:r>
                      <m:r>
                        <a:rPr lang="ar-AE" sz="1200" i="1">
                          <a:solidFill>
                            <a:srgbClr val="F27100"/>
                          </a:solidFill>
                          <a:latin typeface="Cambria Math" panose="02040503050406030204" pitchFamily="18" charset="0"/>
                        </a:rPr>
                        <m:t>𝜀</m:t>
                      </m:r>
                      <m:d>
                        <m:dPr>
                          <m:begChr m:val="["/>
                          <m:endChr m:val="]"/>
                          <m:ctrlPr>
                            <a:rPr lang="ar-AE" sz="1200" i="1">
                              <a:solidFill>
                                <a:srgbClr val="F27100"/>
                              </a:solidFill>
                              <a:latin typeface="Cambria Math" panose="02040503050406030204" pitchFamily="18" charset="0"/>
                            </a:rPr>
                          </m:ctrlPr>
                        </m:dPr>
                        <m:e>
                          <m:r>
                            <a:rPr lang="ar-AE" sz="1200" i="1">
                              <a:solidFill>
                                <a:srgbClr val="F27100"/>
                              </a:solidFill>
                              <a:latin typeface="Cambria Math" panose="02040503050406030204" pitchFamily="18" charset="0"/>
                            </a:rPr>
                            <m:t>(</m:t>
                          </m:r>
                          <m:f>
                            <m:fPr>
                              <m:ctrlPr>
                                <a:rPr lang="ar-AE" sz="1200" i="1">
                                  <a:solidFill>
                                    <a:srgbClr val="F27100"/>
                                  </a:solidFill>
                                  <a:latin typeface="Cambria Math" panose="02040503050406030204" pitchFamily="18" charset="0"/>
                                </a:rPr>
                              </m:ctrlPr>
                            </m:fPr>
                            <m:num>
                              <m:r>
                                <a:rPr lang="ar-AE" sz="1200" i="1">
                                  <a:solidFill>
                                    <a:srgbClr val="F27100"/>
                                  </a:solidFill>
                                  <a:latin typeface="Cambria Math" panose="02040503050406030204" pitchFamily="18" charset="0"/>
                                </a:rPr>
                                <m:t>𝜎</m:t>
                              </m:r>
                            </m:num>
                            <m:den>
                              <m:r>
                                <a:rPr lang="ar-AE" sz="1200" i="1">
                                  <a:solidFill>
                                    <a:srgbClr val="F27100"/>
                                  </a:solidFill>
                                  <a:latin typeface="Cambria Math" panose="02040503050406030204" pitchFamily="18" charset="0"/>
                                </a:rPr>
                                <m:t>𝑟</m:t>
                              </m:r>
                            </m:den>
                          </m:f>
                          <m:sSup>
                            <m:sSupPr>
                              <m:ctrlPr>
                                <a:rPr lang="ar-AE" sz="1200" i="1">
                                  <a:solidFill>
                                    <a:srgbClr val="F27100"/>
                                  </a:solidFill>
                                  <a:latin typeface="Cambria Math" panose="02040503050406030204" pitchFamily="18" charset="0"/>
                                </a:rPr>
                              </m:ctrlPr>
                            </m:sSupPr>
                            <m:e>
                              <m:r>
                                <a:rPr lang="ar-AE" sz="1200" i="1">
                                  <a:solidFill>
                                    <a:srgbClr val="F27100"/>
                                  </a:solidFill>
                                  <a:latin typeface="Cambria Math" panose="02040503050406030204" pitchFamily="18" charset="0"/>
                                </a:rPr>
                                <m:t>)</m:t>
                              </m:r>
                            </m:e>
                            <m:sup>
                              <m:r>
                                <a:rPr lang="ar-AE" sz="1200" i="1">
                                  <a:solidFill>
                                    <a:srgbClr val="F27100"/>
                                  </a:solidFill>
                                  <a:latin typeface="Cambria Math" panose="02040503050406030204" pitchFamily="18" charset="0"/>
                                </a:rPr>
                                <m:t>12</m:t>
                              </m:r>
                            </m:sup>
                          </m:sSup>
                          <m:r>
                            <a:rPr lang="ar-AE" sz="1200" i="1">
                              <a:solidFill>
                                <a:srgbClr val="F27100"/>
                              </a:solidFill>
                              <a:latin typeface="Cambria Math" panose="02040503050406030204" pitchFamily="18" charset="0"/>
                            </a:rPr>
                            <m:t>−(</m:t>
                          </m:r>
                          <m:f>
                            <m:fPr>
                              <m:ctrlPr>
                                <a:rPr lang="ar-AE" sz="1200" i="1">
                                  <a:solidFill>
                                    <a:srgbClr val="F27100"/>
                                  </a:solidFill>
                                  <a:latin typeface="Cambria Math" panose="02040503050406030204" pitchFamily="18" charset="0"/>
                                </a:rPr>
                              </m:ctrlPr>
                            </m:fPr>
                            <m:num>
                              <m:r>
                                <a:rPr lang="ar-AE" sz="1200" i="1">
                                  <a:solidFill>
                                    <a:srgbClr val="F27100"/>
                                  </a:solidFill>
                                  <a:latin typeface="Cambria Math" panose="02040503050406030204" pitchFamily="18" charset="0"/>
                                </a:rPr>
                                <m:t>𝜎</m:t>
                              </m:r>
                            </m:num>
                            <m:den>
                              <m:r>
                                <a:rPr lang="ar-AE" sz="1200" i="1">
                                  <a:solidFill>
                                    <a:srgbClr val="F27100"/>
                                  </a:solidFill>
                                  <a:latin typeface="Cambria Math" panose="02040503050406030204" pitchFamily="18" charset="0"/>
                                </a:rPr>
                                <m:t>𝑟</m:t>
                              </m:r>
                            </m:den>
                          </m:f>
                          <m:sSup>
                            <m:sSupPr>
                              <m:ctrlPr>
                                <a:rPr lang="ar-AE" sz="1200" i="1">
                                  <a:solidFill>
                                    <a:srgbClr val="F27100"/>
                                  </a:solidFill>
                                  <a:latin typeface="Cambria Math" panose="02040503050406030204" pitchFamily="18" charset="0"/>
                                </a:rPr>
                              </m:ctrlPr>
                            </m:sSupPr>
                            <m:e>
                              <m:r>
                                <a:rPr lang="ar-AE" sz="1200" i="1">
                                  <a:solidFill>
                                    <a:srgbClr val="F27100"/>
                                  </a:solidFill>
                                  <a:latin typeface="Cambria Math" panose="02040503050406030204" pitchFamily="18" charset="0"/>
                                </a:rPr>
                                <m:t>)</m:t>
                              </m:r>
                            </m:e>
                            <m:sup>
                              <m:r>
                                <a:rPr lang="ar-AE" sz="1200" i="1">
                                  <a:solidFill>
                                    <a:srgbClr val="F27100"/>
                                  </a:solidFill>
                                  <a:latin typeface="Cambria Math" panose="02040503050406030204" pitchFamily="18" charset="0"/>
                                </a:rPr>
                                <m:t>6</m:t>
                              </m:r>
                            </m:sup>
                          </m:sSup>
                        </m:e>
                      </m:d>
                    </m:oMath>
                  </m:oMathPara>
                </a14:m>
                <a:endParaRPr sz="1200" dirty="0">
                  <a:solidFill>
                    <a:srgbClr val="F27200"/>
                  </a:solidFill>
                </a:endParaRPr>
              </a:p>
            </p:txBody>
          </p:sp>
        </mc:Choice>
        <mc:Fallback xmlns="">
          <p:sp>
            <p:nvSpPr>
              <p:cNvPr id="40972" name="Equation">
                <a:extLst>
                  <a:ext uri="{FF2B5EF4-FFF2-40B4-BE49-F238E27FC236}">
                    <a16:creationId xmlns:a16="http://schemas.microsoft.com/office/drawing/2014/main" id="{0EF7C159-4C59-CBDF-2B2F-BBEFB0FA017F}"/>
                  </a:ext>
                </a:extLst>
              </p:cNvPr>
              <p:cNvSpPr txBox="1">
                <a:spLocks noRot="1" noChangeAspect="1" noMove="1" noResize="1" noEditPoints="1" noAdjustHandles="1" noChangeArrowheads="1" noChangeShapeType="1" noTextEdit="1"/>
              </p:cNvSpPr>
              <p:nvPr/>
            </p:nvSpPr>
            <p:spPr>
              <a:xfrm>
                <a:off x="5805845" y="4975979"/>
                <a:ext cx="1956266" cy="328680"/>
              </a:xfrm>
              <a:prstGeom prst="rect">
                <a:avLst/>
              </a:prstGeom>
              <a:blipFill>
                <a:blip r:embed="rId19"/>
                <a:stretch>
                  <a:fillRect b="-11111"/>
                </a:stretch>
              </a:blipFill>
              <a:ln w="12700">
                <a:miter lim="400000"/>
              </a:ln>
            </p:spPr>
            <p:txBody>
              <a:bodyPr/>
              <a:lstStyle/>
              <a:p>
                <a:r>
                  <a:rPr lang="en-US">
                    <a:noFill/>
                  </a:rPr>
                  <a:t> </a:t>
                </a:r>
              </a:p>
            </p:txBody>
          </p:sp>
        </mc:Fallback>
      </mc:AlternateContent>
      <p:grpSp>
        <p:nvGrpSpPr>
          <p:cNvPr id="40973" name="Group">
            <a:extLst>
              <a:ext uri="{FF2B5EF4-FFF2-40B4-BE49-F238E27FC236}">
                <a16:creationId xmlns:a16="http://schemas.microsoft.com/office/drawing/2014/main" id="{8663A755-6A5B-648F-BFAB-F5060D122EB2}"/>
              </a:ext>
            </a:extLst>
          </p:cNvPr>
          <p:cNvGrpSpPr/>
          <p:nvPr/>
        </p:nvGrpSpPr>
        <p:grpSpPr>
          <a:xfrm>
            <a:off x="5633083" y="5753685"/>
            <a:ext cx="150736" cy="650083"/>
            <a:chOff x="2" y="349580"/>
            <a:chExt cx="391180" cy="1687055"/>
          </a:xfrm>
        </p:grpSpPr>
        <mc:AlternateContent xmlns:mc="http://schemas.openxmlformats.org/markup-compatibility/2006" xmlns:a14="http://schemas.microsoft.com/office/drawing/2010/main">
          <mc:Choice Requires="a14">
            <p:sp>
              <p:nvSpPr>
                <p:cNvPr id="40974" name="Equation">
                  <a:extLst>
                    <a:ext uri="{FF2B5EF4-FFF2-40B4-BE49-F238E27FC236}">
                      <a16:creationId xmlns:a16="http://schemas.microsoft.com/office/drawing/2014/main" id="{2FBEB708-4DCF-81F5-424B-FF7D766B2774}"/>
                    </a:ext>
                  </a:extLst>
                </p:cNvPr>
                <p:cNvSpPr txBox="1"/>
                <p:nvPr/>
              </p:nvSpPr>
              <p:spPr>
                <a:xfrm>
                  <a:off x="103976" y="907291"/>
                  <a:ext cx="287206" cy="47923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00" i="1">
                            <a:solidFill>
                              <a:srgbClr val="F27100"/>
                            </a:solidFill>
                            <a:latin typeface="Cambria Math" panose="02040503050406030204" pitchFamily="18" charset="0"/>
                          </a:rPr>
                          <m:t>𝜀</m:t>
                        </m:r>
                      </m:oMath>
                    </m:oMathPara>
                  </a14:m>
                  <a:endParaRPr sz="1200" dirty="0">
                    <a:solidFill>
                      <a:srgbClr val="F27200"/>
                    </a:solidFill>
                  </a:endParaRPr>
                </a:p>
              </p:txBody>
            </p:sp>
          </mc:Choice>
          <mc:Fallback xmlns="">
            <p:sp>
              <p:nvSpPr>
                <p:cNvPr id="40974" name="Equation">
                  <a:extLst>
                    <a:ext uri="{FF2B5EF4-FFF2-40B4-BE49-F238E27FC236}">
                      <a16:creationId xmlns:a16="http://schemas.microsoft.com/office/drawing/2014/main" id="{2FBEB708-4DCF-81F5-424B-FF7D766B2774}"/>
                    </a:ext>
                  </a:extLst>
                </p:cNvPr>
                <p:cNvSpPr txBox="1">
                  <a:spLocks noRot="1" noChangeAspect="1" noMove="1" noResize="1" noEditPoints="1" noAdjustHandles="1" noChangeArrowheads="1" noChangeShapeType="1" noTextEdit="1"/>
                </p:cNvSpPr>
                <p:nvPr/>
              </p:nvSpPr>
              <p:spPr>
                <a:xfrm>
                  <a:off x="103976" y="907291"/>
                  <a:ext cx="287206" cy="479234"/>
                </a:xfrm>
                <a:prstGeom prst="rect">
                  <a:avLst/>
                </a:prstGeom>
                <a:blipFill>
                  <a:blip r:embed="rId20"/>
                  <a:stretch>
                    <a:fillRect l="-22222" r="-11111"/>
                  </a:stretch>
                </a:blipFill>
                <a:ln w="12700" cap="flat">
                  <a:noFill/>
                  <a:miter lim="400000"/>
                </a:ln>
                <a:effectLst/>
              </p:spPr>
              <p:txBody>
                <a:bodyPr/>
                <a:lstStyle/>
                <a:p>
                  <a:r>
                    <a:rPr lang="en-US">
                      <a:noFill/>
                    </a:rPr>
                    <a:t> </a:t>
                  </a:r>
                </a:p>
              </p:txBody>
            </p:sp>
          </mc:Fallback>
        </mc:AlternateContent>
        <p:sp>
          <p:nvSpPr>
            <p:cNvPr id="40975" name="Line">
              <a:extLst>
                <a:ext uri="{FF2B5EF4-FFF2-40B4-BE49-F238E27FC236}">
                  <a16:creationId xmlns:a16="http://schemas.microsoft.com/office/drawing/2014/main" id="{4B772882-5C49-F2D9-1437-C5B1DBB075B6}"/>
                </a:ext>
              </a:extLst>
            </p:cNvPr>
            <p:cNvSpPr/>
            <p:nvPr/>
          </p:nvSpPr>
          <p:spPr>
            <a:xfrm flipV="1">
              <a:off x="2" y="349580"/>
              <a:ext cx="0" cy="1687055"/>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sz="1200"/>
            </a:p>
          </p:txBody>
        </p:sp>
      </p:grpSp>
      <p:grpSp>
        <p:nvGrpSpPr>
          <p:cNvPr id="40976" name="Group">
            <a:extLst>
              <a:ext uri="{FF2B5EF4-FFF2-40B4-BE49-F238E27FC236}">
                <a16:creationId xmlns:a16="http://schemas.microsoft.com/office/drawing/2014/main" id="{213517FE-390B-21E8-A0AC-B442006539AC}"/>
              </a:ext>
            </a:extLst>
          </p:cNvPr>
          <p:cNvGrpSpPr/>
          <p:nvPr/>
        </p:nvGrpSpPr>
        <p:grpSpPr>
          <a:xfrm>
            <a:off x="4933071" y="6071838"/>
            <a:ext cx="561870" cy="330670"/>
            <a:chOff x="0" y="-687785"/>
            <a:chExt cx="2405740" cy="1415818"/>
          </a:xfrm>
        </p:grpSpPr>
        <p:sp>
          <p:nvSpPr>
            <p:cNvPr id="40977" name="Line">
              <a:extLst>
                <a:ext uri="{FF2B5EF4-FFF2-40B4-BE49-F238E27FC236}">
                  <a16:creationId xmlns:a16="http://schemas.microsoft.com/office/drawing/2014/main" id="{AC7234BA-6B41-1445-42E2-A33032B2B419}"/>
                </a:ext>
              </a:extLst>
            </p:cNvPr>
            <p:cNvSpPr/>
            <p:nvPr/>
          </p:nvSpPr>
          <p:spPr>
            <a:xfrm>
              <a:off x="0" y="728032"/>
              <a:ext cx="2405740" cy="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sz="1200"/>
            </a:p>
          </p:txBody>
        </p:sp>
        <mc:AlternateContent xmlns:mc="http://schemas.openxmlformats.org/markup-compatibility/2006" xmlns:a14="http://schemas.microsoft.com/office/drawing/2010/main">
          <mc:Choice Requires="a14">
            <p:sp>
              <p:nvSpPr>
                <p:cNvPr id="40978" name="Equation">
                  <a:extLst>
                    <a:ext uri="{FF2B5EF4-FFF2-40B4-BE49-F238E27FC236}">
                      <a16:creationId xmlns:a16="http://schemas.microsoft.com/office/drawing/2014/main" id="{95860C0A-F68A-B43E-9310-58956B6C2D6A}"/>
                    </a:ext>
                  </a:extLst>
                </p:cNvPr>
                <p:cNvSpPr txBox="1"/>
                <p:nvPr/>
              </p:nvSpPr>
              <p:spPr>
                <a:xfrm>
                  <a:off x="363869" y="-687785"/>
                  <a:ext cx="1031685" cy="69721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00" i="1">
                            <a:solidFill>
                              <a:srgbClr val="F27100"/>
                            </a:solidFill>
                            <a:latin typeface="Cambria Math" panose="02040503050406030204" pitchFamily="18" charset="0"/>
                          </a:rPr>
                          <m:t>𝜎</m:t>
                        </m:r>
                        <m:r>
                          <a:rPr sz="1200" i="1">
                            <a:solidFill>
                              <a:srgbClr val="F27100"/>
                            </a:solidFill>
                            <a:latin typeface="Cambria Math" panose="02040503050406030204" pitchFamily="18" charset="0"/>
                          </a:rPr>
                          <m:t>⋅</m:t>
                        </m:r>
                        <m:sSup>
                          <m:sSupPr>
                            <m:ctrlPr>
                              <a:rPr sz="1200" i="1">
                                <a:solidFill>
                                  <a:srgbClr val="F27100"/>
                                </a:solidFill>
                                <a:latin typeface="Cambria Math" panose="02040503050406030204" pitchFamily="18" charset="0"/>
                              </a:rPr>
                            </m:ctrlPr>
                          </m:sSupPr>
                          <m:e>
                            <m:r>
                              <a:rPr sz="1200" i="1">
                                <a:solidFill>
                                  <a:srgbClr val="F27100"/>
                                </a:solidFill>
                                <a:latin typeface="Cambria Math" panose="02040503050406030204" pitchFamily="18" charset="0"/>
                              </a:rPr>
                              <m:t>2</m:t>
                            </m:r>
                          </m:e>
                          <m:sup>
                            <m:f>
                              <m:fPr>
                                <m:ctrlPr>
                                  <a:rPr sz="1200" i="1">
                                    <a:solidFill>
                                      <a:srgbClr val="F27100"/>
                                    </a:solidFill>
                                    <a:latin typeface="Cambria Math" panose="02040503050406030204" pitchFamily="18" charset="0"/>
                                  </a:rPr>
                                </m:ctrlPr>
                              </m:fPr>
                              <m:num>
                                <m:r>
                                  <a:rPr sz="1200" i="1">
                                    <a:solidFill>
                                      <a:srgbClr val="F27100"/>
                                    </a:solidFill>
                                    <a:latin typeface="Cambria Math" panose="02040503050406030204" pitchFamily="18" charset="0"/>
                                  </a:rPr>
                                  <m:t>1</m:t>
                                </m:r>
                              </m:num>
                              <m:den>
                                <m:r>
                                  <a:rPr sz="1200" i="1">
                                    <a:solidFill>
                                      <a:srgbClr val="F27100"/>
                                    </a:solidFill>
                                    <a:latin typeface="Cambria Math" panose="02040503050406030204" pitchFamily="18" charset="0"/>
                                  </a:rPr>
                                  <m:t>6</m:t>
                                </m:r>
                              </m:den>
                            </m:f>
                          </m:sup>
                        </m:sSup>
                      </m:oMath>
                    </m:oMathPara>
                  </a14:m>
                  <a:endParaRPr sz="1200" dirty="0">
                    <a:solidFill>
                      <a:srgbClr val="F27200"/>
                    </a:solidFill>
                  </a:endParaRPr>
                </a:p>
              </p:txBody>
            </p:sp>
          </mc:Choice>
          <mc:Fallback xmlns="">
            <p:sp>
              <p:nvSpPr>
                <p:cNvPr id="40978" name="Equation">
                  <a:extLst>
                    <a:ext uri="{FF2B5EF4-FFF2-40B4-BE49-F238E27FC236}">
                      <a16:creationId xmlns:a16="http://schemas.microsoft.com/office/drawing/2014/main" id="{95860C0A-F68A-B43E-9310-58956B6C2D6A}"/>
                    </a:ext>
                  </a:extLst>
                </p:cNvPr>
                <p:cNvSpPr txBox="1">
                  <a:spLocks noRot="1" noChangeAspect="1" noMove="1" noResize="1" noEditPoints="1" noAdjustHandles="1" noChangeArrowheads="1" noChangeShapeType="1" noTextEdit="1"/>
                </p:cNvSpPr>
                <p:nvPr/>
              </p:nvSpPr>
              <p:spPr>
                <a:xfrm>
                  <a:off x="363869" y="-687785"/>
                  <a:ext cx="1031685" cy="697218"/>
                </a:xfrm>
                <a:prstGeom prst="rect">
                  <a:avLst/>
                </a:prstGeom>
                <a:blipFill>
                  <a:blip r:embed="rId21"/>
                  <a:stretch>
                    <a:fillRect l="-15000" r="-57500" b="-70370"/>
                  </a:stretch>
                </a:blipFill>
                <a:ln w="12700" cap="flat">
                  <a:noFill/>
                  <a:miter lim="400000"/>
                </a:ln>
                <a:effectLst/>
              </p:spPr>
              <p:txBody>
                <a:bodyPr/>
                <a:lstStyle/>
                <a:p>
                  <a:r>
                    <a:rPr lang="en-US">
                      <a:noFill/>
                    </a:rPr>
                    <a:t> </a:t>
                  </a:r>
                </a:p>
              </p:txBody>
            </p:sp>
          </mc:Fallback>
        </mc:AlternateContent>
      </p:grpSp>
      <p:sp>
        <p:nvSpPr>
          <p:cNvPr id="40979" name="ε: well-depth…">
            <a:extLst>
              <a:ext uri="{FF2B5EF4-FFF2-40B4-BE49-F238E27FC236}">
                <a16:creationId xmlns:a16="http://schemas.microsoft.com/office/drawing/2014/main" id="{4EDF28D8-9D96-5A1C-59DC-55C42C75DD15}"/>
              </a:ext>
            </a:extLst>
          </p:cNvPr>
          <p:cNvSpPr txBox="1"/>
          <p:nvPr/>
        </p:nvSpPr>
        <p:spPr>
          <a:xfrm>
            <a:off x="6408182" y="6011374"/>
            <a:ext cx="1619781"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sz="1200" dirty="0"/>
              <a:t>ε: well-depth</a:t>
            </a:r>
          </a:p>
          <a:p>
            <a:pPr algn="l"/>
            <a:r>
              <a:rPr sz="1200" dirty="0"/>
              <a:t>σ: van der Waals radius</a:t>
            </a:r>
          </a:p>
        </p:txBody>
      </p:sp>
      <mc:AlternateContent xmlns:mc="http://schemas.openxmlformats.org/markup-compatibility/2006" xmlns:a14="http://schemas.microsoft.com/office/drawing/2010/main">
        <mc:Choice Requires="a14">
          <p:sp>
            <p:nvSpPr>
              <p:cNvPr id="40980" name="Equation">
                <a:extLst>
                  <a:ext uri="{FF2B5EF4-FFF2-40B4-BE49-F238E27FC236}">
                    <a16:creationId xmlns:a16="http://schemas.microsoft.com/office/drawing/2014/main" id="{CA3AF877-7B51-43E5-E2D4-ABBF67B85B28}"/>
                  </a:ext>
                </a:extLst>
              </p:cNvPr>
              <p:cNvSpPr txBox="1"/>
              <p:nvPr/>
            </p:nvSpPr>
            <p:spPr>
              <a:xfrm>
                <a:off x="9995250" y="5743789"/>
                <a:ext cx="1411026" cy="316240"/>
              </a:xfrm>
              <a:prstGeom prst="rect">
                <a:avLst/>
              </a:prstGeom>
              <a:ln w="12700">
                <a:miter lim="400000"/>
              </a:ln>
            </p:spPr>
            <p:txBody>
              <a:bodyPr wrap="square" lIns="0" tIns="0" rIns="0" bIns="0">
                <a:spAutoFit/>
              </a:bodyPr>
              <a:lstStyle/>
              <a:p>
                <a:pPr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1200" i="1" smtClean="0">
                              <a:solidFill>
                                <a:srgbClr val="F27100"/>
                              </a:solidFill>
                              <a:latin typeface="Cambria Math" panose="02040503050406030204" pitchFamily="18" charset="0"/>
                            </a:rPr>
                          </m:ctrlPr>
                        </m:sSubPr>
                        <m:e>
                          <m:r>
                            <a:rPr lang="zh-CN" altLang="ar-AE" sz="1200" b="0" i="1" smtClean="0">
                              <a:solidFill>
                                <a:srgbClr val="F27100"/>
                              </a:solidFill>
                              <a:latin typeface="Cambria Math" panose="02040503050406030204" pitchFamily="18" charset="0"/>
                            </a:rPr>
                            <m:t>𝑈</m:t>
                          </m:r>
                        </m:e>
                        <m:sub>
                          <m:r>
                            <m:rPr>
                              <m:sty m:val="p"/>
                            </m:rPr>
                            <a:rPr lang="en-US" sz="1200" b="0" i="0" smtClean="0">
                              <a:solidFill>
                                <a:srgbClr val="F27100"/>
                              </a:solidFill>
                              <a:latin typeface="Cambria Math" panose="02040503050406030204" pitchFamily="18" charset="0"/>
                            </a:rPr>
                            <m:t>elec</m:t>
                          </m:r>
                        </m:sub>
                      </m:sSub>
                      <m:r>
                        <a:rPr lang="ar-AE" sz="1200" i="1">
                          <a:solidFill>
                            <a:srgbClr val="F27100"/>
                          </a:solidFill>
                          <a:latin typeface="Cambria Math" panose="02040503050406030204" pitchFamily="18" charset="0"/>
                        </a:rPr>
                        <m:t>=</m:t>
                      </m:r>
                      <m:f>
                        <m:fPr>
                          <m:ctrlPr>
                            <a:rPr lang="ar-AE" sz="1200" i="1" smtClean="0">
                              <a:solidFill>
                                <a:srgbClr val="F27100"/>
                              </a:solidFill>
                              <a:latin typeface="Cambria Math" panose="02040503050406030204" pitchFamily="18" charset="0"/>
                            </a:rPr>
                          </m:ctrlPr>
                        </m:fPr>
                        <m:num>
                          <m:sSub>
                            <m:sSubPr>
                              <m:ctrlPr>
                                <a:rPr lang="en-US" sz="1200" b="0" i="1" smtClean="0">
                                  <a:solidFill>
                                    <a:srgbClr val="F27100"/>
                                  </a:solidFill>
                                  <a:latin typeface="Cambria Math" panose="02040503050406030204" pitchFamily="18" charset="0"/>
                                </a:rPr>
                              </m:ctrlPr>
                            </m:sSubPr>
                            <m:e>
                              <m:r>
                                <a:rPr lang="en-US" sz="1200" b="0" i="1" smtClean="0">
                                  <a:solidFill>
                                    <a:srgbClr val="F27100"/>
                                  </a:solidFill>
                                  <a:latin typeface="Cambria Math" panose="02040503050406030204" pitchFamily="18" charset="0"/>
                                </a:rPr>
                                <m:t>𝑞</m:t>
                              </m:r>
                            </m:e>
                            <m:sub>
                              <m:r>
                                <a:rPr lang="en-US" sz="1200" b="0" i="1" smtClean="0">
                                  <a:solidFill>
                                    <a:srgbClr val="F27100"/>
                                  </a:solidFill>
                                  <a:latin typeface="Cambria Math" panose="02040503050406030204" pitchFamily="18" charset="0"/>
                                </a:rPr>
                                <m:t>1</m:t>
                              </m:r>
                            </m:sub>
                          </m:sSub>
                          <m:sSub>
                            <m:sSubPr>
                              <m:ctrlPr>
                                <a:rPr lang="en-US" sz="1200" b="0" i="1" smtClean="0">
                                  <a:solidFill>
                                    <a:srgbClr val="F27100"/>
                                  </a:solidFill>
                                  <a:latin typeface="Cambria Math" panose="02040503050406030204" pitchFamily="18" charset="0"/>
                                </a:rPr>
                              </m:ctrlPr>
                            </m:sSubPr>
                            <m:e>
                              <m:r>
                                <a:rPr lang="en-US" sz="1200" b="0" i="1" smtClean="0">
                                  <a:solidFill>
                                    <a:srgbClr val="F27100"/>
                                  </a:solidFill>
                                  <a:latin typeface="Cambria Math" panose="02040503050406030204" pitchFamily="18" charset="0"/>
                                </a:rPr>
                                <m:t>𝑞</m:t>
                              </m:r>
                            </m:e>
                            <m:sub>
                              <m:r>
                                <a:rPr lang="en-US" sz="1200" b="0" i="1" smtClean="0">
                                  <a:solidFill>
                                    <a:srgbClr val="F27100"/>
                                  </a:solidFill>
                                  <a:latin typeface="Cambria Math" panose="02040503050406030204" pitchFamily="18" charset="0"/>
                                </a:rPr>
                                <m:t>2</m:t>
                              </m:r>
                            </m:sub>
                          </m:sSub>
                        </m:num>
                        <m:den>
                          <m:r>
                            <a:rPr lang="ar-AE" sz="1200" i="1">
                              <a:solidFill>
                                <a:srgbClr val="F27100"/>
                              </a:solidFill>
                              <a:latin typeface="Cambria Math" panose="02040503050406030204" pitchFamily="18" charset="0"/>
                            </a:rPr>
                            <m:t>4</m:t>
                          </m:r>
                          <m:r>
                            <a:rPr lang="en-US" sz="1200" b="0" i="1" smtClean="0">
                              <a:solidFill>
                                <a:srgbClr val="F27100"/>
                              </a:solidFill>
                              <a:latin typeface="Cambria Math" panose="02040503050406030204" pitchFamily="18" charset="0"/>
                            </a:rPr>
                            <m:t>𝜋</m:t>
                          </m:r>
                          <m:r>
                            <a:rPr lang="ar-AE" sz="1200" i="1">
                              <a:solidFill>
                                <a:srgbClr val="F27100"/>
                              </a:solidFill>
                              <a:latin typeface="Cambria Math" panose="02040503050406030204" pitchFamily="18" charset="0"/>
                            </a:rPr>
                            <m:t>𝜀</m:t>
                          </m:r>
                          <m:r>
                            <a:rPr lang="en-US" sz="1200" b="0" i="1" smtClean="0">
                              <a:solidFill>
                                <a:srgbClr val="F27100"/>
                              </a:solidFill>
                              <a:latin typeface="Cambria Math" panose="02040503050406030204" pitchFamily="18" charset="0"/>
                            </a:rPr>
                            <m:t>𝑟</m:t>
                          </m:r>
                        </m:den>
                      </m:f>
                    </m:oMath>
                  </m:oMathPara>
                </a14:m>
                <a:endParaRPr sz="1200" dirty="0">
                  <a:solidFill>
                    <a:srgbClr val="F27200"/>
                  </a:solidFill>
                </a:endParaRPr>
              </a:p>
            </p:txBody>
          </p:sp>
        </mc:Choice>
        <mc:Fallback xmlns="">
          <p:sp>
            <p:nvSpPr>
              <p:cNvPr id="40980" name="Equation">
                <a:extLst>
                  <a:ext uri="{FF2B5EF4-FFF2-40B4-BE49-F238E27FC236}">
                    <a16:creationId xmlns:a16="http://schemas.microsoft.com/office/drawing/2014/main" id="{CA3AF877-7B51-43E5-E2D4-ABBF67B85B28}"/>
                  </a:ext>
                </a:extLst>
              </p:cNvPr>
              <p:cNvSpPr txBox="1">
                <a:spLocks noRot="1" noChangeAspect="1" noMove="1" noResize="1" noEditPoints="1" noAdjustHandles="1" noChangeArrowheads="1" noChangeShapeType="1" noTextEdit="1"/>
              </p:cNvSpPr>
              <p:nvPr/>
            </p:nvSpPr>
            <p:spPr>
              <a:xfrm>
                <a:off x="9995250" y="5743789"/>
                <a:ext cx="1411026" cy="316240"/>
              </a:xfrm>
              <a:prstGeom prst="rect">
                <a:avLst/>
              </a:prstGeom>
              <a:blipFill>
                <a:blip r:embed="rId22"/>
                <a:stretch>
                  <a:fillRect t="-3846" b="-15385"/>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353526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9496E2-7F84-1BB0-079B-F0252D2365F7}"/>
              </a:ext>
            </a:extLst>
          </p:cNvPr>
          <p:cNvSpPr>
            <a:spLocks noGrp="1"/>
          </p:cNvSpPr>
          <p:nvPr>
            <p:ph type="title"/>
          </p:nvPr>
        </p:nvSpPr>
        <p:spPr>
          <a:xfrm>
            <a:off x="1168671" y="72115"/>
            <a:ext cx="9882365" cy="555001"/>
          </a:xfrm>
        </p:spPr>
        <p:txBody>
          <a:bodyPr>
            <a:noAutofit/>
          </a:bodyPr>
          <a:lstStyle/>
          <a:p>
            <a:pPr algn="ctr"/>
            <a:r>
              <a:rPr lang="en-US" altLang="zh-CN" sz="2800" b="1" dirty="0">
                <a:latin typeface="+mn-lt"/>
              </a:rPr>
              <a:t>Force field: from potentials to forces</a:t>
            </a:r>
          </a:p>
        </p:txBody>
      </p:sp>
      <p:grpSp>
        <p:nvGrpSpPr>
          <p:cNvPr id="204" name="Group 203">
            <a:extLst>
              <a:ext uri="{FF2B5EF4-FFF2-40B4-BE49-F238E27FC236}">
                <a16:creationId xmlns:a16="http://schemas.microsoft.com/office/drawing/2014/main" id="{531EA487-A35D-6C0D-4554-314CBF1C6F1F}"/>
              </a:ext>
            </a:extLst>
          </p:cNvPr>
          <p:cNvGrpSpPr/>
          <p:nvPr/>
        </p:nvGrpSpPr>
        <p:grpSpPr>
          <a:xfrm>
            <a:off x="5979228" y="3307095"/>
            <a:ext cx="3647600" cy="618094"/>
            <a:chOff x="5979228" y="3307095"/>
            <a:chExt cx="3647600" cy="618094"/>
          </a:xfrm>
        </p:grpSpPr>
        <mc:AlternateContent xmlns:mc="http://schemas.openxmlformats.org/markup-compatibility/2006" xmlns:a14="http://schemas.microsoft.com/office/drawing/2010/main">
          <mc:Choice Requires="a14">
            <p:sp>
              <p:nvSpPr>
                <p:cNvPr id="13" name="Equation">
                  <a:extLst>
                    <a:ext uri="{FF2B5EF4-FFF2-40B4-BE49-F238E27FC236}">
                      <a16:creationId xmlns:a16="http://schemas.microsoft.com/office/drawing/2014/main" id="{873B6C54-A48E-2934-4BC1-9DC99E94F7FE}"/>
                    </a:ext>
                  </a:extLst>
                </p:cNvPr>
                <p:cNvSpPr txBox="1"/>
                <p:nvPr/>
              </p:nvSpPr>
              <p:spPr>
                <a:xfrm>
                  <a:off x="6065532" y="3396987"/>
                  <a:ext cx="3561296" cy="45095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𝜕𝜃</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𝑎𝑟𝑐𝑐𝑜𝑠</m:t>
                            </m:r>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𝑐𝑜𝑠</m:t>
                            </m:r>
                            <m:r>
                              <a:rPr sz="1400" i="1">
                                <a:solidFill>
                                  <a:srgbClr val="000000"/>
                                </a:solidFill>
                                <a:latin typeface="Cambria Math" panose="02040503050406030204" pitchFamily="18" charset="0"/>
                              </a:rPr>
                              <m:t>𝜃</m:t>
                            </m:r>
                            <m:r>
                              <a:rPr sz="1400" i="1">
                                <a:solidFill>
                                  <a:srgbClr val="000000"/>
                                </a:solidFill>
                                <a:latin typeface="Cambria Math" panose="02040503050406030204" pitchFamily="18" charset="0"/>
                              </a:rPr>
                              <m:t>)]</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1</m:t>
                            </m:r>
                          </m:num>
                          <m:den>
                            <m:rad>
                              <m:radPr>
                                <m:degHide m:val="on"/>
                                <m:ctrlPr>
                                  <a:rPr sz="1400" i="1">
                                    <a:solidFill>
                                      <a:srgbClr val="000000"/>
                                    </a:solidFill>
                                    <a:latin typeface="Cambria Math" panose="02040503050406030204" pitchFamily="18" charset="0"/>
                                  </a:rPr>
                                </m:ctrlPr>
                              </m:radPr>
                              <m:deg/>
                              <m:e>
                                <m:r>
                                  <a:rPr sz="1400" i="1">
                                    <a:solidFill>
                                      <a:srgbClr val="000000"/>
                                    </a:solidFill>
                                    <a:latin typeface="Cambria Math" panose="02040503050406030204" pitchFamily="18" charset="0"/>
                                  </a:rPr>
                                  <m:t>1</m:t>
                                </m:r>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𝑐𝑜</m:t>
                                </m:r>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𝑠</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𝜃</m:t>
                                </m:r>
                              </m:e>
                            </m:rad>
                          </m:den>
                        </m:f>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𝑐𝑜𝑠</m:t>
                            </m:r>
                            <m:r>
                              <a:rPr sz="1400" i="1">
                                <a:solidFill>
                                  <a:srgbClr val="000000"/>
                                </a:solidFill>
                                <a:latin typeface="Cambria Math" panose="02040503050406030204" pitchFamily="18" charset="0"/>
                              </a:rPr>
                              <m:t>𝜃</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oMath>
                    </m:oMathPara>
                  </a14:m>
                  <a:endParaRPr sz="1400" dirty="0"/>
                </a:p>
              </p:txBody>
            </p:sp>
          </mc:Choice>
          <mc:Fallback xmlns="">
            <p:sp>
              <p:nvSpPr>
                <p:cNvPr id="13" name="Equation">
                  <a:extLst>
                    <a:ext uri="{FF2B5EF4-FFF2-40B4-BE49-F238E27FC236}">
                      <a16:creationId xmlns:a16="http://schemas.microsoft.com/office/drawing/2014/main" id="{873B6C54-A48E-2934-4BC1-9DC99E94F7FE}"/>
                    </a:ext>
                  </a:extLst>
                </p:cNvPr>
                <p:cNvSpPr txBox="1">
                  <a:spLocks noRot="1" noChangeAspect="1" noMove="1" noResize="1" noEditPoints="1" noAdjustHandles="1" noChangeArrowheads="1" noChangeShapeType="1" noTextEdit="1"/>
                </p:cNvSpPr>
                <p:nvPr/>
              </p:nvSpPr>
              <p:spPr>
                <a:xfrm>
                  <a:off x="6065532" y="3396987"/>
                  <a:ext cx="3561296" cy="450957"/>
                </a:xfrm>
                <a:prstGeom prst="rect">
                  <a:avLst/>
                </a:prstGeom>
                <a:blipFill>
                  <a:blip r:embed="rId3"/>
                  <a:stretch>
                    <a:fillRect l="-685" t="-4054" r="-514" b="-13514"/>
                  </a:stretch>
                </a:blipFill>
                <a:ln w="12700" cap="flat">
                  <a:noFill/>
                  <a:miter lim="400000"/>
                </a:ln>
                <a:effectLst/>
              </p:spPr>
              <p:txBody>
                <a:bodyPr/>
                <a:lstStyle/>
                <a:p>
                  <a:r>
                    <a:rPr lang="en-US">
                      <a:noFill/>
                    </a:rPr>
                    <a:t> </a:t>
                  </a:r>
                </a:p>
              </p:txBody>
            </p:sp>
          </mc:Fallback>
        </mc:AlternateContent>
        <p:sp>
          <p:nvSpPr>
            <p:cNvPr id="14" name="Rectangle">
              <a:extLst>
                <a:ext uri="{FF2B5EF4-FFF2-40B4-BE49-F238E27FC236}">
                  <a16:creationId xmlns:a16="http://schemas.microsoft.com/office/drawing/2014/main" id="{0DFC45FC-06E9-0B54-F1CA-AF4F5FE21C66}"/>
                </a:ext>
              </a:extLst>
            </p:cNvPr>
            <p:cNvSpPr/>
            <p:nvPr/>
          </p:nvSpPr>
          <p:spPr>
            <a:xfrm>
              <a:off x="5979228" y="3307095"/>
              <a:ext cx="449539" cy="618094"/>
            </a:xfrm>
            <a:prstGeom prst="rect">
              <a:avLst/>
            </a:prstGeom>
            <a:noFill/>
            <a:ln w="25400" cap="flat">
              <a:solidFill>
                <a:srgbClr val="F9B074"/>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sp>
        <p:nvSpPr>
          <p:cNvPr id="15" name="Square">
            <a:extLst>
              <a:ext uri="{FF2B5EF4-FFF2-40B4-BE49-F238E27FC236}">
                <a16:creationId xmlns:a16="http://schemas.microsoft.com/office/drawing/2014/main" id="{9DC75BDC-2B95-79C6-4695-115B75833070}"/>
              </a:ext>
            </a:extLst>
          </p:cNvPr>
          <p:cNvSpPr/>
          <p:nvPr/>
        </p:nvSpPr>
        <p:spPr>
          <a:xfrm>
            <a:off x="9099670" y="3307095"/>
            <a:ext cx="534295" cy="618094"/>
          </a:xfrm>
          <a:prstGeom prst="rect">
            <a:avLst/>
          </a:prstGeom>
          <a:noFill/>
          <a:ln w="25400" cap="flat">
            <a:solidFill>
              <a:srgbClr val="78C1D4"/>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nvGrpSpPr>
          <p:cNvPr id="203" name="Group 202">
            <a:extLst>
              <a:ext uri="{FF2B5EF4-FFF2-40B4-BE49-F238E27FC236}">
                <a16:creationId xmlns:a16="http://schemas.microsoft.com/office/drawing/2014/main" id="{FCD56352-4BC7-9C56-9CB1-90E95158C4F6}"/>
              </a:ext>
            </a:extLst>
          </p:cNvPr>
          <p:cNvGrpSpPr/>
          <p:nvPr/>
        </p:nvGrpSpPr>
        <p:grpSpPr>
          <a:xfrm>
            <a:off x="6168827" y="2238628"/>
            <a:ext cx="2113938" cy="574352"/>
            <a:chOff x="6168827" y="2238628"/>
            <a:chExt cx="2113938" cy="574352"/>
          </a:xfrm>
        </p:grpSpPr>
        <mc:AlternateContent xmlns:mc="http://schemas.openxmlformats.org/markup-compatibility/2006" xmlns:a14="http://schemas.microsoft.com/office/drawing/2010/main">
          <mc:Choice Requires="a14">
            <p:sp>
              <p:nvSpPr>
                <p:cNvPr id="25" name="Equation">
                  <a:extLst>
                    <a:ext uri="{FF2B5EF4-FFF2-40B4-BE49-F238E27FC236}">
                      <a16:creationId xmlns:a16="http://schemas.microsoft.com/office/drawing/2014/main" id="{799ED40A-15ED-C559-D19A-83FC876D9EE1}"/>
                    </a:ext>
                  </a:extLst>
                </p:cNvPr>
                <p:cNvSpPr txBox="1"/>
                <p:nvPr/>
              </p:nvSpPr>
              <p:spPr>
                <a:xfrm>
                  <a:off x="6237846" y="2296532"/>
                  <a:ext cx="2044919" cy="446020"/>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𝑈</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2</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𝑘</m:t>
                            </m:r>
                          </m:e>
                          <m:sub>
                            <m:r>
                              <a:rPr sz="1400" i="1">
                                <a:solidFill>
                                  <a:srgbClr val="000000"/>
                                </a:solidFill>
                                <a:latin typeface="Cambria Math" panose="02040503050406030204" pitchFamily="18" charset="0"/>
                              </a:rPr>
                              <m:t>𝜃</m:t>
                            </m:r>
                          </m:sub>
                        </m:sSub>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𝜃</m:t>
                        </m:r>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𝜃</m:t>
                            </m:r>
                          </m:e>
                          <m:sub>
                            <m:r>
                              <a:rPr sz="1400" i="1">
                                <a:solidFill>
                                  <a:srgbClr val="000000"/>
                                </a:solidFill>
                                <a:latin typeface="Cambria Math" panose="02040503050406030204" pitchFamily="18" charset="0"/>
                              </a:rPr>
                              <m:t>0</m:t>
                            </m:r>
                          </m:sub>
                        </m:sSub>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𝜕𝜃</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oMath>
                    </m:oMathPara>
                  </a14:m>
                  <a:endParaRPr sz="1400" dirty="0"/>
                </a:p>
              </p:txBody>
            </p:sp>
          </mc:Choice>
          <mc:Fallback xmlns="">
            <p:sp>
              <p:nvSpPr>
                <p:cNvPr id="25" name="Equation">
                  <a:extLst>
                    <a:ext uri="{FF2B5EF4-FFF2-40B4-BE49-F238E27FC236}">
                      <a16:creationId xmlns:a16="http://schemas.microsoft.com/office/drawing/2014/main" id="{799ED40A-15ED-C559-D19A-83FC876D9EE1}"/>
                    </a:ext>
                  </a:extLst>
                </p:cNvPr>
                <p:cNvSpPr txBox="1">
                  <a:spLocks noRot="1" noChangeAspect="1" noMove="1" noResize="1" noEditPoints="1" noAdjustHandles="1" noChangeArrowheads="1" noChangeShapeType="1" noTextEdit="1"/>
                </p:cNvSpPr>
                <p:nvPr/>
              </p:nvSpPr>
              <p:spPr>
                <a:xfrm>
                  <a:off x="6237846" y="2296532"/>
                  <a:ext cx="2044919" cy="446020"/>
                </a:xfrm>
                <a:prstGeom prst="rect">
                  <a:avLst/>
                </a:prstGeom>
                <a:blipFill>
                  <a:blip r:embed="rId4"/>
                  <a:stretch>
                    <a:fillRect l="-1488" t="-1370" b="-5479"/>
                  </a:stretch>
                </a:blipFill>
                <a:ln w="12700" cap="flat">
                  <a:noFill/>
                  <a:miter lim="400000"/>
                </a:ln>
                <a:effectLst/>
              </p:spPr>
              <p:txBody>
                <a:bodyPr/>
                <a:lstStyle/>
                <a:p>
                  <a:r>
                    <a:rPr lang="en-US">
                      <a:noFill/>
                    </a:rPr>
                    <a:t> </a:t>
                  </a:r>
                </a:p>
              </p:txBody>
            </p:sp>
          </mc:Fallback>
        </mc:AlternateContent>
        <p:sp>
          <p:nvSpPr>
            <p:cNvPr id="27" name="Rectangle">
              <a:extLst>
                <a:ext uri="{FF2B5EF4-FFF2-40B4-BE49-F238E27FC236}">
                  <a16:creationId xmlns:a16="http://schemas.microsoft.com/office/drawing/2014/main" id="{B412B28C-0DF1-EFB3-85A6-E3F3EC50DD33}"/>
                </a:ext>
              </a:extLst>
            </p:cNvPr>
            <p:cNvSpPr/>
            <p:nvPr/>
          </p:nvSpPr>
          <p:spPr>
            <a:xfrm>
              <a:off x="6168827" y="2238628"/>
              <a:ext cx="449539" cy="574352"/>
            </a:xfrm>
            <a:prstGeom prst="rect">
              <a:avLst/>
            </a:prstGeom>
            <a:noFill/>
            <a:ln w="25400" cap="flat">
              <a:solidFill>
                <a:srgbClr val="B4CC83"/>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sp>
        <p:nvSpPr>
          <p:cNvPr id="34" name="Rectangle">
            <a:extLst>
              <a:ext uri="{FF2B5EF4-FFF2-40B4-BE49-F238E27FC236}">
                <a16:creationId xmlns:a16="http://schemas.microsoft.com/office/drawing/2014/main" id="{7512D8AF-43EF-87D0-AEE1-25E78446DE4E}"/>
              </a:ext>
            </a:extLst>
          </p:cNvPr>
          <p:cNvSpPr/>
          <p:nvPr/>
        </p:nvSpPr>
        <p:spPr>
          <a:xfrm>
            <a:off x="7937224" y="2238628"/>
            <a:ext cx="491447" cy="574352"/>
          </a:xfrm>
          <a:prstGeom prst="rect">
            <a:avLst/>
          </a:prstGeom>
          <a:noFill/>
          <a:ln w="25400" cap="flat">
            <a:solidFill>
              <a:srgbClr val="F9B074"/>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nvGrpSpPr>
          <p:cNvPr id="37" name="Group">
            <a:extLst>
              <a:ext uri="{FF2B5EF4-FFF2-40B4-BE49-F238E27FC236}">
                <a16:creationId xmlns:a16="http://schemas.microsoft.com/office/drawing/2014/main" id="{45A97837-0AC7-A542-E9FD-EA9EF0E66862}"/>
              </a:ext>
            </a:extLst>
          </p:cNvPr>
          <p:cNvGrpSpPr/>
          <p:nvPr/>
        </p:nvGrpSpPr>
        <p:grpSpPr>
          <a:xfrm>
            <a:off x="4397820" y="4373969"/>
            <a:ext cx="7390692" cy="775164"/>
            <a:chOff x="0" y="4656"/>
            <a:chExt cx="10328702" cy="1083312"/>
          </a:xfrm>
        </p:grpSpPr>
        <mc:AlternateContent xmlns:mc="http://schemas.openxmlformats.org/markup-compatibility/2006" xmlns:a14="http://schemas.microsoft.com/office/drawing/2010/main">
          <mc:Choice Requires="a14">
            <p:sp>
              <p:nvSpPr>
                <p:cNvPr id="39" name="Equation">
                  <a:extLst>
                    <a:ext uri="{FF2B5EF4-FFF2-40B4-BE49-F238E27FC236}">
                      <a16:creationId xmlns:a16="http://schemas.microsoft.com/office/drawing/2014/main" id="{4E70EA41-B58E-06F1-6F22-6FBA21D5A7FC}"/>
                    </a:ext>
                  </a:extLst>
                </p:cNvPr>
                <p:cNvSpPr txBox="1"/>
                <p:nvPr/>
              </p:nvSpPr>
              <p:spPr>
                <a:xfrm>
                  <a:off x="77085" y="115310"/>
                  <a:ext cx="10251617" cy="699850"/>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r>
                              <a:rPr sz="1400" i="1">
                                <a:solidFill>
                                  <a:srgbClr val="000000"/>
                                </a:solidFill>
                                <a:latin typeface="Cambria Math" panose="02040503050406030204" pitchFamily="18" charset="0"/>
                              </a:rPr>
                              <m:t>𝑐𝑜𝑠</m:t>
                            </m:r>
                            <m:r>
                              <a:rPr sz="1400" i="1">
                                <a:solidFill>
                                  <a:srgbClr val="000000"/>
                                </a:solidFill>
                                <a:latin typeface="Cambria Math" panose="02040503050406030204" pitchFamily="18" charset="0"/>
                              </a:rPr>
                              <m:t>𝜃</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num>
                          <m:den>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den>
                        </m:f>
                        <m:r>
                          <a:rPr sz="1400" i="1">
                            <a:solidFill>
                              <a:srgbClr val="000000"/>
                            </a:solidFill>
                            <a:latin typeface="Cambria Math" panose="02040503050406030204" pitchFamily="18" charset="0"/>
                          </a:rPr>
                          <m:t>[</m:t>
                        </m:r>
                        <m:f>
                          <m:fPr>
                            <m:ctrlPr>
                              <a:rPr sz="1400" i="1">
                                <a:solidFill>
                                  <a:srgbClr val="000000"/>
                                </a:solidFill>
                                <a:latin typeface="Cambria Math" panose="02040503050406030204" pitchFamily="18" charset="0"/>
                              </a:rPr>
                            </m:ctrlPr>
                          </m:fPr>
                          <m:num>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𝑏</m:t>
                                </m:r>
                              </m:sub>
                            </m:sSub>
                            <m:r>
                              <a:rPr sz="1400" i="1">
                                <a:solidFill>
                                  <a:srgbClr val="000000"/>
                                </a:solidFill>
                                <a:latin typeface="Cambria Math" panose="02040503050406030204" pitchFamily="18" charset="0"/>
                              </a:rPr>
                              <m:t>)</m:t>
                            </m:r>
                          </m:num>
                          <m:den>
                            <m:rad>
                              <m:radPr>
                                <m:degHide m:val="on"/>
                                <m:ctrlPr>
                                  <a:rPr sz="1400" i="1">
                                    <a:solidFill>
                                      <a:srgbClr val="000000"/>
                                    </a:solidFill>
                                    <a:latin typeface="Cambria Math" panose="02040503050406030204" pitchFamily="18" charset="0"/>
                                  </a:rPr>
                                </m:ctrlPr>
                              </m:radPr>
                              <m:deg/>
                              <m:e>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𝑎</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𝑥</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𝑦</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𝑐</m:t>
                                    </m:r>
                                  </m:sub>
                                </m:sSub>
                                <m:r>
                                  <a:rPr sz="1400" i="1">
                                    <a:solidFill>
                                      <a:srgbClr val="000000"/>
                                    </a:solidFill>
                                    <a:latin typeface="Cambria Math" panose="02040503050406030204" pitchFamily="18" charset="0"/>
                                  </a:rPr>
                                  <m:t>−</m:t>
                                </m:r>
                                <m:sSub>
                                  <m:sSubPr>
                                    <m:ctrlPr>
                                      <a:rPr sz="1400" i="1">
                                        <a:solidFill>
                                          <a:srgbClr val="000000"/>
                                        </a:solidFill>
                                        <a:latin typeface="Cambria Math" panose="02040503050406030204" pitchFamily="18" charset="0"/>
                                      </a:rPr>
                                    </m:ctrlPr>
                                  </m:sSubPr>
                                  <m:e>
                                    <m:r>
                                      <a:rPr sz="1400" i="1">
                                        <a:solidFill>
                                          <a:srgbClr val="000000"/>
                                        </a:solidFill>
                                        <a:latin typeface="Cambria Math" panose="02040503050406030204" pitchFamily="18" charset="0"/>
                                      </a:rPr>
                                      <m:t>𝑧</m:t>
                                    </m:r>
                                  </m:e>
                                  <m:sub>
                                    <m:r>
                                      <a:rPr sz="1400" i="1">
                                        <a:solidFill>
                                          <a:srgbClr val="000000"/>
                                        </a:solidFill>
                                        <a:latin typeface="Cambria Math" panose="02040503050406030204" pitchFamily="18" charset="0"/>
                                      </a:rPr>
                                      <m:t>𝑏</m:t>
                                    </m:r>
                                  </m:sub>
                                </m:sSub>
                                <m:sSup>
                                  <m:sSupPr>
                                    <m:ctrlPr>
                                      <a:rPr sz="1400" i="1">
                                        <a:solidFill>
                                          <a:srgbClr val="000000"/>
                                        </a:solidFill>
                                        <a:latin typeface="Cambria Math" panose="02040503050406030204" pitchFamily="18" charset="0"/>
                                      </a:rPr>
                                    </m:ctrlPr>
                                  </m:sSupPr>
                                  <m:e>
                                    <m:r>
                                      <a:rPr sz="1400" i="1">
                                        <a:solidFill>
                                          <a:srgbClr val="000000"/>
                                        </a:solidFill>
                                        <a:latin typeface="Cambria Math" panose="02040503050406030204" pitchFamily="18" charset="0"/>
                                      </a:rPr>
                                      <m:t>)</m:t>
                                    </m:r>
                                  </m:e>
                                  <m:sup>
                                    <m:r>
                                      <a:rPr sz="1400" i="1">
                                        <a:solidFill>
                                          <a:srgbClr val="000000"/>
                                        </a:solidFill>
                                        <a:latin typeface="Cambria Math" panose="02040503050406030204" pitchFamily="18" charset="0"/>
                                      </a:rPr>
                                      <m:t>2</m:t>
                                    </m:r>
                                  </m:sup>
                                </m:sSup>
                                <m:r>
                                  <a:rPr sz="1400" i="1">
                                    <a:solidFill>
                                      <a:srgbClr val="000000"/>
                                    </a:solidFill>
                                    <a:latin typeface="Cambria Math" panose="02040503050406030204" pitchFamily="18" charset="0"/>
                                  </a:rPr>
                                  <m:t>]</m:t>
                                </m:r>
                              </m:e>
                            </m:rad>
                          </m:den>
                        </m:f>
                        <m:r>
                          <a:rPr sz="1400" i="1">
                            <a:solidFill>
                              <a:srgbClr val="000000"/>
                            </a:solidFill>
                            <a:latin typeface="Cambria Math" panose="02040503050406030204" pitchFamily="18" charset="0"/>
                          </a:rPr>
                          <m:t>]</m:t>
                        </m:r>
                      </m:oMath>
                    </m:oMathPara>
                  </a14:m>
                  <a:endParaRPr sz="1400" dirty="0"/>
                </a:p>
              </p:txBody>
            </p:sp>
          </mc:Choice>
          <mc:Fallback xmlns="">
            <p:sp>
              <p:nvSpPr>
                <p:cNvPr id="39" name="Equation">
                  <a:extLst>
                    <a:ext uri="{FF2B5EF4-FFF2-40B4-BE49-F238E27FC236}">
                      <a16:creationId xmlns:a16="http://schemas.microsoft.com/office/drawing/2014/main" id="{4E70EA41-B58E-06F1-6F22-6FBA21D5A7FC}"/>
                    </a:ext>
                  </a:extLst>
                </p:cNvPr>
                <p:cNvSpPr txBox="1">
                  <a:spLocks noRot="1" noChangeAspect="1" noMove="1" noResize="1" noEditPoints="1" noAdjustHandles="1" noChangeArrowheads="1" noChangeShapeType="1" noTextEdit="1"/>
                </p:cNvSpPr>
                <p:nvPr/>
              </p:nvSpPr>
              <p:spPr>
                <a:xfrm>
                  <a:off x="77085" y="115310"/>
                  <a:ext cx="10251617" cy="699850"/>
                </a:xfrm>
                <a:prstGeom prst="rect">
                  <a:avLst/>
                </a:prstGeom>
                <a:blipFill>
                  <a:blip r:embed="rId5"/>
                  <a:stretch>
                    <a:fillRect l="-83" t="-2439" r="-332" b="-14634"/>
                  </a:stretch>
                </a:blipFill>
                <a:ln w="12700" cap="flat">
                  <a:noFill/>
                  <a:miter lim="400000"/>
                </a:ln>
                <a:effectLst/>
              </p:spPr>
              <p:txBody>
                <a:bodyPr/>
                <a:lstStyle/>
                <a:p>
                  <a:r>
                    <a:rPr lang="en-US">
                      <a:noFill/>
                    </a:rPr>
                    <a:t> </a:t>
                  </a:r>
                </a:p>
              </p:txBody>
            </p:sp>
          </mc:Fallback>
        </mc:AlternateContent>
        <p:sp>
          <p:nvSpPr>
            <p:cNvPr id="42" name="Rectangle">
              <a:extLst>
                <a:ext uri="{FF2B5EF4-FFF2-40B4-BE49-F238E27FC236}">
                  <a16:creationId xmlns:a16="http://schemas.microsoft.com/office/drawing/2014/main" id="{8C4E9562-E7A5-CF6E-DD93-EEBA5AB7DA23}"/>
                </a:ext>
              </a:extLst>
            </p:cNvPr>
            <p:cNvSpPr/>
            <p:nvPr/>
          </p:nvSpPr>
          <p:spPr>
            <a:xfrm>
              <a:off x="0" y="4656"/>
              <a:ext cx="1115957" cy="1083312"/>
            </a:xfrm>
            <a:prstGeom prst="rect">
              <a:avLst/>
            </a:prstGeom>
            <a:noFill/>
            <a:ln w="25400" cap="flat">
              <a:solidFill>
                <a:srgbClr val="78C1D4"/>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sp>
        <p:nvSpPr>
          <p:cNvPr id="194" name="Slide Number Placeholder 2">
            <a:extLst>
              <a:ext uri="{FF2B5EF4-FFF2-40B4-BE49-F238E27FC236}">
                <a16:creationId xmlns:a16="http://schemas.microsoft.com/office/drawing/2014/main" id="{9ECE8581-88B4-0703-4200-BD91A71F40E0}"/>
              </a:ext>
            </a:extLst>
          </p:cNvPr>
          <p:cNvSpPr>
            <a:spLocks noGrp="1"/>
          </p:cNvSpPr>
          <p:nvPr>
            <p:ph type="sldNum" sz="quarter" idx="12"/>
          </p:nvPr>
        </p:nvSpPr>
        <p:spPr>
          <a:xfrm>
            <a:off x="11663766" y="6483298"/>
            <a:ext cx="528234" cy="365125"/>
          </a:xfrm>
        </p:spPr>
        <p:txBody>
          <a:bodyPr/>
          <a:lstStyle/>
          <a:p>
            <a:fld id="{5A86F846-74C6-42E9-8D69-1699D1BCC49E}" type="slidenum">
              <a:rPr lang="en-US" smtClean="0"/>
              <a:t>9</a:t>
            </a:fld>
            <a:endParaRPr lang="en-US" dirty="0"/>
          </a:p>
        </p:txBody>
      </p:sp>
      <p:grpSp>
        <p:nvGrpSpPr>
          <p:cNvPr id="202" name="Group 201">
            <a:extLst>
              <a:ext uri="{FF2B5EF4-FFF2-40B4-BE49-F238E27FC236}">
                <a16:creationId xmlns:a16="http://schemas.microsoft.com/office/drawing/2014/main" id="{8EABF01E-3E59-6DE7-D05C-80D887F1DB83}"/>
              </a:ext>
            </a:extLst>
          </p:cNvPr>
          <p:cNvGrpSpPr/>
          <p:nvPr/>
        </p:nvGrpSpPr>
        <p:grpSpPr>
          <a:xfrm>
            <a:off x="545991" y="807980"/>
            <a:ext cx="4251090" cy="4268465"/>
            <a:chOff x="545991" y="807980"/>
            <a:chExt cx="4251090" cy="4268465"/>
          </a:xfrm>
        </p:grpSpPr>
        <p:pic>
          <p:nvPicPr>
            <p:cNvPr id="47" name="Screen Shot 2020-06-01 at 23.36.04.png" descr="Screen Shot 2020-06-01 at 23.36.04.png">
              <a:extLst>
                <a:ext uri="{FF2B5EF4-FFF2-40B4-BE49-F238E27FC236}">
                  <a16:creationId xmlns:a16="http://schemas.microsoft.com/office/drawing/2014/main" id="{5C6B88B4-CE92-F5FA-2F57-D478FF049BA8}"/>
                </a:ext>
              </a:extLst>
            </p:cNvPr>
            <p:cNvPicPr>
              <a:picLocks noChangeAspect="1"/>
            </p:cNvPicPr>
            <p:nvPr/>
          </p:nvPicPr>
          <p:blipFill>
            <a:blip r:embed="rId6"/>
            <a:stretch>
              <a:fillRect/>
            </a:stretch>
          </p:blipFill>
          <p:spPr>
            <a:xfrm>
              <a:off x="757401" y="964898"/>
              <a:ext cx="2639472" cy="1823905"/>
            </a:xfrm>
            <a:prstGeom prst="rect">
              <a:avLst/>
            </a:prstGeom>
            <a:ln w="12700">
              <a:miter lim="400000"/>
            </a:ln>
          </p:spPr>
        </p:pic>
        <p:sp>
          <p:nvSpPr>
            <p:cNvPr id="50" name="(xc, yc, zc)">
              <a:extLst>
                <a:ext uri="{FF2B5EF4-FFF2-40B4-BE49-F238E27FC236}">
                  <a16:creationId xmlns:a16="http://schemas.microsoft.com/office/drawing/2014/main" id="{1DFCE333-43A1-1AA3-7194-DE3F670673FD}"/>
                </a:ext>
              </a:extLst>
            </p:cNvPr>
            <p:cNvSpPr txBox="1"/>
            <p:nvPr/>
          </p:nvSpPr>
          <p:spPr>
            <a:xfrm>
              <a:off x="2642120" y="807980"/>
              <a:ext cx="81584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1400" dirty="0"/>
                <a:t>(x</a:t>
              </a:r>
              <a:r>
                <a:rPr sz="1400" baseline="-5999" dirty="0"/>
                <a:t>c</a:t>
              </a:r>
              <a:r>
                <a:rPr sz="1400" dirty="0"/>
                <a:t>, </a:t>
              </a:r>
              <a:r>
                <a:rPr sz="1400" dirty="0" err="1"/>
                <a:t>y</a:t>
              </a:r>
              <a:r>
                <a:rPr sz="1400" baseline="-5999" dirty="0" err="1"/>
                <a:t>c</a:t>
              </a:r>
              <a:r>
                <a:rPr sz="1400" dirty="0"/>
                <a:t>, </a:t>
              </a:r>
              <a:r>
                <a:rPr sz="1400" dirty="0" err="1"/>
                <a:t>z</a:t>
              </a:r>
              <a:r>
                <a:rPr sz="1400" baseline="-5999" dirty="0" err="1"/>
                <a:t>c</a:t>
              </a:r>
              <a:r>
                <a:rPr sz="1400" dirty="0"/>
                <a:t>)</a:t>
              </a:r>
            </a:p>
          </p:txBody>
        </p:sp>
        <p:sp>
          <p:nvSpPr>
            <p:cNvPr id="51" name="(xa, ya, za)">
              <a:extLst>
                <a:ext uri="{FF2B5EF4-FFF2-40B4-BE49-F238E27FC236}">
                  <a16:creationId xmlns:a16="http://schemas.microsoft.com/office/drawing/2014/main" id="{08099FEB-C570-1FB3-1879-A7B5230CBCAA}"/>
                </a:ext>
              </a:extLst>
            </p:cNvPr>
            <p:cNvSpPr txBox="1"/>
            <p:nvPr/>
          </p:nvSpPr>
          <p:spPr>
            <a:xfrm>
              <a:off x="670037" y="2792853"/>
              <a:ext cx="81584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1400" dirty="0"/>
                <a:t>(x</a:t>
              </a:r>
              <a:r>
                <a:rPr sz="1400" baseline="-5999" dirty="0"/>
                <a:t>a</a:t>
              </a:r>
              <a:r>
                <a:rPr sz="1400" dirty="0"/>
                <a:t>, </a:t>
              </a:r>
              <a:r>
                <a:rPr sz="1400" dirty="0" err="1"/>
                <a:t>y</a:t>
              </a:r>
              <a:r>
                <a:rPr sz="1400" baseline="-5999" dirty="0" err="1"/>
                <a:t>a</a:t>
              </a:r>
              <a:r>
                <a:rPr sz="1400" dirty="0"/>
                <a:t>, z</a:t>
              </a:r>
              <a:r>
                <a:rPr sz="1400" baseline="-5999" dirty="0"/>
                <a:t>a</a:t>
              </a:r>
              <a:r>
                <a:rPr sz="1400" dirty="0"/>
                <a:t>)</a:t>
              </a:r>
            </a:p>
          </p:txBody>
        </p:sp>
        <p:sp>
          <p:nvSpPr>
            <p:cNvPr id="52" name="(xb, yb, zb)">
              <a:extLst>
                <a:ext uri="{FF2B5EF4-FFF2-40B4-BE49-F238E27FC236}">
                  <a16:creationId xmlns:a16="http://schemas.microsoft.com/office/drawing/2014/main" id="{3CE2ED4E-46A3-3C4D-F782-291E7DD14349}"/>
                </a:ext>
              </a:extLst>
            </p:cNvPr>
            <p:cNvSpPr txBox="1"/>
            <p:nvPr/>
          </p:nvSpPr>
          <p:spPr>
            <a:xfrm>
              <a:off x="1938849" y="2760994"/>
              <a:ext cx="81585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1400" dirty="0"/>
                <a:t>(</a:t>
              </a:r>
              <a:r>
                <a:rPr sz="1400" dirty="0" err="1"/>
                <a:t>x</a:t>
              </a:r>
              <a:r>
                <a:rPr sz="1400" baseline="-5999" dirty="0" err="1"/>
                <a:t>b</a:t>
              </a:r>
              <a:r>
                <a:rPr sz="1400" dirty="0"/>
                <a:t>, </a:t>
              </a:r>
              <a:r>
                <a:rPr sz="1400" dirty="0" err="1"/>
                <a:t>y</a:t>
              </a:r>
              <a:r>
                <a:rPr sz="1400" baseline="-5999" dirty="0" err="1"/>
                <a:t>b</a:t>
              </a:r>
              <a:r>
                <a:rPr sz="1400" dirty="0"/>
                <a:t>, </a:t>
              </a:r>
              <a:r>
                <a:rPr sz="1400" dirty="0" err="1"/>
                <a:t>z</a:t>
              </a:r>
              <a:r>
                <a:rPr sz="1400" baseline="-5999" dirty="0" err="1"/>
                <a:t>b</a:t>
              </a:r>
              <a:r>
                <a:rPr sz="1400" dirty="0"/>
                <a:t>)</a:t>
              </a:r>
            </a:p>
          </p:txBody>
        </p:sp>
        <p:sp>
          <p:nvSpPr>
            <p:cNvPr id="54" name="A">
              <a:extLst>
                <a:ext uri="{FF2B5EF4-FFF2-40B4-BE49-F238E27FC236}">
                  <a16:creationId xmlns:a16="http://schemas.microsoft.com/office/drawing/2014/main" id="{6C21E781-A17D-D7E2-133E-AD31CAECA9A4}"/>
                </a:ext>
              </a:extLst>
            </p:cNvPr>
            <p:cNvSpPr txBox="1"/>
            <p:nvPr/>
          </p:nvSpPr>
          <p:spPr>
            <a:xfrm>
              <a:off x="1039262" y="2138151"/>
              <a:ext cx="277191"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solidFill>
                    <a:schemeClr val="accent4">
                      <a:hueOff val="348544"/>
                      <a:lumOff val="7139"/>
                    </a:schemeClr>
                  </a:solidFill>
                </a:defRPr>
              </a:lvl1pPr>
            </a:lstStyle>
            <a:p>
              <a:r>
                <a:rPr dirty="0">
                  <a:solidFill>
                    <a:srgbClr val="A50021"/>
                  </a:solidFill>
                </a:rPr>
                <a:t>A</a:t>
              </a:r>
            </a:p>
          </p:txBody>
        </p:sp>
        <p:sp>
          <p:nvSpPr>
            <p:cNvPr id="56" name="B">
              <a:extLst>
                <a:ext uri="{FF2B5EF4-FFF2-40B4-BE49-F238E27FC236}">
                  <a16:creationId xmlns:a16="http://schemas.microsoft.com/office/drawing/2014/main" id="{5481E0F5-3F8E-C0A0-2C74-932985A12F42}"/>
                </a:ext>
              </a:extLst>
            </p:cNvPr>
            <p:cNvSpPr txBox="1"/>
            <p:nvPr/>
          </p:nvSpPr>
          <p:spPr>
            <a:xfrm>
              <a:off x="2255806" y="2137535"/>
              <a:ext cx="277191"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solidFill>
                    <a:schemeClr val="accent4">
                      <a:hueOff val="348544"/>
                      <a:lumOff val="7139"/>
                    </a:schemeClr>
                  </a:solidFill>
                </a:defRPr>
              </a:lvl1pPr>
            </a:lstStyle>
            <a:p>
              <a:r>
                <a:rPr dirty="0">
                  <a:solidFill>
                    <a:srgbClr val="A50021"/>
                  </a:solidFill>
                </a:rPr>
                <a:t>B</a:t>
              </a:r>
            </a:p>
          </p:txBody>
        </p:sp>
        <p:sp>
          <p:nvSpPr>
            <p:cNvPr id="57" name="C">
              <a:extLst>
                <a:ext uri="{FF2B5EF4-FFF2-40B4-BE49-F238E27FC236}">
                  <a16:creationId xmlns:a16="http://schemas.microsoft.com/office/drawing/2014/main" id="{4D1E794A-54F8-D360-0778-363D379070B3}"/>
                </a:ext>
              </a:extLst>
            </p:cNvPr>
            <p:cNvSpPr txBox="1"/>
            <p:nvPr/>
          </p:nvSpPr>
          <p:spPr>
            <a:xfrm>
              <a:off x="2895338" y="1139053"/>
              <a:ext cx="300035"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solidFill>
                    <a:schemeClr val="accent4">
                      <a:hueOff val="348544"/>
                      <a:lumOff val="7139"/>
                    </a:schemeClr>
                  </a:solidFill>
                </a:defRPr>
              </a:lvl1pPr>
            </a:lstStyle>
            <a:p>
              <a:r>
                <a:rPr dirty="0">
                  <a:solidFill>
                    <a:srgbClr val="A50021"/>
                  </a:solidFill>
                </a:rPr>
                <a:t>C</a:t>
              </a:r>
            </a:p>
          </p:txBody>
        </p:sp>
        <p:grpSp>
          <p:nvGrpSpPr>
            <p:cNvPr id="58" name="Group">
              <a:extLst>
                <a:ext uri="{FF2B5EF4-FFF2-40B4-BE49-F238E27FC236}">
                  <a16:creationId xmlns:a16="http://schemas.microsoft.com/office/drawing/2014/main" id="{ED716463-1100-D2F6-277E-948357D6A256}"/>
                </a:ext>
              </a:extLst>
            </p:cNvPr>
            <p:cNvGrpSpPr/>
            <p:nvPr/>
          </p:nvGrpSpPr>
          <p:grpSpPr>
            <a:xfrm>
              <a:off x="2895338" y="1665334"/>
              <a:ext cx="1901743" cy="1005680"/>
              <a:chOff x="-1159079" y="247990"/>
              <a:chExt cx="4358194" cy="2304700"/>
            </a:xfrm>
          </p:grpSpPr>
          <p:sp>
            <p:nvSpPr>
              <p:cNvPr id="59" name="(xc-xb, yc-yb, zc-zb)">
                <a:extLst>
                  <a:ext uri="{FF2B5EF4-FFF2-40B4-BE49-F238E27FC236}">
                    <a16:creationId xmlns:a16="http://schemas.microsoft.com/office/drawing/2014/main" id="{8CDA13CF-8B40-EEDF-5CD7-333F30A73600}"/>
                  </a:ext>
                </a:extLst>
              </p:cNvPr>
              <p:cNvSpPr txBox="1"/>
              <p:nvPr/>
            </p:nvSpPr>
            <p:spPr>
              <a:xfrm>
                <a:off x="-562095" y="1753321"/>
                <a:ext cx="3761210" cy="799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a:solidFill>
                      <a:schemeClr val="accent4">
                        <a:hueOff val="-476017"/>
                        <a:lumOff val="-10042"/>
                      </a:schemeClr>
                    </a:solidFill>
                  </a:defRPr>
                </a:pPr>
                <a:r>
                  <a:rPr sz="1600" dirty="0">
                    <a:solidFill>
                      <a:srgbClr val="C00000"/>
                    </a:solidFill>
                  </a:rPr>
                  <a:t>(x</a:t>
                </a:r>
                <a:r>
                  <a:rPr sz="1600" baseline="-5999" dirty="0">
                    <a:solidFill>
                      <a:srgbClr val="C00000"/>
                    </a:solidFill>
                  </a:rPr>
                  <a:t>c</a:t>
                </a:r>
                <a:r>
                  <a:rPr sz="1600" dirty="0">
                    <a:solidFill>
                      <a:srgbClr val="C00000"/>
                    </a:solidFill>
                  </a:rPr>
                  <a:t>-</a:t>
                </a:r>
                <a:r>
                  <a:rPr sz="1600" dirty="0" err="1">
                    <a:solidFill>
                      <a:srgbClr val="C00000"/>
                    </a:solidFill>
                  </a:rPr>
                  <a:t>x</a:t>
                </a:r>
                <a:r>
                  <a:rPr sz="1600" baseline="-5999" dirty="0" err="1">
                    <a:solidFill>
                      <a:srgbClr val="C00000"/>
                    </a:solidFill>
                  </a:rPr>
                  <a:t>b</a:t>
                </a:r>
                <a:r>
                  <a:rPr sz="1600" dirty="0">
                    <a:solidFill>
                      <a:srgbClr val="C00000"/>
                    </a:solidFill>
                  </a:rPr>
                  <a:t>, </a:t>
                </a:r>
                <a:r>
                  <a:rPr sz="1600" dirty="0" err="1">
                    <a:solidFill>
                      <a:srgbClr val="C00000"/>
                    </a:solidFill>
                  </a:rPr>
                  <a:t>y</a:t>
                </a:r>
                <a:r>
                  <a:rPr sz="1600" baseline="-5999" dirty="0" err="1">
                    <a:solidFill>
                      <a:srgbClr val="C00000"/>
                    </a:solidFill>
                  </a:rPr>
                  <a:t>c</a:t>
                </a:r>
                <a:r>
                  <a:rPr sz="1600" dirty="0" err="1">
                    <a:solidFill>
                      <a:srgbClr val="C00000"/>
                    </a:solidFill>
                  </a:rPr>
                  <a:t>-y</a:t>
                </a:r>
                <a:r>
                  <a:rPr sz="1600" baseline="-5999" dirty="0" err="1">
                    <a:solidFill>
                      <a:srgbClr val="C00000"/>
                    </a:solidFill>
                  </a:rPr>
                  <a:t>b</a:t>
                </a:r>
                <a:r>
                  <a:rPr sz="1600" dirty="0">
                    <a:solidFill>
                      <a:srgbClr val="C00000"/>
                    </a:solidFill>
                  </a:rPr>
                  <a:t>, </a:t>
                </a:r>
                <a:r>
                  <a:rPr sz="1600" dirty="0" err="1">
                    <a:solidFill>
                      <a:srgbClr val="C00000"/>
                    </a:solidFill>
                  </a:rPr>
                  <a:t>z</a:t>
                </a:r>
                <a:r>
                  <a:rPr sz="1600" baseline="-5999" dirty="0" err="1">
                    <a:solidFill>
                      <a:srgbClr val="C00000"/>
                    </a:solidFill>
                  </a:rPr>
                  <a:t>c</a:t>
                </a:r>
                <a:r>
                  <a:rPr sz="1600" dirty="0" err="1">
                    <a:solidFill>
                      <a:srgbClr val="C00000"/>
                    </a:solidFill>
                  </a:rPr>
                  <a:t>-z</a:t>
                </a:r>
                <a:r>
                  <a:rPr sz="1600" baseline="-5999" dirty="0" err="1">
                    <a:solidFill>
                      <a:srgbClr val="C00000"/>
                    </a:solidFill>
                  </a:rPr>
                  <a:t>b</a:t>
                </a:r>
                <a:r>
                  <a:rPr sz="1600" dirty="0">
                    <a:solidFill>
                      <a:srgbClr val="C00000"/>
                    </a:solidFill>
                  </a:rPr>
                  <a:t>)</a:t>
                </a:r>
              </a:p>
            </p:txBody>
          </p:sp>
          <p:sp>
            <p:nvSpPr>
              <p:cNvPr id="61" name="Line">
                <a:extLst>
                  <a:ext uri="{FF2B5EF4-FFF2-40B4-BE49-F238E27FC236}">
                    <a16:creationId xmlns:a16="http://schemas.microsoft.com/office/drawing/2014/main" id="{DA71AB83-8492-BEB2-8658-61BEC94BE0F7}"/>
                  </a:ext>
                </a:extLst>
              </p:cNvPr>
              <p:cNvSpPr/>
              <p:nvPr/>
            </p:nvSpPr>
            <p:spPr>
              <a:xfrm flipV="1">
                <a:off x="-1159079" y="247990"/>
                <a:ext cx="1335788" cy="2201318"/>
              </a:xfrm>
              <a:prstGeom prst="line">
                <a:avLst/>
              </a:prstGeom>
              <a:noFill/>
              <a:ln w="63500" cap="flat">
                <a:solidFill>
                  <a:schemeClr val="tx1"/>
                </a:solidFill>
                <a:prstDash val="solid"/>
                <a:miter lim="400000"/>
                <a:tailEnd type="triangle" w="med" len="med"/>
              </a:ln>
              <a:effectLst/>
            </p:spPr>
            <p:txBody>
              <a:bodyPr wrap="square" lIns="50800" tIns="50800" rIns="50800" bIns="50800" numCol="1" anchor="ctr">
                <a:noAutofit/>
              </a:bodyPr>
              <a:lstStyle/>
              <a:p>
                <a:endParaRPr/>
              </a:p>
            </p:txBody>
          </p:sp>
        </p:grpSp>
        <p:grpSp>
          <p:nvGrpSpPr>
            <p:cNvPr id="62" name="Group">
              <a:extLst>
                <a:ext uri="{FF2B5EF4-FFF2-40B4-BE49-F238E27FC236}">
                  <a16:creationId xmlns:a16="http://schemas.microsoft.com/office/drawing/2014/main" id="{B227A942-D312-1232-E0C6-370AE610C0F6}"/>
                </a:ext>
              </a:extLst>
            </p:cNvPr>
            <p:cNvGrpSpPr/>
            <p:nvPr/>
          </p:nvGrpSpPr>
          <p:grpSpPr>
            <a:xfrm>
              <a:off x="974806" y="3260985"/>
              <a:ext cx="1667314" cy="464633"/>
              <a:chOff x="365549" y="0"/>
              <a:chExt cx="3820961" cy="1064793"/>
            </a:xfrm>
          </p:grpSpPr>
          <p:sp>
            <p:nvSpPr>
              <p:cNvPr id="192" name="(xa-xb, ya-yb, za-zb)">
                <a:extLst>
                  <a:ext uri="{FF2B5EF4-FFF2-40B4-BE49-F238E27FC236}">
                    <a16:creationId xmlns:a16="http://schemas.microsoft.com/office/drawing/2014/main" id="{E2F2DE1D-2649-FFE0-149C-24921AA249F5}"/>
                  </a:ext>
                </a:extLst>
              </p:cNvPr>
              <p:cNvSpPr txBox="1"/>
              <p:nvPr/>
            </p:nvSpPr>
            <p:spPr>
              <a:xfrm>
                <a:off x="365549" y="265423"/>
                <a:ext cx="3820961" cy="7993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a:solidFill>
                      <a:schemeClr val="accent4">
                        <a:hueOff val="-476017"/>
                        <a:lumOff val="-10042"/>
                      </a:schemeClr>
                    </a:solidFill>
                  </a:defRPr>
                </a:pPr>
                <a:r>
                  <a:rPr sz="1600" dirty="0">
                    <a:solidFill>
                      <a:srgbClr val="C00000"/>
                    </a:solidFill>
                  </a:rPr>
                  <a:t>(x</a:t>
                </a:r>
                <a:r>
                  <a:rPr sz="1600" baseline="-5999" dirty="0">
                    <a:solidFill>
                      <a:srgbClr val="C00000"/>
                    </a:solidFill>
                  </a:rPr>
                  <a:t>a</a:t>
                </a:r>
                <a:r>
                  <a:rPr sz="1600" dirty="0">
                    <a:solidFill>
                      <a:srgbClr val="C00000"/>
                    </a:solidFill>
                  </a:rPr>
                  <a:t>-</a:t>
                </a:r>
                <a:r>
                  <a:rPr sz="1600" dirty="0" err="1">
                    <a:solidFill>
                      <a:srgbClr val="C00000"/>
                    </a:solidFill>
                  </a:rPr>
                  <a:t>x</a:t>
                </a:r>
                <a:r>
                  <a:rPr sz="1600" baseline="-5999" dirty="0" err="1">
                    <a:solidFill>
                      <a:srgbClr val="C00000"/>
                    </a:solidFill>
                  </a:rPr>
                  <a:t>b</a:t>
                </a:r>
                <a:r>
                  <a:rPr sz="1600" dirty="0">
                    <a:solidFill>
                      <a:srgbClr val="C00000"/>
                    </a:solidFill>
                  </a:rPr>
                  <a:t>, </a:t>
                </a:r>
                <a:r>
                  <a:rPr sz="1600" dirty="0" err="1">
                    <a:solidFill>
                      <a:srgbClr val="C00000"/>
                    </a:solidFill>
                  </a:rPr>
                  <a:t>y</a:t>
                </a:r>
                <a:r>
                  <a:rPr sz="1600" baseline="-5999" dirty="0" err="1">
                    <a:solidFill>
                      <a:srgbClr val="C00000"/>
                    </a:solidFill>
                  </a:rPr>
                  <a:t>a</a:t>
                </a:r>
                <a:r>
                  <a:rPr sz="1600" dirty="0" err="1">
                    <a:solidFill>
                      <a:srgbClr val="C00000"/>
                    </a:solidFill>
                  </a:rPr>
                  <a:t>-y</a:t>
                </a:r>
                <a:r>
                  <a:rPr sz="1600" baseline="-5999" dirty="0" err="1">
                    <a:solidFill>
                      <a:srgbClr val="C00000"/>
                    </a:solidFill>
                  </a:rPr>
                  <a:t>b</a:t>
                </a:r>
                <a:r>
                  <a:rPr sz="1600" dirty="0">
                    <a:solidFill>
                      <a:srgbClr val="C00000"/>
                    </a:solidFill>
                  </a:rPr>
                  <a:t>, z</a:t>
                </a:r>
                <a:r>
                  <a:rPr sz="1600" baseline="-5999" dirty="0">
                    <a:solidFill>
                      <a:srgbClr val="C00000"/>
                    </a:solidFill>
                  </a:rPr>
                  <a:t>a</a:t>
                </a:r>
                <a:r>
                  <a:rPr sz="1600" dirty="0">
                    <a:solidFill>
                      <a:srgbClr val="C00000"/>
                    </a:solidFill>
                  </a:rPr>
                  <a:t>-</a:t>
                </a:r>
                <a:r>
                  <a:rPr sz="1600" dirty="0" err="1">
                    <a:solidFill>
                      <a:srgbClr val="C00000"/>
                    </a:solidFill>
                  </a:rPr>
                  <a:t>z</a:t>
                </a:r>
                <a:r>
                  <a:rPr sz="1600" baseline="-5999" dirty="0" err="1">
                    <a:solidFill>
                      <a:srgbClr val="C00000"/>
                    </a:solidFill>
                  </a:rPr>
                  <a:t>b</a:t>
                </a:r>
                <a:r>
                  <a:rPr sz="1600" dirty="0">
                    <a:solidFill>
                      <a:srgbClr val="C00000"/>
                    </a:solidFill>
                  </a:rPr>
                  <a:t>)</a:t>
                </a:r>
              </a:p>
            </p:txBody>
          </p:sp>
          <p:sp>
            <p:nvSpPr>
              <p:cNvPr id="193" name="Line">
                <a:extLst>
                  <a:ext uri="{FF2B5EF4-FFF2-40B4-BE49-F238E27FC236}">
                    <a16:creationId xmlns:a16="http://schemas.microsoft.com/office/drawing/2014/main" id="{A44AE432-760D-1F48-6654-328B83AE9D53}"/>
                  </a:ext>
                </a:extLst>
              </p:cNvPr>
              <p:cNvSpPr/>
              <p:nvPr/>
            </p:nvSpPr>
            <p:spPr>
              <a:xfrm flipH="1" flipV="1">
                <a:off x="619839" y="0"/>
                <a:ext cx="2889831" cy="1"/>
              </a:xfrm>
              <a:prstGeom prst="line">
                <a:avLst/>
              </a:prstGeom>
              <a:noFill/>
              <a:ln w="63500" cap="flat">
                <a:solidFill>
                  <a:schemeClr val="tx1"/>
                </a:solidFill>
                <a:prstDash val="solid"/>
                <a:miter lim="400000"/>
                <a:tailEnd type="triangle" w="med" len="med"/>
              </a:ln>
              <a:effectLst/>
            </p:spPr>
            <p:txBody>
              <a:bodyPr wrap="square" lIns="50800" tIns="50800" rIns="50800" bIns="50800" numCol="1" anchor="ctr">
                <a:noAutofit/>
              </a:bodyPr>
              <a:lstStyle/>
              <a:p>
                <a:endParaRPr/>
              </a:p>
            </p:txBody>
          </p:sp>
        </p:gr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F6DCE762-F4EB-21CD-C550-9BBE7310E411}"/>
                    </a:ext>
                  </a:extLst>
                </p:cNvPr>
                <p:cNvSpPr txBox="1"/>
                <p:nvPr/>
              </p:nvSpPr>
              <p:spPr>
                <a:xfrm>
                  <a:off x="545991" y="4503916"/>
                  <a:ext cx="3456812" cy="57252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solidFill>
                                  <a:srgbClr val="000000"/>
                                </a:solidFill>
                                <a:latin typeface="Cambria Math" panose="02040503050406030204" pitchFamily="18" charset="0"/>
                              </a:rPr>
                            </m:ctrlPr>
                          </m:sSubPr>
                          <m:e>
                            <m:r>
                              <a:rPr lang="en-US" altLang="zh-CN" sz="2800" b="0" i="1" smtClean="0">
                                <a:solidFill>
                                  <a:srgbClr val="000000"/>
                                </a:solidFill>
                                <a:latin typeface="Cambria Math" panose="02040503050406030204" pitchFamily="18" charset="0"/>
                              </a:rPr>
                              <m:t>𝑈</m:t>
                            </m:r>
                          </m:e>
                          <m:sub>
                            <m:r>
                              <m:rPr>
                                <m:sty m:val="p"/>
                              </m:rPr>
                              <a:rPr lang="en-US" altLang="zh-CN" sz="2800" i="1">
                                <a:solidFill>
                                  <a:srgbClr val="000000"/>
                                </a:solidFill>
                                <a:latin typeface="Cambria Math" panose="02040503050406030204" pitchFamily="18" charset="0"/>
                              </a:rPr>
                              <m:t>a</m:t>
                            </m:r>
                            <m:r>
                              <m:rPr>
                                <m:sty m:val="p"/>
                              </m:rPr>
                              <a:rPr lang="en-US" altLang="zh-CN" sz="2800" i="1" smtClean="0">
                                <a:solidFill>
                                  <a:srgbClr val="000000"/>
                                </a:solidFill>
                                <a:latin typeface="Cambria Math" panose="02040503050406030204" pitchFamily="18" charset="0"/>
                              </a:rPr>
                              <m:t>n</m:t>
                            </m:r>
                            <m:r>
                              <m:rPr>
                                <m:sty m:val="p"/>
                              </m:rPr>
                              <a:rPr lang="en-US" altLang="zh-CN" sz="2800" i="1">
                                <a:solidFill>
                                  <a:srgbClr val="000000"/>
                                </a:solidFill>
                                <a:latin typeface="Cambria Math" panose="02040503050406030204" pitchFamily="18" charset="0"/>
                              </a:rPr>
                              <m:t>g</m:t>
                            </m:r>
                            <m:r>
                              <m:rPr>
                                <m:sty m:val="p"/>
                              </m:rPr>
                              <a:rPr lang="en-US" altLang="zh-CN" sz="2800" i="1" smtClean="0">
                                <a:solidFill>
                                  <a:srgbClr val="000000"/>
                                </a:solidFill>
                                <a:latin typeface="Cambria Math" panose="02040503050406030204" pitchFamily="18" charset="0"/>
                              </a:rPr>
                              <m:t>l</m:t>
                            </m:r>
                            <m:r>
                              <m:rPr>
                                <m:sty m:val="p"/>
                              </m:rPr>
                              <a:rPr lang="en-US" altLang="zh-CN" sz="2800" i="1">
                                <a:solidFill>
                                  <a:srgbClr val="000000"/>
                                </a:solidFill>
                                <a:latin typeface="Cambria Math" panose="02040503050406030204" pitchFamily="18" charset="0"/>
                              </a:rPr>
                              <m:t>e</m:t>
                            </m:r>
                          </m:sub>
                        </m:sSub>
                        <m:r>
                          <a:rPr lang="ar-AE" sz="2800" i="1">
                            <a:solidFill>
                              <a:srgbClr val="000000"/>
                            </a:solidFill>
                            <a:latin typeface="Cambria Math" panose="02040503050406030204" pitchFamily="18" charset="0"/>
                          </a:rPr>
                          <m:t>=</m:t>
                        </m:r>
                        <m:sSub>
                          <m:sSubPr>
                            <m:ctrlPr>
                              <a:rPr lang="ar-AE" sz="2800" i="1">
                                <a:solidFill>
                                  <a:srgbClr val="000000"/>
                                </a:solidFill>
                                <a:latin typeface="Cambria Math" panose="02040503050406030204" pitchFamily="18" charset="0"/>
                              </a:rPr>
                            </m:ctrlPr>
                          </m:sSubPr>
                          <m:e>
                            <m:r>
                              <a:rPr lang="ar-AE" sz="2800" i="1">
                                <a:solidFill>
                                  <a:srgbClr val="000000"/>
                                </a:solidFill>
                                <a:latin typeface="Cambria Math" panose="02040503050406030204" pitchFamily="18" charset="0"/>
                              </a:rPr>
                              <m:t>𝑘</m:t>
                            </m:r>
                          </m:e>
                          <m:sub>
                            <m:r>
                              <a:rPr lang="ar-AE" sz="2800" i="1">
                                <a:solidFill>
                                  <a:srgbClr val="000000"/>
                                </a:solidFill>
                                <a:latin typeface="Cambria Math" panose="02040503050406030204" pitchFamily="18" charset="0"/>
                              </a:rPr>
                              <m:t>𝜃</m:t>
                            </m:r>
                          </m:sub>
                        </m:sSub>
                        <m:r>
                          <a:rPr lang="ar-AE" sz="2800" i="1">
                            <a:solidFill>
                              <a:srgbClr val="000000"/>
                            </a:solidFill>
                            <a:latin typeface="Cambria Math" panose="02040503050406030204" pitchFamily="18" charset="0"/>
                          </a:rPr>
                          <m:t>(</m:t>
                        </m:r>
                        <m:r>
                          <a:rPr lang="ar-AE" sz="2800" i="1">
                            <a:solidFill>
                              <a:srgbClr val="000000"/>
                            </a:solidFill>
                            <a:latin typeface="Cambria Math" panose="02040503050406030204" pitchFamily="18" charset="0"/>
                          </a:rPr>
                          <m:t>𝜃</m:t>
                        </m:r>
                        <m:r>
                          <a:rPr lang="ar-AE" sz="2800" i="1">
                            <a:solidFill>
                              <a:srgbClr val="000000"/>
                            </a:solidFill>
                            <a:latin typeface="Cambria Math" panose="02040503050406030204" pitchFamily="18" charset="0"/>
                          </a:rPr>
                          <m:t>−</m:t>
                        </m:r>
                        <m:sSub>
                          <m:sSubPr>
                            <m:ctrlPr>
                              <a:rPr lang="ar-AE" sz="2800" i="1">
                                <a:solidFill>
                                  <a:srgbClr val="000000"/>
                                </a:solidFill>
                                <a:latin typeface="Cambria Math" panose="02040503050406030204" pitchFamily="18" charset="0"/>
                              </a:rPr>
                            </m:ctrlPr>
                          </m:sSubPr>
                          <m:e>
                            <m:r>
                              <a:rPr lang="ar-AE" sz="2800" i="1">
                                <a:solidFill>
                                  <a:srgbClr val="000000"/>
                                </a:solidFill>
                                <a:latin typeface="Cambria Math" panose="02040503050406030204" pitchFamily="18" charset="0"/>
                              </a:rPr>
                              <m:t>𝜃</m:t>
                            </m:r>
                          </m:e>
                          <m:sub>
                            <m:r>
                              <a:rPr lang="ar-AE" sz="2800" i="1">
                                <a:solidFill>
                                  <a:srgbClr val="000000"/>
                                </a:solidFill>
                                <a:latin typeface="Cambria Math" panose="02040503050406030204" pitchFamily="18" charset="0"/>
                              </a:rPr>
                              <m:t>0</m:t>
                            </m:r>
                          </m:sub>
                        </m:sSub>
                        <m:sSup>
                          <m:sSupPr>
                            <m:ctrlPr>
                              <a:rPr lang="ar-AE" sz="2800" i="1">
                                <a:solidFill>
                                  <a:srgbClr val="000000"/>
                                </a:solidFill>
                                <a:latin typeface="Cambria Math" panose="02040503050406030204" pitchFamily="18" charset="0"/>
                              </a:rPr>
                            </m:ctrlPr>
                          </m:sSupPr>
                          <m:e>
                            <m:r>
                              <a:rPr lang="ar-AE" sz="2800" i="1">
                                <a:solidFill>
                                  <a:srgbClr val="000000"/>
                                </a:solidFill>
                                <a:latin typeface="Cambria Math" panose="02040503050406030204" pitchFamily="18" charset="0"/>
                              </a:rPr>
                              <m:t>)</m:t>
                            </m:r>
                          </m:e>
                          <m:sup>
                            <m:r>
                              <a:rPr lang="ar-AE" sz="2800" i="1">
                                <a:solidFill>
                                  <a:srgbClr val="000000"/>
                                </a:solidFill>
                                <a:latin typeface="Cambria Math" panose="02040503050406030204" pitchFamily="18" charset="0"/>
                              </a:rPr>
                              <m:t>2</m:t>
                            </m:r>
                          </m:sup>
                        </m:sSup>
                      </m:oMath>
                    </m:oMathPara>
                  </a14:m>
                  <a:endParaRPr lang="en-US" sz="2800" dirty="0"/>
                </a:p>
              </p:txBody>
            </p:sp>
          </mc:Choice>
          <mc:Fallback xmlns="">
            <p:sp>
              <p:nvSpPr>
                <p:cNvPr id="195" name="TextBox 194">
                  <a:extLst>
                    <a:ext uri="{FF2B5EF4-FFF2-40B4-BE49-F238E27FC236}">
                      <a16:creationId xmlns:a16="http://schemas.microsoft.com/office/drawing/2014/main" id="{F6DCE762-F4EB-21CD-C550-9BBE7310E411}"/>
                    </a:ext>
                  </a:extLst>
                </p:cNvPr>
                <p:cNvSpPr txBox="1">
                  <a:spLocks noRot="1" noChangeAspect="1" noMove="1" noResize="1" noEditPoints="1" noAdjustHandles="1" noChangeArrowheads="1" noChangeShapeType="1" noTextEdit="1"/>
                </p:cNvSpPr>
                <p:nvPr/>
              </p:nvSpPr>
              <p:spPr>
                <a:xfrm>
                  <a:off x="545991" y="4503916"/>
                  <a:ext cx="3456812" cy="572529"/>
                </a:xfrm>
                <a:prstGeom prst="rect">
                  <a:avLst/>
                </a:prstGeom>
                <a:blipFill>
                  <a:blip r:embed="rId7"/>
                  <a:stretch>
                    <a:fillRect/>
                  </a:stretch>
                </a:blipFill>
              </p:spPr>
              <p:txBody>
                <a:bodyPr/>
                <a:lstStyle/>
                <a:p>
                  <a:r>
                    <a:rPr lang="en-US">
                      <a:noFill/>
                    </a:rPr>
                    <a:t> </a:t>
                  </a:r>
                </a:p>
              </p:txBody>
            </p:sp>
          </mc:Fallback>
        </mc:AlternateContent>
      </p:grpSp>
      <p:graphicFrame>
        <p:nvGraphicFramePr>
          <p:cNvPr id="197" name="Object 196">
            <a:extLst>
              <a:ext uri="{FF2B5EF4-FFF2-40B4-BE49-F238E27FC236}">
                <a16:creationId xmlns:a16="http://schemas.microsoft.com/office/drawing/2014/main" id="{C52AB928-E2A4-E77A-8185-16046D047F3E}"/>
              </a:ext>
            </a:extLst>
          </p:cNvPr>
          <p:cNvGraphicFramePr>
            <a:graphicFrameLocks noChangeAspect="1"/>
          </p:cNvGraphicFramePr>
          <p:nvPr>
            <p:extLst>
              <p:ext uri="{D42A27DB-BD31-4B8C-83A1-F6EECF244321}">
                <p14:modId xmlns:p14="http://schemas.microsoft.com/office/powerpoint/2010/main" val="2861430690"/>
              </p:ext>
            </p:extLst>
          </p:nvPr>
        </p:nvGraphicFramePr>
        <p:xfrm>
          <a:off x="5773529" y="1049309"/>
          <a:ext cx="3457335" cy="691467"/>
        </p:xfrm>
        <a:graphic>
          <a:graphicData uri="http://schemas.openxmlformats.org/presentationml/2006/ole">
            <mc:AlternateContent xmlns:mc="http://schemas.openxmlformats.org/markup-compatibility/2006">
              <mc:Choice xmlns:v="urn:schemas-microsoft-com:vml" Requires="v">
                <p:oleObj name="Equation" r:id="rId8" imgW="2286000" imgH="457200" progId="Equation.DSMT4">
                  <p:embed/>
                </p:oleObj>
              </mc:Choice>
              <mc:Fallback>
                <p:oleObj name="Equation" r:id="rId8" imgW="2286000" imgH="457200" progId="Equation.DSMT4">
                  <p:embed/>
                  <p:pic>
                    <p:nvPicPr>
                      <p:cNvPr id="0" name=""/>
                      <p:cNvPicPr/>
                      <p:nvPr/>
                    </p:nvPicPr>
                    <p:blipFill>
                      <a:blip r:embed="rId9"/>
                      <a:stretch>
                        <a:fillRect/>
                      </a:stretch>
                    </p:blipFill>
                    <p:spPr>
                      <a:xfrm>
                        <a:off x="5773529" y="1049309"/>
                        <a:ext cx="3457335" cy="691467"/>
                      </a:xfrm>
                      <a:prstGeom prst="rect">
                        <a:avLst/>
                      </a:prstGeom>
                      <a:solidFill>
                        <a:srgbClr val="FFC000"/>
                      </a:solidFill>
                    </p:spPr>
                  </p:pic>
                </p:oleObj>
              </mc:Fallback>
            </mc:AlternateContent>
          </a:graphicData>
        </a:graphic>
      </p:graphicFrame>
      <p:sp>
        <p:nvSpPr>
          <p:cNvPr id="200" name="Rectangle">
            <a:extLst>
              <a:ext uri="{FF2B5EF4-FFF2-40B4-BE49-F238E27FC236}">
                <a16:creationId xmlns:a16="http://schemas.microsoft.com/office/drawing/2014/main" id="{54EE2014-5C8B-7DC7-C017-703B6FAACC60}"/>
              </a:ext>
            </a:extLst>
          </p:cNvPr>
          <p:cNvSpPr/>
          <p:nvPr/>
        </p:nvSpPr>
        <p:spPr>
          <a:xfrm>
            <a:off x="7150389" y="1003533"/>
            <a:ext cx="418260" cy="770599"/>
          </a:xfrm>
          <a:prstGeom prst="rect">
            <a:avLst/>
          </a:prstGeom>
          <a:noFill/>
          <a:ln w="25400" cap="flat">
            <a:solidFill>
              <a:srgbClr val="B4CC83"/>
            </a:solidFill>
            <a:prstDash val="solid"/>
            <a:round/>
          </a:ln>
          <a:effectLst/>
        </p:spPr>
        <p:txBody>
          <a:bodyPr wrap="square" lIns="45719" tIns="45719" rIns="45719" bIns="45719" numCol="1" anchor="ctr">
            <a:noAutofit/>
          </a:bodyPr>
          <a:lstStyle/>
          <a:p>
            <a:pPr algn="l" defTabSz="914400">
              <a:defRPr sz="1800">
                <a:solidFill>
                  <a:srgbClr val="000000"/>
                </a:solidFill>
                <a:latin typeface="Calibri"/>
                <a:ea typeface="Calibri"/>
                <a:cs typeface="Calibri"/>
                <a:sym typeface="Calibri"/>
              </a:defRPr>
            </a:pPr>
            <a:endParaRPr sz="1400"/>
          </a:p>
        </p:txBody>
      </p:sp>
      <p:grpSp>
        <p:nvGrpSpPr>
          <p:cNvPr id="205" name="Group 204">
            <a:extLst>
              <a:ext uri="{FF2B5EF4-FFF2-40B4-BE49-F238E27FC236}">
                <a16:creationId xmlns:a16="http://schemas.microsoft.com/office/drawing/2014/main" id="{2AA981EB-1EC3-AABF-3E49-401A2D0DF2F0}"/>
              </a:ext>
            </a:extLst>
          </p:cNvPr>
          <p:cNvGrpSpPr/>
          <p:nvPr/>
        </p:nvGrpSpPr>
        <p:grpSpPr>
          <a:xfrm>
            <a:off x="2466492" y="5591541"/>
            <a:ext cx="8502700" cy="983047"/>
            <a:chOff x="2466492" y="5591541"/>
            <a:chExt cx="8502700" cy="983047"/>
          </a:xfrm>
        </p:grpSpPr>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0CF12B38-EE77-C9B9-DD9B-5380E263BA5D}"/>
                    </a:ext>
                  </a:extLst>
                </p:cNvPr>
                <p:cNvSpPr txBox="1"/>
                <p:nvPr/>
              </p:nvSpPr>
              <p:spPr>
                <a:xfrm>
                  <a:off x="3230217" y="5819179"/>
                  <a:ext cx="7738975" cy="527773"/>
                </a:xfrm>
                <a:prstGeom prst="rect">
                  <a:avLst/>
                </a:prstGeom>
                <a:noFill/>
              </p:spPr>
              <p:txBody>
                <a:bodyPr wrap="square" rtlCol="0">
                  <a:spAutoFit/>
                </a:bodyPr>
                <a:lstStyle/>
                <a:p>
                  <a:r>
                    <a:rPr lang="en-US" altLang="zh-CN" sz="2000" dirty="0"/>
                    <a:t>Now do you know how to handle </a:t>
                  </a:r>
                  <a14:m>
                    <m:oMath xmlns:m="http://schemas.openxmlformats.org/officeDocument/2006/math">
                      <m:sSub>
                        <m:sSubPr>
                          <m:ctrlPr>
                            <a:rPr lang="en-US" altLang="zh-CN" sz="2000" b="0" i="1" smtClean="0">
                              <a:solidFill>
                                <a:srgbClr val="00B0F0"/>
                              </a:solidFill>
                              <a:latin typeface="Cambria Math" panose="02040503050406030204" pitchFamily="18" charset="0"/>
                            </a:rPr>
                          </m:ctrlPr>
                        </m:sSubPr>
                        <m:e>
                          <m:r>
                            <a:rPr lang="en-US" altLang="zh-CN" sz="2000" b="0" i="1" smtClean="0">
                              <a:solidFill>
                                <a:srgbClr val="00B0F0"/>
                              </a:solidFill>
                              <a:latin typeface="Cambria Math" panose="02040503050406030204" pitchFamily="18" charset="0"/>
                            </a:rPr>
                            <m:t>𝑈</m:t>
                          </m:r>
                        </m:e>
                        <m:sub>
                          <m:r>
                            <m:rPr>
                              <m:sty m:val="p"/>
                            </m:rPr>
                            <a:rPr lang="en-US" altLang="zh-CN" sz="2000" i="1">
                              <a:solidFill>
                                <a:srgbClr val="00B0F0"/>
                              </a:solidFill>
                              <a:latin typeface="Cambria Math" panose="02040503050406030204" pitchFamily="18" charset="0"/>
                            </a:rPr>
                            <m:t>d</m:t>
                          </m:r>
                          <m:r>
                            <m:rPr>
                              <m:sty m:val="p"/>
                            </m:rPr>
                            <a:rPr lang="en-US" altLang="zh-CN" sz="2000" i="1" smtClean="0">
                              <a:solidFill>
                                <a:srgbClr val="00B0F0"/>
                              </a:solidFill>
                              <a:latin typeface="Cambria Math" panose="02040503050406030204" pitchFamily="18" charset="0"/>
                            </a:rPr>
                            <m:t>i</m:t>
                          </m:r>
                          <m:r>
                            <m:rPr>
                              <m:sty m:val="p"/>
                            </m:rPr>
                            <a:rPr lang="en-US" altLang="zh-CN" sz="2000" i="1">
                              <a:solidFill>
                                <a:srgbClr val="00B0F0"/>
                              </a:solidFill>
                              <a:latin typeface="Cambria Math" panose="02040503050406030204" pitchFamily="18" charset="0"/>
                            </a:rPr>
                            <m:t>h</m:t>
                          </m:r>
                          <m:r>
                            <m:rPr>
                              <m:sty m:val="p"/>
                            </m:rPr>
                            <a:rPr lang="en-US" altLang="zh-CN" sz="2000" i="1" smtClean="0">
                              <a:solidFill>
                                <a:srgbClr val="00B0F0"/>
                              </a:solidFill>
                              <a:latin typeface="Cambria Math" panose="02040503050406030204" pitchFamily="18" charset="0"/>
                            </a:rPr>
                            <m:t>e</m:t>
                          </m:r>
                          <m:r>
                            <m:rPr>
                              <m:sty m:val="p"/>
                            </m:rPr>
                            <a:rPr lang="en-US" altLang="zh-CN" sz="2000" i="1">
                              <a:solidFill>
                                <a:srgbClr val="00B0F0"/>
                              </a:solidFill>
                              <a:latin typeface="Cambria Math" panose="02040503050406030204" pitchFamily="18" charset="0"/>
                            </a:rPr>
                            <m:t>d</m:t>
                          </m:r>
                          <m:r>
                            <m:rPr>
                              <m:sty m:val="p"/>
                            </m:rPr>
                            <a:rPr lang="en-US" altLang="zh-CN" sz="2000" i="1" smtClean="0">
                              <a:solidFill>
                                <a:srgbClr val="00B0F0"/>
                              </a:solidFill>
                              <a:latin typeface="Cambria Math" panose="02040503050406030204" pitchFamily="18" charset="0"/>
                            </a:rPr>
                            <m:t>r</m:t>
                          </m:r>
                          <m:r>
                            <m:rPr>
                              <m:sty m:val="p"/>
                            </m:rPr>
                            <a:rPr lang="en-US" altLang="zh-CN" sz="2000" i="1">
                              <a:solidFill>
                                <a:srgbClr val="00B0F0"/>
                              </a:solidFill>
                              <a:latin typeface="Cambria Math" panose="02040503050406030204" pitchFamily="18" charset="0"/>
                            </a:rPr>
                            <m:t>a</m:t>
                          </m:r>
                          <m:r>
                            <m:rPr>
                              <m:sty m:val="p"/>
                            </m:rPr>
                            <a:rPr lang="en-US" altLang="zh-CN" sz="2000" i="1" smtClean="0">
                              <a:solidFill>
                                <a:srgbClr val="00B0F0"/>
                              </a:solidFill>
                              <a:latin typeface="Cambria Math" panose="02040503050406030204" pitchFamily="18" charset="0"/>
                            </a:rPr>
                            <m:t>l</m:t>
                          </m:r>
                        </m:sub>
                      </m:sSub>
                      <m:r>
                        <a:rPr lang="ar-AE" sz="2000" i="1">
                          <a:solidFill>
                            <a:srgbClr val="00B0F0"/>
                          </a:solidFill>
                          <a:latin typeface="Cambria Math" panose="02040503050406030204" pitchFamily="18" charset="0"/>
                        </a:rPr>
                        <m:t>=</m:t>
                      </m:r>
                      <m:f>
                        <m:fPr>
                          <m:ctrlPr>
                            <a:rPr lang="ar-AE" sz="2000" i="1">
                              <a:solidFill>
                                <a:srgbClr val="00B0F0"/>
                              </a:solidFill>
                              <a:latin typeface="Cambria Math" panose="02040503050406030204" pitchFamily="18" charset="0"/>
                            </a:rPr>
                          </m:ctrlPr>
                        </m:fPr>
                        <m:num>
                          <m:sSub>
                            <m:sSubPr>
                              <m:ctrlPr>
                                <a:rPr lang="ar-AE" sz="2000" i="1">
                                  <a:solidFill>
                                    <a:srgbClr val="00B0F0"/>
                                  </a:solidFill>
                                  <a:latin typeface="Cambria Math" panose="02040503050406030204" pitchFamily="18" charset="0"/>
                                </a:rPr>
                              </m:ctrlPr>
                            </m:sSubPr>
                            <m:e>
                              <m:r>
                                <a:rPr lang="ar-AE" sz="2000" i="1">
                                  <a:solidFill>
                                    <a:srgbClr val="00B0F0"/>
                                  </a:solidFill>
                                  <a:latin typeface="Cambria Math" panose="02040503050406030204" pitchFamily="18" charset="0"/>
                                </a:rPr>
                                <m:t>𝑉</m:t>
                              </m:r>
                            </m:e>
                            <m:sub>
                              <m:r>
                                <a:rPr lang="ar-AE" sz="2000" i="1">
                                  <a:solidFill>
                                    <a:srgbClr val="00B0F0"/>
                                  </a:solidFill>
                                  <a:latin typeface="Cambria Math" panose="02040503050406030204" pitchFamily="18" charset="0"/>
                                </a:rPr>
                                <m:t>𝑛</m:t>
                              </m:r>
                            </m:sub>
                          </m:sSub>
                        </m:num>
                        <m:den>
                          <m:r>
                            <a:rPr lang="ar-AE" sz="2000" i="1">
                              <a:solidFill>
                                <a:srgbClr val="00B0F0"/>
                              </a:solidFill>
                              <a:latin typeface="Cambria Math" panose="02040503050406030204" pitchFamily="18" charset="0"/>
                            </a:rPr>
                            <m:t>2</m:t>
                          </m:r>
                        </m:den>
                      </m:f>
                      <m:r>
                        <a:rPr lang="ar-AE" sz="2000" i="1">
                          <a:solidFill>
                            <a:srgbClr val="00B0F0"/>
                          </a:solidFill>
                          <a:latin typeface="Cambria Math" panose="02040503050406030204" pitchFamily="18" charset="0"/>
                        </a:rPr>
                        <m:t>[</m:t>
                      </m:r>
                      <m:r>
                        <a:rPr lang="ar-AE" sz="2000" i="1">
                          <a:solidFill>
                            <a:srgbClr val="00B0F0"/>
                          </a:solidFill>
                          <a:latin typeface="Cambria Math" panose="02040503050406030204" pitchFamily="18" charset="0"/>
                        </a:rPr>
                        <m:t>1</m:t>
                      </m:r>
                      <m:r>
                        <a:rPr lang="ar-AE" sz="2000" i="1">
                          <a:solidFill>
                            <a:srgbClr val="00B0F0"/>
                          </a:solidFill>
                          <a:latin typeface="Cambria Math" panose="02040503050406030204" pitchFamily="18" charset="0"/>
                        </a:rPr>
                        <m:t>+</m:t>
                      </m:r>
                      <m:r>
                        <a:rPr lang="ar-AE" sz="2000" i="1">
                          <a:solidFill>
                            <a:srgbClr val="00B0F0"/>
                          </a:solidFill>
                          <a:latin typeface="Cambria Math" panose="02040503050406030204" pitchFamily="18" charset="0"/>
                        </a:rPr>
                        <m:t>𝑐𝑜𝑠</m:t>
                      </m:r>
                      <m:r>
                        <a:rPr lang="ar-AE" sz="2000" i="1">
                          <a:solidFill>
                            <a:srgbClr val="00B0F0"/>
                          </a:solidFill>
                          <a:latin typeface="Cambria Math" panose="02040503050406030204" pitchFamily="18" charset="0"/>
                        </a:rPr>
                        <m:t>(</m:t>
                      </m:r>
                      <m:r>
                        <a:rPr lang="ar-AE" sz="2000" i="1">
                          <a:solidFill>
                            <a:srgbClr val="00B0F0"/>
                          </a:solidFill>
                          <a:latin typeface="Cambria Math" panose="02040503050406030204" pitchFamily="18" charset="0"/>
                        </a:rPr>
                        <m:t>𝑛</m:t>
                      </m:r>
                      <m:r>
                        <a:rPr lang="ar-AE" sz="2000" i="1">
                          <a:solidFill>
                            <a:srgbClr val="00B0F0"/>
                          </a:solidFill>
                          <a:latin typeface="Cambria Math" panose="02040503050406030204" pitchFamily="18" charset="0"/>
                        </a:rPr>
                        <m:t>𝜙</m:t>
                      </m:r>
                      <m:r>
                        <a:rPr lang="ar-AE" sz="2000" i="1">
                          <a:solidFill>
                            <a:srgbClr val="00B0F0"/>
                          </a:solidFill>
                          <a:latin typeface="Cambria Math" panose="02040503050406030204" pitchFamily="18" charset="0"/>
                        </a:rPr>
                        <m:t>+</m:t>
                      </m:r>
                      <m:sSub>
                        <m:sSubPr>
                          <m:ctrlPr>
                            <a:rPr lang="ar-AE" sz="2000" i="1">
                              <a:solidFill>
                                <a:srgbClr val="00B0F0"/>
                              </a:solidFill>
                              <a:latin typeface="Cambria Math" panose="02040503050406030204" pitchFamily="18" charset="0"/>
                            </a:rPr>
                          </m:ctrlPr>
                        </m:sSubPr>
                        <m:e>
                          <m:r>
                            <a:rPr lang="ar-AE" sz="2000" i="1">
                              <a:solidFill>
                                <a:srgbClr val="00B0F0"/>
                              </a:solidFill>
                              <a:latin typeface="Cambria Math" panose="02040503050406030204" pitchFamily="18" charset="0"/>
                            </a:rPr>
                            <m:t>𝜙</m:t>
                          </m:r>
                        </m:e>
                        <m:sub>
                          <m:r>
                            <a:rPr lang="ar-AE" sz="2000" i="1">
                              <a:solidFill>
                                <a:srgbClr val="00B0F0"/>
                              </a:solidFill>
                              <a:latin typeface="Cambria Math" panose="02040503050406030204" pitchFamily="18" charset="0"/>
                            </a:rPr>
                            <m:t>0</m:t>
                          </m:r>
                        </m:sub>
                      </m:sSub>
                      <m:r>
                        <a:rPr lang="ar-AE" sz="2000" i="1">
                          <a:solidFill>
                            <a:srgbClr val="00B0F0"/>
                          </a:solidFill>
                          <a:latin typeface="Cambria Math" panose="02040503050406030204" pitchFamily="18" charset="0"/>
                        </a:rPr>
                        <m:t>)]</m:t>
                      </m:r>
                    </m:oMath>
                  </a14:m>
                  <a:r>
                    <a:rPr lang="en-US" altLang="zh-CN" sz="2000" dirty="0"/>
                    <a:t>? </a:t>
                  </a:r>
                  <a:endParaRPr lang="en-US" sz="2000" dirty="0"/>
                </a:p>
              </p:txBody>
            </p:sp>
          </mc:Choice>
          <mc:Fallback xmlns="">
            <p:sp>
              <p:nvSpPr>
                <p:cNvPr id="198" name="TextBox 197">
                  <a:extLst>
                    <a:ext uri="{FF2B5EF4-FFF2-40B4-BE49-F238E27FC236}">
                      <a16:creationId xmlns:a16="http://schemas.microsoft.com/office/drawing/2014/main" id="{0CF12B38-EE77-C9B9-DD9B-5380E263BA5D}"/>
                    </a:ext>
                  </a:extLst>
                </p:cNvPr>
                <p:cNvSpPr txBox="1">
                  <a:spLocks noRot="1" noChangeAspect="1" noMove="1" noResize="1" noEditPoints="1" noAdjustHandles="1" noChangeArrowheads="1" noChangeShapeType="1" noTextEdit="1"/>
                </p:cNvSpPr>
                <p:nvPr/>
              </p:nvSpPr>
              <p:spPr>
                <a:xfrm>
                  <a:off x="3230217" y="5819179"/>
                  <a:ext cx="7738975" cy="527773"/>
                </a:xfrm>
                <a:prstGeom prst="rect">
                  <a:avLst/>
                </a:prstGeom>
                <a:blipFill>
                  <a:blip r:embed="rId10"/>
                  <a:stretch>
                    <a:fillRect l="-867" b="-9302"/>
                  </a:stretch>
                </a:blipFill>
              </p:spPr>
              <p:txBody>
                <a:bodyPr/>
                <a:lstStyle/>
                <a:p>
                  <a:r>
                    <a:rPr lang="en-US">
                      <a:noFill/>
                    </a:rPr>
                    <a:t> </a:t>
                  </a:r>
                </a:p>
              </p:txBody>
            </p:sp>
          </mc:Fallback>
        </mc:AlternateContent>
        <p:pic>
          <p:nvPicPr>
            <p:cNvPr id="201" name="Picture 200" descr="&lt;strong&gt;Question&lt;/strong&gt; Mark Response · Free image on Pixabay">
              <a:extLst>
                <a:ext uri="{FF2B5EF4-FFF2-40B4-BE49-F238E27FC236}">
                  <a16:creationId xmlns:a16="http://schemas.microsoft.com/office/drawing/2014/main" id="{C6EBDE55-0AAC-BBB0-CFC8-C5AA61B7C77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231" t="10154" r="30769" b="2769"/>
            <a:stretch/>
          </p:blipFill>
          <p:spPr>
            <a:xfrm>
              <a:off x="2466492" y="5591541"/>
              <a:ext cx="564470" cy="983047"/>
            </a:xfrm>
            <a:prstGeom prst="rect">
              <a:avLst/>
            </a:prstGeom>
          </p:spPr>
        </p:pic>
      </p:grpSp>
    </p:spTree>
    <p:extLst>
      <p:ext uri="{BB962C8B-B14F-4D97-AF65-F5344CB8AC3E}">
        <p14:creationId xmlns:p14="http://schemas.microsoft.com/office/powerpoint/2010/main" val="33277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fade">
                                      <p:cBhvr>
                                        <p:cTn id="12" dur="500"/>
                                        <p:tgtEl>
                                          <p:spTgt spid="2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500"/>
                                        <p:tgtEl>
                                          <p:spTgt spid="2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
                                        </p:tgtEl>
                                        <p:attrNameLst>
                                          <p:attrName>style.visibility</p:attrName>
                                        </p:attrNameLst>
                                      </p:cBhvr>
                                      <p:to>
                                        <p:strVal val="visible"/>
                                      </p:to>
                                    </p:set>
                                    <p:animEffect transition="in" filter="fade">
                                      <p:cBhvr>
                                        <p:cTn id="32" dur="500"/>
                                        <p:tgtEl>
                                          <p:spTgt spid="2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
                                        </p:tgtEl>
                                        <p:attrNameLst>
                                          <p:attrName>style.visibility</p:attrName>
                                        </p:attrNameLst>
                                      </p:cBhvr>
                                      <p:to>
                                        <p:strVal val="visible"/>
                                      </p:to>
                                    </p:set>
                                    <p:animEffect transition="in" filter="fade">
                                      <p:cBhvr>
                                        <p:cTn id="47"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4" grpId="0" animBg="1"/>
      <p:bldP spid="200" grpId="0" animBg="1"/>
    </p:bldLst>
  </p:timing>
</p:sld>
</file>

<file path=ppt/theme/theme1.xml><?xml version="1.0" encoding="utf-8"?>
<a:theme xmlns:a="http://schemas.openxmlformats.org/drawingml/2006/main" name="y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x" id="{8C6FE641-A10F-4EF8-B5BE-75CB329546B8}" vid="{90AEEF4F-AA4A-420A-83A3-8674AE546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28229</TotalTime>
  <Words>1812</Words>
  <Application>Microsoft Office PowerPoint</Application>
  <PresentationFormat>宽屏</PresentationFormat>
  <Paragraphs>232</Paragraphs>
  <Slides>16</Slides>
  <Notes>14</Notes>
  <HiddenSlides>0</HiddenSlides>
  <MMClips>1</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16</vt:i4>
      </vt:variant>
    </vt:vector>
  </HeadingPairs>
  <TitlesOfParts>
    <vt:vector size="29" baseType="lpstr">
      <vt:lpstr>-apple-system</vt:lpstr>
      <vt:lpstr>Arial Unicode MS</vt:lpstr>
      <vt:lpstr>Helvetica Neue</vt:lpstr>
      <vt:lpstr>微软雅黑 Light</vt:lpstr>
      <vt:lpstr>Arial</vt:lpstr>
      <vt:lpstr>Calibri</vt:lpstr>
      <vt:lpstr>Calibri Light</vt:lpstr>
      <vt:lpstr>Cambria Math</vt:lpstr>
      <vt:lpstr>Consolas</vt:lpstr>
      <vt:lpstr>Symbol</vt:lpstr>
      <vt:lpstr>Wingdings</vt:lpstr>
      <vt:lpstr>yx</vt:lpstr>
      <vt:lpstr>Equation</vt:lpstr>
      <vt:lpstr>AI赋能的生物大分子模拟和计算</vt:lpstr>
      <vt:lpstr>PowerPoint 演示文稿</vt:lpstr>
      <vt:lpstr>Supercomputer</vt:lpstr>
      <vt:lpstr>Specialized supercomputer</vt:lpstr>
      <vt:lpstr>“Personal supercomputer”</vt:lpstr>
      <vt:lpstr>MD software</vt:lpstr>
      <vt:lpstr>How does the system evolve from frame(t) to frame(t+Dt)</vt:lpstr>
      <vt:lpstr>Force field: potentials</vt:lpstr>
      <vt:lpstr>Force field: from potentials to forces</vt:lpstr>
      <vt:lpstr>Periodic boundary condition and water box </vt:lpstr>
      <vt:lpstr>Amino acid residues may exist in different forms</vt:lpstr>
      <vt:lpstr>Topology parameters</vt:lpstr>
      <vt:lpstr>Potential parameters</vt:lpstr>
      <vt:lpstr>Thermodynamic ensemble</vt:lpstr>
      <vt:lpstr>Demo: setup a protein simulation using Amber</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yxue</dc:creator>
  <cp:lastModifiedBy>Yuankuan Zhang</cp:lastModifiedBy>
  <cp:revision>936</cp:revision>
  <cp:lastPrinted>2023-09-14T23:04:16Z</cp:lastPrinted>
  <dcterms:created xsi:type="dcterms:W3CDTF">2021-09-16T16:37:30Z</dcterms:created>
  <dcterms:modified xsi:type="dcterms:W3CDTF">2026-03-11T02:11:25Z</dcterms:modified>
</cp:coreProperties>
</file>