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1181" r:id="rId3"/>
    <p:sldId id="1182" r:id="rId4"/>
    <p:sldId id="1179" r:id="rId5"/>
  </p:sldIdLst>
  <p:sldSz cx="12192000" cy="6858000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3A5C2CA-3C8C-47D1-8E1D-5E65F39FDC13}">
          <p14:sldIdLst>
            <p14:sldId id="256"/>
            <p14:sldId id="1181"/>
            <p14:sldId id="1182"/>
            <p14:sldId id="1179"/>
          </p14:sldIdLst>
        </p14:section>
        <p14:section name="Backup slides" id="{BCFC0144-6196-414D-9AEE-34AC2C8E39B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i Xue" initials="YX" lastIdx="1" clrIdx="0">
    <p:extLst>
      <p:ext uri="{19B8F6BF-5375-455C-9EA6-DF929625EA0E}">
        <p15:presenceInfo xmlns:p15="http://schemas.microsoft.com/office/powerpoint/2012/main" userId="eddde49a046760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90E0"/>
    <a:srgbClr val="A50021"/>
    <a:srgbClr val="9966FF"/>
    <a:srgbClr val="DD9803"/>
    <a:srgbClr val="660874"/>
    <a:srgbClr val="FF3300"/>
    <a:srgbClr val="FFFF00"/>
    <a:srgbClr val="FFFFCC"/>
    <a:srgbClr val="EAEAEA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4738" autoAdjust="0"/>
    <p:restoredTop sz="94049" autoAdjust="0"/>
  </p:normalViewPr>
  <p:slideViewPr>
    <p:cSldViewPr snapToGrid="0">
      <p:cViewPr varScale="1">
        <p:scale>
          <a:sx n="79" d="100"/>
          <a:sy n="79" d="100"/>
        </p:scale>
        <p:origin x="86" y="435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7D13534-7480-4D3E-A96D-820790DC6D59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1" y="4925407"/>
            <a:ext cx="5679440" cy="4029879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DD39D0A2-FB0D-4D97-8311-34C1C6A2EA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54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9D0A2-FB0D-4D97-8311-34C1C6A2EA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500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67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3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25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843" y="365127"/>
            <a:ext cx="11720593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843" y="1825625"/>
            <a:ext cx="11720593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63766" y="6483298"/>
            <a:ext cx="528234" cy="365125"/>
          </a:xfrm>
        </p:spPr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70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668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956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86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2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89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49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6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D4B70-35FB-4D80-8292-E2716514ABC5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4B32B-4DB1-4C99-AAE1-5875DAAAD4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849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mberhub.chpc.utah.edu/atom-mask-selection-syntax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mberhub.chpc.utah.edu/cpptraj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ambermd.org/tutorials/advanced/tutorial41/index.php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173541" y="2211185"/>
            <a:ext cx="10406089" cy="16397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zh-CN" sz="5400" b="1" dirty="0">
                <a:ea typeface="微软雅黑 Light" panose="020B0502040204020203" pitchFamily="34" charset="-122"/>
                <a:cs typeface="Arial" panose="020B0604020202020204" pitchFamily="34" charset="0"/>
              </a:rPr>
              <a:t>AI</a:t>
            </a:r>
            <a:r>
              <a:rPr lang="zh-CN" altLang="en-US" sz="5400" b="1" dirty="0">
                <a:ea typeface="微软雅黑 Light" panose="020B0502040204020203" pitchFamily="34" charset="-122"/>
                <a:cs typeface="Arial" panose="020B0604020202020204" pitchFamily="34" charset="0"/>
              </a:rPr>
              <a:t>赋能的生物大分子模拟和计算</a:t>
            </a:r>
          </a:p>
        </p:txBody>
      </p:sp>
      <p:sp>
        <p:nvSpPr>
          <p:cNvPr id="6" name="Subtitle 1"/>
          <p:cNvSpPr>
            <a:spLocks noGrp="1"/>
          </p:cNvSpPr>
          <p:nvPr>
            <p:ph type="subTitle" idx="1"/>
          </p:nvPr>
        </p:nvSpPr>
        <p:spPr>
          <a:xfrm>
            <a:off x="1719345" y="5009277"/>
            <a:ext cx="8932241" cy="1048413"/>
          </a:xfrm>
        </p:spPr>
        <p:txBody>
          <a:bodyPr>
            <a:noAutofit/>
          </a:bodyPr>
          <a:lstStyle/>
          <a:p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Yi Xue, School of Life Sciences, THU</a:t>
            </a:r>
            <a:b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en-US" altLang="zh-CN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zh-CN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Mar. 18, 2026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F3072D5-91B7-4010-AD70-C923DF8D15B7}"/>
              </a:ext>
            </a:extLst>
          </p:cNvPr>
          <p:cNvCxnSpPr>
            <a:cxnSpLocks/>
          </p:cNvCxnSpPr>
          <p:nvPr/>
        </p:nvCxnSpPr>
        <p:spPr>
          <a:xfrm>
            <a:off x="333955" y="1397592"/>
            <a:ext cx="11513488" cy="0"/>
          </a:xfrm>
          <a:prstGeom prst="line">
            <a:avLst/>
          </a:prstGeom>
          <a:ln w="31750">
            <a:solidFill>
              <a:srgbClr val="B71E4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3728AFDA-E92B-8917-E8B1-A21854242AD9}"/>
              </a:ext>
            </a:extLst>
          </p:cNvPr>
          <p:cNvSpPr txBox="1"/>
          <p:nvPr/>
        </p:nvSpPr>
        <p:spPr>
          <a:xfrm>
            <a:off x="333955" y="431598"/>
            <a:ext cx="18188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n w="0"/>
                <a:solidFill>
                  <a:srgbClr val="66087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Week 04</a:t>
            </a:r>
          </a:p>
        </p:txBody>
      </p:sp>
    </p:spTree>
    <p:extLst>
      <p:ext uri="{BB962C8B-B14F-4D97-AF65-F5344CB8AC3E}">
        <p14:creationId xmlns:p14="http://schemas.microsoft.com/office/powerpoint/2010/main" val="3862003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FFFEDB8-9E6F-9220-E341-5054253CF8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5823994"/>
              </p:ext>
            </p:extLst>
          </p:nvPr>
        </p:nvGraphicFramePr>
        <p:xfrm>
          <a:off x="378008" y="1550099"/>
          <a:ext cx="6502477" cy="4838941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238959">
                  <a:extLst>
                    <a:ext uri="{9D8B030D-6E8A-4147-A177-3AD203B41FA5}">
                      <a16:colId xmlns:a16="http://schemas.microsoft.com/office/drawing/2014/main" val="1421585450"/>
                    </a:ext>
                  </a:extLst>
                </a:gridCol>
                <a:gridCol w="4263518">
                  <a:extLst>
                    <a:ext uri="{9D8B030D-6E8A-4147-A177-3AD203B41FA5}">
                      <a16:colId xmlns:a16="http://schemas.microsoft.com/office/drawing/2014/main" val="2501830199"/>
                    </a:ext>
                  </a:extLst>
                </a:gridCol>
              </a:tblGrid>
              <a:tr h="25433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Syntax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Example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1872340333"/>
                  </a:ext>
                </a:extLst>
              </a:tr>
              <a:tr h="447391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:{residue numlist}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’:1-10’, ’:1,3,5’, ’:1-3,5,7-9’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1523245169"/>
                  </a:ext>
                </a:extLst>
              </a:tr>
              <a:tr h="447391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@{atom numlist}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’@12,17’, ’@54-85’, ’@12,54-85,90’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1133846747"/>
                  </a:ext>
                </a:extLst>
              </a:tr>
              <a:tr h="25433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:{residue namelist}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’:LYS’, ’:ARG,ALA,GLY’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1188776797"/>
                  </a:ext>
                </a:extLst>
              </a:tr>
              <a:tr h="25433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@{atom namelist}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’@CA’, ’@CA,C,O,N,H’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4110887895"/>
                  </a:ext>
                </a:extLst>
              </a:tr>
              <a:tr h="25433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@%{atom type name}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’@%CT’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4105654793"/>
                  </a:ext>
                </a:extLst>
              </a:tr>
              <a:tr h="447391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@/{atom_element_name}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’@/N’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1328299206"/>
                  </a:ext>
                </a:extLst>
              </a:tr>
              <a:tr h="1991809">
                <a:tc>
                  <a:txBody>
                    <a:bodyPr/>
                    <a:lstStyle/>
                    <a:p>
                      <a:r>
                        <a:rPr lang="en-US" sz="1800">
                          <a:effectLst/>
                        </a:rPr>
                        <a:t>Selection for CHAIN ID’s</a:t>
                      </a:r>
                    </a:p>
                  </a:txBody>
                  <a:tcPr marL="30643" marR="30643" marT="30643" marB="30643" anchor="ctr"/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effectLst/>
                        </a:rPr>
                        <a:t>#Select chain A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::A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# Select residues 1-10 of chains A, B, and C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::A,B,C:1-10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# Select protein backbone atoms of residues 2-20 in chains A and B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>
                          <a:effectLst/>
                        </a:rPr>
                        <a:t>::A,B:2-20@CA,C,O,N</a:t>
                      </a:r>
                    </a:p>
                  </a:txBody>
                  <a:tcPr marL="30643" marR="30643" marT="30643" marB="30643" anchor="ctr"/>
                </a:tc>
                <a:extLst>
                  <a:ext uri="{0D108BD9-81ED-4DB2-BD59-A6C34878D82A}">
                    <a16:rowId xmlns:a16="http://schemas.microsoft.com/office/drawing/2014/main" val="377612519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36490D-5232-2AD8-CD4F-E9BBCFF8DA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594079"/>
              </p:ext>
            </p:extLst>
          </p:nvPr>
        </p:nvGraphicFramePr>
        <p:xfrm>
          <a:off x="7000407" y="1556211"/>
          <a:ext cx="4984230" cy="4963336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2492115">
                  <a:extLst>
                    <a:ext uri="{9D8B030D-6E8A-4147-A177-3AD203B41FA5}">
                      <a16:colId xmlns:a16="http://schemas.microsoft.com/office/drawing/2014/main" val="3514542007"/>
                    </a:ext>
                  </a:extLst>
                </a:gridCol>
                <a:gridCol w="2492115">
                  <a:extLst>
                    <a:ext uri="{9D8B030D-6E8A-4147-A177-3AD203B41FA5}">
                      <a16:colId xmlns:a16="http://schemas.microsoft.com/office/drawing/2014/main" val="2112117323"/>
                    </a:ext>
                  </a:extLst>
                </a:gridCol>
              </a:tblGrid>
              <a:tr h="399808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:ALA,TRP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All alanine and tryptophan residues.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3676353412"/>
                  </a:ext>
                </a:extLst>
              </a:tr>
              <a:tr h="39980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:5,10@CA CA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carbon in residues 5 and 10.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952501250"/>
                  </a:ext>
                </a:extLst>
              </a:tr>
              <a:tr h="57232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:*&amp;!@H=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All non-hydrogen atoms (equivalent to “!@H=”).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2865745111"/>
                  </a:ext>
                </a:extLst>
              </a:tr>
              <a:tr h="39980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@CA,C,O,N,H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All (protein) backbone atoms.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2205672843"/>
                  </a:ext>
                </a:extLst>
              </a:tr>
              <a:tr h="57232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!@CA,C,O,N,H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All non-backbone atoms (=sidechains for proteins only).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1276555333"/>
                  </a:ext>
                </a:extLst>
              </a:tr>
              <a:tr h="91736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:1-500@O&amp;!(:WAT|:LYS,ARG)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All backbone oxygens in residues 1-500 but not in water, lysine or arginine</a:t>
                      </a:r>
                      <a:br>
                        <a:rPr lang="en-US" sz="1600">
                          <a:effectLst/>
                        </a:rPr>
                      </a:br>
                      <a:r>
                        <a:rPr lang="en-US" sz="1600">
                          <a:effectLst/>
                        </a:rPr>
                        <a:t>residues.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1092075532"/>
                  </a:ext>
                </a:extLst>
              </a:tr>
              <a:tr h="1089888">
                <a:tc>
                  <a:txBody>
                    <a:bodyPr/>
                    <a:lstStyle/>
                    <a:p>
                      <a:r>
                        <a:rPr lang="en-US" sz="1600">
                          <a:effectLst/>
                        </a:rPr>
                        <a:t>(:11@CD&lt;:5.5)&amp;:Na+</a:t>
                      </a:r>
                    </a:p>
                  </a:txBody>
                  <a:tcPr marL="27384" marR="27384" marT="27384" marB="27384"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</a:rPr>
                        <a:t>Select all residues within 5.5 Ang. of atom CD from residue 11) AND those residues must be named Na+</a:t>
                      </a:r>
                    </a:p>
                  </a:txBody>
                  <a:tcPr marL="27384" marR="27384" marT="27384" marB="27384" anchor="ctr"/>
                </a:tc>
                <a:extLst>
                  <a:ext uri="{0D108BD9-81ED-4DB2-BD59-A6C34878D82A}">
                    <a16:rowId xmlns:a16="http://schemas.microsoft.com/office/drawing/2014/main" val="107392674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C8AB20ED-F95E-62CE-F450-B07526450BC3}"/>
              </a:ext>
            </a:extLst>
          </p:cNvPr>
          <p:cNvSpPr txBox="1"/>
          <p:nvPr/>
        </p:nvSpPr>
        <p:spPr>
          <a:xfrm>
            <a:off x="2951189" y="338453"/>
            <a:ext cx="60972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Atom Mask Selection Syntax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CF1D6D-60CF-91B3-FED4-C2EEACCFAD7E}"/>
              </a:ext>
            </a:extLst>
          </p:cNvPr>
          <p:cNvSpPr txBox="1"/>
          <p:nvPr/>
        </p:nvSpPr>
        <p:spPr>
          <a:xfrm>
            <a:off x="3047376" y="923228"/>
            <a:ext cx="60972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https://amberhub.chpc.utah.edu/atom-mask-selection-syntax/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484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7DB87-8456-B050-ADB9-5228E59E8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cpptraj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9980B-BBF4-0C0F-C897-0C77D901C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>
                <a:hlinkClick r:id="rId2"/>
              </a:rPr>
              <a:t>https://amberhub.chpc.utah.edu/cpptraj/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7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0BB20-0DD1-EB4F-291A-74A9A65DD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43" y="180697"/>
            <a:ext cx="11720593" cy="826673"/>
          </a:xfrm>
        </p:spPr>
        <p:txBody>
          <a:bodyPr/>
          <a:lstStyle/>
          <a:p>
            <a:pPr algn="ctr"/>
            <a:r>
              <a:rPr lang="en-US" dirty="0">
                <a:latin typeface="+mn-lt"/>
              </a:rPr>
              <a:t>Homework: simulation and analysis of MAD2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A117EB-3EE0-1E23-9C4B-0F14504463B4}"/>
              </a:ext>
            </a:extLst>
          </p:cNvPr>
          <p:cNvSpPr txBox="1"/>
          <p:nvPr/>
        </p:nvSpPr>
        <p:spPr>
          <a:xfrm>
            <a:off x="4527029" y="952677"/>
            <a:ext cx="18893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0000"/>
                </a:highlight>
              </a:rPr>
              <a:t>Deadline: 4 weeks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421ED-2019-881D-63D7-5097970947E3}"/>
              </a:ext>
            </a:extLst>
          </p:cNvPr>
          <p:cNvSpPr txBox="1"/>
          <p:nvPr/>
        </p:nvSpPr>
        <p:spPr>
          <a:xfrm>
            <a:off x="1632055" y="5619547"/>
            <a:ext cx="16507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PDB ID: 1DUJ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9E29B77-63F2-2AAE-6B77-E79D38C70BE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51" t="5541" r="15744" b="3810"/>
          <a:stretch/>
        </p:blipFill>
        <p:spPr bwMode="auto">
          <a:xfrm>
            <a:off x="622092" y="1084393"/>
            <a:ext cx="3357798" cy="431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B670BF9-7A13-E093-AE9A-118C342B73F7}"/>
              </a:ext>
            </a:extLst>
          </p:cNvPr>
          <p:cNvSpPr txBox="1"/>
          <p:nvPr/>
        </p:nvSpPr>
        <p:spPr>
          <a:xfrm>
            <a:off x="4305719" y="1454670"/>
            <a:ext cx="7049329" cy="466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2000" dirty="0"/>
              <a:t>Mutate residue R135 to Alanine (R135A)</a:t>
            </a:r>
            <a:r>
              <a:rPr lang="en-US" sz="2000" dirty="0"/>
              <a:t>, and record a 1-µs trajectory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Plot RMSD and RMSF (using the python code in Week01) time course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Plot per-residue secondary structure content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Perform PCA analysis, make a PCA plot, pick up one representative structure for each cluster and render them according to Fig. 1 in  </a:t>
            </a:r>
            <a:r>
              <a:rPr lang="en-US" sz="2000" dirty="0">
                <a:hlinkClick r:id="rId3"/>
              </a:rPr>
              <a:t>https://ambermd.org/tutorials/advanced/tutorial41/index.php</a:t>
            </a:r>
            <a:endParaRPr lang="en-US" sz="20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Make gif animations for the first 3 principal components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CFEEA79-BB48-8B10-613B-95D987B18224}"/>
              </a:ext>
            </a:extLst>
          </p:cNvPr>
          <p:cNvSpPr txBox="1"/>
          <p:nvPr/>
        </p:nvSpPr>
        <p:spPr>
          <a:xfrm>
            <a:off x="363736" y="6307971"/>
            <a:ext cx="5779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Relevant paper: https://www.nature.com/articles/nsmb748</a:t>
            </a:r>
          </a:p>
        </p:txBody>
      </p:sp>
    </p:spTree>
    <p:extLst>
      <p:ext uri="{BB962C8B-B14F-4D97-AF65-F5344CB8AC3E}">
        <p14:creationId xmlns:p14="http://schemas.microsoft.com/office/powerpoint/2010/main" val="3203056863"/>
      </p:ext>
    </p:extLst>
  </p:cSld>
  <p:clrMapOvr>
    <a:masterClrMapping/>
  </p:clrMapOvr>
</p:sld>
</file>

<file path=ppt/theme/theme1.xml><?xml version="1.0" encoding="utf-8"?>
<a:theme xmlns:a="http://schemas.openxmlformats.org/drawingml/2006/main" name="yx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x" id="{8C6FE641-A10F-4EF8-B5BE-75CB329546B8}" vid="{90AEEF4F-AA4A-420A-83A3-8674AE546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28585</TotalTime>
  <Words>443</Words>
  <Application>Microsoft Office PowerPoint</Application>
  <PresentationFormat>Widescreen</PresentationFormat>
  <Paragraphs>47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微软雅黑 Light</vt:lpstr>
      <vt:lpstr>Aptos</vt:lpstr>
      <vt:lpstr>Arial</vt:lpstr>
      <vt:lpstr>Calibri</vt:lpstr>
      <vt:lpstr>Calibri Light</vt:lpstr>
      <vt:lpstr>yx</vt:lpstr>
      <vt:lpstr>AI赋能的生物大分子模拟和计算</vt:lpstr>
      <vt:lpstr>PowerPoint Presentation</vt:lpstr>
      <vt:lpstr>cpptraj</vt:lpstr>
      <vt:lpstr>Homework: simulation and analysis of MAD2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yxue</dc:creator>
  <cp:lastModifiedBy>Yi Xue</cp:lastModifiedBy>
  <cp:revision>950</cp:revision>
  <cp:lastPrinted>2023-09-14T23:04:16Z</cp:lastPrinted>
  <dcterms:created xsi:type="dcterms:W3CDTF">2021-09-16T16:37:30Z</dcterms:created>
  <dcterms:modified xsi:type="dcterms:W3CDTF">2026-03-18T04:24:48Z</dcterms:modified>
</cp:coreProperties>
</file>