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627" r:id="rId3"/>
    <p:sldId id="628" r:id="rId4"/>
    <p:sldId id="1166" r:id="rId5"/>
    <p:sldId id="629" r:id="rId6"/>
    <p:sldId id="1172" r:id="rId7"/>
    <p:sldId id="269" r:id="rId8"/>
    <p:sldId id="270" r:id="rId9"/>
    <p:sldId id="272" r:id="rId10"/>
    <p:sldId id="278" r:id="rId11"/>
    <p:sldId id="279" r:id="rId12"/>
    <p:sldId id="264" r:id="rId13"/>
    <p:sldId id="1169" r:id="rId14"/>
    <p:sldId id="1171" r:id="rId15"/>
    <p:sldId id="1170" r:id="rId1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A5C2CA-3C8C-47D1-8E1D-5E65F39FDC13}">
          <p14:sldIdLst>
            <p14:sldId id="256"/>
            <p14:sldId id="627"/>
            <p14:sldId id="628"/>
            <p14:sldId id="1166"/>
            <p14:sldId id="629"/>
            <p14:sldId id="1172"/>
            <p14:sldId id="269"/>
            <p14:sldId id="270"/>
            <p14:sldId id="272"/>
            <p14:sldId id="278"/>
            <p14:sldId id="279"/>
            <p14:sldId id="264"/>
            <p14:sldId id="1169"/>
            <p14:sldId id="1171"/>
            <p14:sldId id="1170"/>
          </p14:sldIdLst>
        </p14:section>
        <p14:section name="Backup slides" id="{BCFC0144-6196-414D-9AEE-34AC2C8E39B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 Xue" initials="YX" lastIdx="1" clrIdx="0">
    <p:extLst>
      <p:ext uri="{19B8F6BF-5375-455C-9EA6-DF929625EA0E}">
        <p15:presenceInfo xmlns:p15="http://schemas.microsoft.com/office/powerpoint/2012/main" userId="eddde49a046760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90E0"/>
    <a:srgbClr val="A50021"/>
    <a:srgbClr val="9966FF"/>
    <a:srgbClr val="DD9803"/>
    <a:srgbClr val="660874"/>
    <a:srgbClr val="FF3300"/>
    <a:srgbClr val="FFFF00"/>
    <a:srgbClr val="FFFFCC"/>
    <a:srgbClr val="EAEAE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5" autoAdjust="0"/>
    <p:restoredTop sz="97518" autoAdjust="0"/>
  </p:normalViewPr>
  <p:slideViewPr>
    <p:cSldViewPr snapToGrid="0">
      <p:cViewPr varScale="1">
        <p:scale>
          <a:sx n="163" d="100"/>
          <a:sy n="163" d="100"/>
        </p:scale>
        <p:origin x="104" y="1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E7D13534-7480-4D3E-A96D-820790DC6D59}" type="datetimeFigureOut">
              <a:rPr lang="en-US" smtClean="0"/>
              <a:t>3/31/2026</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US"/>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DD39D0A2-FB0D-4D97-8311-34C1C6A2EAFD}" type="slidenum">
              <a:rPr lang="en-US" smtClean="0"/>
              <a:t>‹#›</a:t>
            </a:fld>
            <a:endParaRPr lang="en-US"/>
          </a:p>
        </p:txBody>
      </p:sp>
    </p:spTree>
    <p:extLst>
      <p:ext uri="{BB962C8B-B14F-4D97-AF65-F5344CB8AC3E}">
        <p14:creationId xmlns:p14="http://schemas.microsoft.com/office/powerpoint/2010/main" val="160515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9D0A2-FB0D-4D97-8311-34C1C6A2EAFD}" type="slidenum">
              <a:rPr lang="en-US" smtClean="0"/>
              <a:t>1</a:t>
            </a:fld>
            <a:endParaRPr lang="en-US"/>
          </a:p>
        </p:txBody>
      </p:sp>
    </p:spTree>
    <p:extLst>
      <p:ext uri="{BB962C8B-B14F-4D97-AF65-F5344CB8AC3E}">
        <p14:creationId xmlns:p14="http://schemas.microsoft.com/office/powerpoint/2010/main" val="227850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lambda</a:t>
            </a:r>
            <a:r>
              <a:rPr lang="zh-CN" altLang="en-US" dirty="0"/>
              <a:t>从</a:t>
            </a:r>
            <a:r>
              <a:rPr lang="en-US" altLang="zh-CN" dirty="0"/>
              <a:t>0</a:t>
            </a:r>
            <a:r>
              <a:rPr lang="zh-CN" altLang="en-US" dirty="0"/>
              <a:t>到</a:t>
            </a:r>
            <a:r>
              <a:rPr lang="en-US" altLang="zh-CN" dirty="0"/>
              <a:t>1</a:t>
            </a:r>
            <a:r>
              <a:rPr lang="zh-CN" altLang="en-US" dirty="0"/>
              <a:t>，体系的总能量，实际变成了一个对各原子坐标以及</a:t>
            </a:r>
            <a:r>
              <a:rPr lang="en-US" altLang="zh-CN" dirty="0"/>
              <a:t>lambda</a:t>
            </a:r>
            <a:r>
              <a:rPr lang="zh-CN" altLang="en-US" dirty="0"/>
              <a:t>的函数；根据热力学基本关系，自由能随</a:t>
            </a:r>
            <a:r>
              <a:rPr lang="en-US" altLang="zh-CN" dirty="0"/>
              <a:t>lambda</a:t>
            </a:r>
            <a:r>
              <a:rPr lang="zh-CN" altLang="en-US" dirty="0"/>
              <a:t>的变化速率，等于能量函数对</a:t>
            </a:r>
            <a:r>
              <a:rPr lang="en-US" altLang="zh-CN" dirty="0"/>
              <a:t>lambda</a:t>
            </a:r>
            <a:r>
              <a:rPr lang="zh-CN" altLang="en-US" dirty="0"/>
              <a:t>偏导数的平均值</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误差来源：</a:t>
            </a:r>
            <a:r>
              <a:rPr lang="zh-CN" altLang="en-US" b="0" i="0" dirty="0">
                <a:effectLst/>
                <a:latin typeface="-apple-system"/>
              </a:rPr>
              <a:t>采样不足；积分近似误差</a:t>
            </a:r>
          </a:p>
        </p:txBody>
      </p:sp>
      <p:sp>
        <p:nvSpPr>
          <p:cNvPr id="4" name="灯片编号占位符 3"/>
          <p:cNvSpPr>
            <a:spLocks noGrp="1"/>
          </p:cNvSpPr>
          <p:nvPr>
            <p:ph type="sldNum" sz="quarter" idx="5"/>
          </p:nvPr>
        </p:nvSpPr>
        <p:spPr/>
        <p:txBody>
          <a:bodyPr/>
          <a:lstStyle/>
          <a:p>
            <a:fld id="{E7989673-0DB5-40EC-8C0C-DE05F2D0ADF7}" type="slidenum">
              <a:rPr lang="zh-CN" altLang="en-US" smtClean="0"/>
              <a:t>10</a:t>
            </a:fld>
            <a:endParaRPr lang="zh-CN" altLang="en-US"/>
          </a:p>
        </p:txBody>
      </p:sp>
    </p:spTree>
    <p:extLst>
      <p:ext uri="{BB962C8B-B14F-4D97-AF65-F5344CB8AC3E}">
        <p14:creationId xmlns:p14="http://schemas.microsoft.com/office/powerpoint/2010/main" val="97770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正向，其实是对所有</a:t>
            </a:r>
            <a:r>
              <a:rPr lang="en-US" altLang="zh-CN" dirty="0" err="1"/>
              <a:t>lambda_k</a:t>
            </a:r>
            <a:r>
              <a:rPr lang="zh-CN" altLang="en-US" dirty="0"/>
              <a:t>所在的相空间的构象，都计算他变化到</a:t>
            </a:r>
            <a:r>
              <a:rPr lang="en-US" altLang="zh-CN" dirty="0"/>
              <a:t>lambda_k+1</a:t>
            </a:r>
            <a:r>
              <a:rPr lang="zh-CN" altLang="en-US" dirty="0"/>
              <a:t>所在的相空间的能量，做了一个指数平均。但是很多能量差大于零的，也就是不可能从</a:t>
            </a:r>
            <a:r>
              <a:rPr lang="en-US" altLang="zh-CN" dirty="0"/>
              <a:t>k</a:t>
            </a:r>
            <a:r>
              <a:rPr lang="zh-CN" altLang="en-US" dirty="0"/>
              <a:t>变到</a:t>
            </a:r>
            <a:r>
              <a:rPr lang="en-US" altLang="zh-CN" dirty="0"/>
              <a:t>k+1</a:t>
            </a:r>
            <a:r>
              <a:rPr lang="zh-CN" altLang="en-US" dirty="0"/>
              <a:t>的构象，也考虑进去了。反向依然</a:t>
            </a:r>
            <a:endParaRPr lang="en-US" altLang="zh-CN" dirty="0"/>
          </a:p>
          <a:p>
            <a:endParaRPr lang="en-US" altLang="zh-CN" dirty="0"/>
          </a:p>
          <a:p>
            <a:r>
              <a:rPr lang="en-US" altLang="zh-CN" dirty="0"/>
              <a:t>BAR</a:t>
            </a:r>
            <a:r>
              <a:rPr lang="zh-CN" altLang="en-US" dirty="0"/>
              <a:t>，通过费米方程，也就是一个接受率函数，当</a:t>
            </a:r>
            <a:r>
              <a:rPr lang="en-US" altLang="zh-CN" dirty="0"/>
              <a:t>k</a:t>
            </a:r>
            <a:r>
              <a:rPr lang="zh-CN" altLang="en-US" dirty="0"/>
              <a:t>空间的构象变化到</a:t>
            </a:r>
            <a:r>
              <a:rPr lang="en-US" altLang="zh-CN" dirty="0"/>
              <a:t>k+1</a:t>
            </a:r>
            <a:r>
              <a:rPr lang="zh-CN" altLang="en-US" dirty="0"/>
              <a:t>空间，能量差远大于</a:t>
            </a:r>
            <a:r>
              <a:rPr lang="en-US" altLang="zh-CN" dirty="0"/>
              <a:t>C</a:t>
            </a:r>
            <a:r>
              <a:rPr lang="zh-CN" altLang="en-US" dirty="0"/>
              <a:t>，即能量会升高很多，则接受零为</a:t>
            </a:r>
            <a:r>
              <a:rPr lang="en-US" altLang="zh-CN" dirty="0"/>
              <a:t>0</a:t>
            </a:r>
            <a:r>
              <a:rPr lang="zh-CN" altLang="en-US" dirty="0"/>
              <a:t>；能量差远小于</a:t>
            </a:r>
            <a:r>
              <a:rPr lang="en-US" altLang="zh-CN" dirty="0"/>
              <a:t>C</a:t>
            </a:r>
            <a:r>
              <a:rPr lang="zh-CN" altLang="en-US" dirty="0"/>
              <a:t>，即能量会降低很多，则接受率为</a:t>
            </a:r>
            <a:r>
              <a:rPr lang="en-US" altLang="zh-CN" dirty="0"/>
              <a:t>1</a:t>
            </a:r>
            <a:r>
              <a:rPr lang="zh-CN" altLang="en-US" dirty="0"/>
              <a:t>；能量差在</a:t>
            </a:r>
            <a:r>
              <a:rPr lang="en-US" altLang="zh-CN" dirty="0"/>
              <a:t>C</a:t>
            </a:r>
            <a:r>
              <a:rPr lang="zh-CN" altLang="en-US" dirty="0"/>
              <a:t>附近的，接受率在</a:t>
            </a:r>
            <a:r>
              <a:rPr lang="en-US" altLang="zh-CN" dirty="0"/>
              <a:t>0-1</a:t>
            </a:r>
            <a:r>
              <a:rPr lang="zh-CN" altLang="en-US" dirty="0"/>
              <a:t>之间</a:t>
            </a:r>
            <a:endParaRPr lang="en-US" altLang="zh-CN" dirty="0"/>
          </a:p>
          <a:p>
            <a:r>
              <a:rPr lang="zh-CN" altLang="en-US" dirty="0"/>
              <a:t>公式的上面表示</a:t>
            </a:r>
            <a:r>
              <a:rPr lang="en-US" altLang="zh-CN" dirty="0"/>
              <a:t>k</a:t>
            </a:r>
            <a:r>
              <a:rPr lang="zh-CN" altLang="en-US" dirty="0"/>
              <a:t>到</a:t>
            </a:r>
            <a:r>
              <a:rPr lang="en-US" altLang="zh-CN" dirty="0"/>
              <a:t>k+1</a:t>
            </a:r>
            <a:r>
              <a:rPr lang="zh-CN" altLang="en-US" dirty="0"/>
              <a:t>的接受率，公式下面表示</a:t>
            </a:r>
            <a:r>
              <a:rPr lang="en-US" altLang="zh-CN" dirty="0"/>
              <a:t>k+1</a:t>
            </a:r>
            <a:r>
              <a:rPr lang="zh-CN" altLang="en-US" dirty="0"/>
              <a:t>到</a:t>
            </a:r>
            <a:r>
              <a:rPr lang="en-US" altLang="zh-CN" dirty="0"/>
              <a:t>k</a:t>
            </a:r>
            <a:r>
              <a:rPr lang="zh-CN" altLang="en-US" dirty="0"/>
              <a:t>的接受率，如果接受率相当，表示两个空间互相之间达到了平衡，公式左边这一项会变成</a:t>
            </a:r>
            <a:r>
              <a:rPr lang="en-US" altLang="zh-CN" dirty="0"/>
              <a:t>0</a:t>
            </a:r>
            <a:r>
              <a:rPr lang="zh-CN" altLang="en-US" dirty="0"/>
              <a:t>，这时候的结合能差值等于</a:t>
            </a:r>
            <a:r>
              <a:rPr lang="en-US" altLang="zh-CN" dirty="0"/>
              <a:t>C</a:t>
            </a:r>
          </a:p>
          <a:p>
            <a:r>
              <a:rPr lang="en-US" altLang="zh-CN" dirty="0"/>
              <a:t>BAR</a:t>
            </a:r>
            <a:r>
              <a:rPr lang="zh-CN" altLang="en-US" dirty="0"/>
              <a:t>方法通过迭代求解，找到让公式成立的</a:t>
            </a:r>
            <a:r>
              <a:rPr lang="en-US" altLang="zh-CN" dirty="0"/>
              <a:t>C</a:t>
            </a:r>
          </a:p>
          <a:p>
            <a:endParaRPr lang="en-US" altLang="zh-CN" dirty="0"/>
          </a:p>
          <a:p>
            <a:r>
              <a:rPr lang="zh-CN" altLang="en-US" dirty="0"/>
              <a:t>误差来源：相空间重叠不足；采样不充分</a:t>
            </a:r>
            <a:endParaRPr lang="en-US" altLang="zh-CN" dirty="0"/>
          </a:p>
        </p:txBody>
      </p:sp>
      <p:sp>
        <p:nvSpPr>
          <p:cNvPr id="4" name="灯片编号占位符 3"/>
          <p:cNvSpPr>
            <a:spLocks noGrp="1"/>
          </p:cNvSpPr>
          <p:nvPr>
            <p:ph type="sldNum" sz="quarter" idx="5"/>
          </p:nvPr>
        </p:nvSpPr>
        <p:spPr/>
        <p:txBody>
          <a:bodyPr/>
          <a:lstStyle/>
          <a:p>
            <a:fld id="{E7989673-0DB5-40EC-8C0C-DE05F2D0ADF7}" type="slidenum">
              <a:rPr lang="zh-CN" altLang="en-US" smtClean="0"/>
              <a:t>11</a:t>
            </a:fld>
            <a:endParaRPr lang="zh-CN" altLang="en-US"/>
          </a:p>
        </p:txBody>
      </p:sp>
    </p:spTree>
    <p:extLst>
      <p:ext uri="{BB962C8B-B14F-4D97-AF65-F5344CB8AC3E}">
        <p14:creationId xmlns:p14="http://schemas.microsoft.com/office/powerpoint/2010/main" val="17667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13</a:t>
            </a:fld>
            <a:endParaRPr lang="en-US"/>
          </a:p>
        </p:txBody>
      </p:sp>
    </p:spTree>
    <p:extLst>
      <p:ext uri="{BB962C8B-B14F-4D97-AF65-F5344CB8AC3E}">
        <p14:creationId xmlns:p14="http://schemas.microsoft.com/office/powerpoint/2010/main" val="143242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15</a:t>
            </a:fld>
            <a:endParaRPr lang="en-US"/>
          </a:p>
        </p:txBody>
      </p:sp>
    </p:spTree>
    <p:extLst>
      <p:ext uri="{BB962C8B-B14F-4D97-AF65-F5344CB8AC3E}">
        <p14:creationId xmlns:p14="http://schemas.microsoft.com/office/powerpoint/2010/main" val="197542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2</a:t>
            </a:fld>
            <a:endParaRPr lang="en-US"/>
          </a:p>
        </p:txBody>
      </p:sp>
    </p:spTree>
    <p:extLst>
      <p:ext uri="{BB962C8B-B14F-4D97-AF65-F5344CB8AC3E}">
        <p14:creationId xmlns:p14="http://schemas.microsoft.com/office/powerpoint/2010/main" val="19896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3</a:t>
            </a:fld>
            <a:endParaRPr lang="en-US"/>
          </a:p>
        </p:txBody>
      </p:sp>
    </p:spTree>
    <p:extLst>
      <p:ext uri="{BB962C8B-B14F-4D97-AF65-F5344CB8AC3E}">
        <p14:creationId xmlns:p14="http://schemas.microsoft.com/office/powerpoint/2010/main" val="123423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Umbrella sampling is digging the pit, while </a:t>
            </a:r>
            <a:r>
              <a:rPr lang="en-US" dirty="0" err="1"/>
              <a:t>metadynamics</a:t>
            </a:r>
            <a:r>
              <a:rPr lang="en-US" dirty="0"/>
              <a:t> is filling the pit.</a:t>
            </a:r>
            <a:endParaRPr lang="en-US" altLang="zh-CN" dirty="0"/>
          </a:p>
          <a:p>
            <a:r>
              <a:rPr lang="en-US" altLang="zh-CN" dirty="0"/>
              <a:t>The algorithm assumes that the system can be described by a few collective variables (CV). During the simulation, the location of the system in the space determined by the collective variables is calculated and a positive Gaussian potential is added to the real energy landscape of the system. In this way the system is discouraged to come back to the previous point. During the evolution of the simulation, more and more Gaussians sum up, thus discouraging more and more the system to go back to its previous steps, until the system explores the full energy landscape—at this point the modified free energy becomes a constant as a function of the collective variables which is the reason for the collective variables to start fluctuating heavily. At this point the energy landscape can be recovered as the opposite of the sum of all Gaussians.</a:t>
            </a:r>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4</a:t>
            </a:fld>
            <a:endParaRPr lang="en-US"/>
          </a:p>
        </p:txBody>
      </p:sp>
    </p:spTree>
    <p:extLst>
      <p:ext uri="{BB962C8B-B14F-4D97-AF65-F5344CB8AC3E}">
        <p14:creationId xmlns:p14="http://schemas.microsoft.com/office/powerpoint/2010/main" val="265678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5</a:t>
            </a:fld>
            <a:endParaRPr lang="en-US"/>
          </a:p>
        </p:txBody>
      </p:sp>
    </p:spTree>
    <p:extLst>
      <p:ext uri="{BB962C8B-B14F-4D97-AF65-F5344CB8AC3E}">
        <p14:creationId xmlns:p14="http://schemas.microsoft.com/office/powerpoint/2010/main" val="248104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474DDC-4E61-453D-AE13-BB885AE1AEA4}" type="slidenum">
              <a:rPr lang="en-US" smtClean="0"/>
              <a:t>6</a:t>
            </a:fld>
            <a:endParaRPr lang="en-US"/>
          </a:p>
        </p:txBody>
      </p:sp>
    </p:spTree>
    <p:extLst>
      <p:ext uri="{BB962C8B-B14F-4D97-AF65-F5344CB8AC3E}">
        <p14:creationId xmlns:p14="http://schemas.microsoft.com/office/powerpoint/2010/main" val="43596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对于已知活性位点的一个蛋白质，我们可以用计算的手段对小分子库进行筛选，小分子库可以是一个大的化合物库，也可以是对某个已知活性小分子的类似物</a:t>
            </a:r>
            <a:r>
              <a:rPr lang="en-US" altLang="zh-CN" dirty="0"/>
              <a:t>. </a:t>
            </a:r>
            <a:r>
              <a:rPr lang="zh-CN" altLang="en-US" dirty="0"/>
              <a:t>计算方法有很多种</a:t>
            </a:r>
            <a:br>
              <a:rPr lang="en-US" altLang="zh-CN" dirty="0"/>
            </a:br>
            <a:r>
              <a:rPr lang="en-US" altLang="zh-CN" dirty="0"/>
              <a:t>1. docking</a:t>
            </a:r>
            <a:r>
              <a:rPr lang="zh-CN" altLang="en-US" dirty="0"/>
              <a:t>是计算量比较小、实现比较方便的一种；</a:t>
            </a:r>
            <a:endParaRPr lang="en-US" altLang="zh-CN" dirty="0"/>
          </a:p>
          <a:p>
            <a:r>
              <a:rPr lang="en-US" altLang="zh-CN" dirty="0"/>
              <a:t>2. </a:t>
            </a:r>
            <a:r>
              <a:rPr lang="zh-CN" altLang="en-US" dirty="0"/>
              <a:t>可以做</a:t>
            </a:r>
            <a:r>
              <a:rPr lang="en-US" altLang="zh-CN" dirty="0"/>
              <a:t>MM/PBSA</a:t>
            </a:r>
            <a:r>
              <a:rPr lang="zh-CN" altLang="en-US" dirty="0"/>
              <a:t>，一般是把小分子和蛋白质先做多个</a:t>
            </a:r>
            <a:r>
              <a:rPr lang="en-US" altLang="zh-CN" dirty="0"/>
              <a:t>ns</a:t>
            </a:r>
            <a:r>
              <a:rPr lang="zh-CN" altLang="en-US" dirty="0"/>
              <a:t>的模拟，计算量比</a:t>
            </a:r>
            <a:r>
              <a:rPr lang="en-US" altLang="zh-CN" dirty="0"/>
              <a:t>docking</a:t>
            </a:r>
            <a:r>
              <a:rPr lang="zh-CN" altLang="en-US" dirty="0"/>
              <a:t>会打上百倍，实现还是比较方便，就是跑一个</a:t>
            </a:r>
            <a:r>
              <a:rPr lang="en-US" altLang="zh-CN" dirty="0"/>
              <a:t>CMD</a:t>
            </a:r>
            <a:r>
              <a:rPr lang="zh-CN" altLang="en-US" dirty="0"/>
              <a:t>，然后用</a:t>
            </a:r>
            <a:r>
              <a:rPr lang="en-US" altLang="zh-CN" dirty="0"/>
              <a:t>Amber</a:t>
            </a:r>
            <a:r>
              <a:rPr lang="zh-CN" altLang="en-US" dirty="0"/>
              <a:t>自带的</a:t>
            </a:r>
            <a:r>
              <a:rPr lang="en-US" altLang="zh-CN" dirty="0"/>
              <a:t>MMPBSA.py</a:t>
            </a:r>
            <a:r>
              <a:rPr lang="zh-CN" altLang="en-US" dirty="0"/>
              <a:t>做一下分析</a:t>
            </a:r>
            <a:endParaRPr lang="en-US" altLang="zh-CN" dirty="0"/>
          </a:p>
          <a:p>
            <a:r>
              <a:rPr lang="en-US" altLang="zh-CN" dirty="0"/>
              <a:t>3. </a:t>
            </a:r>
            <a:r>
              <a:rPr lang="zh-CN" altLang="en-US" dirty="0"/>
              <a:t>还有一种方法就是</a:t>
            </a:r>
            <a:r>
              <a:rPr lang="en-US" altLang="zh-CN" dirty="0"/>
              <a:t>FEP</a:t>
            </a:r>
            <a:r>
              <a:rPr lang="zh-CN" altLang="en-US" dirty="0"/>
              <a:t>，计算量很大，配置起来也是最麻烦的，但是精度是最高的</a:t>
            </a:r>
            <a:endParaRPr lang="en-US" altLang="zh-CN" dirty="0"/>
          </a:p>
          <a:p>
            <a:endParaRPr lang="en-US" altLang="zh-CN" dirty="0"/>
          </a:p>
          <a:p>
            <a:r>
              <a:rPr lang="zh-CN" altLang="en-US" dirty="0"/>
              <a:t>自由能微扰（</a:t>
            </a:r>
            <a:r>
              <a:rPr lang="en-US" altLang="zh-CN" dirty="0"/>
              <a:t>free energy perturbation, FEP</a:t>
            </a:r>
            <a:r>
              <a:rPr lang="zh-CN" altLang="en-US" dirty="0"/>
              <a:t>）的构建</a:t>
            </a:r>
            <a:r>
              <a:rPr lang="en-US" altLang="zh-CN" dirty="0"/>
              <a:t>: https://zhuanlan.zhihu.com/p/596703265</a:t>
            </a:r>
            <a:endParaRPr lang="zh-CN" altLang="en-US" dirty="0"/>
          </a:p>
        </p:txBody>
      </p:sp>
      <p:sp>
        <p:nvSpPr>
          <p:cNvPr id="4" name="灯片编号占位符 3"/>
          <p:cNvSpPr>
            <a:spLocks noGrp="1"/>
          </p:cNvSpPr>
          <p:nvPr>
            <p:ph type="sldNum" sz="quarter" idx="5"/>
          </p:nvPr>
        </p:nvSpPr>
        <p:spPr/>
        <p:txBody>
          <a:bodyPr/>
          <a:lstStyle/>
          <a:p>
            <a:fld id="{E7989673-0DB5-40EC-8C0C-DE05F2D0ADF7}" type="slidenum">
              <a:rPr lang="zh-CN" altLang="en-US" smtClean="0"/>
              <a:t>7</a:t>
            </a:fld>
            <a:endParaRPr lang="zh-CN" altLang="en-US"/>
          </a:p>
        </p:txBody>
      </p:sp>
    </p:spTree>
    <p:extLst>
      <p:ext uri="{BB962C8B-B14F-4D97-AF65-F5344CB8AC3E}">
        <p14:creationId xmlns:p14="http://schemas.microsoft.com/office/powerpoint/2010/main" val="153611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回到生物背景，我们对于多个小分子，可以利用</a:t>
            </a:r>
            <a:r>
              <a:rPr lang="en-US" altLang="zh-CN" dirty="0"/>
              <a:t>FEP</a:t>
            </a:r>
            <a:r>
              <a:rPr lang="zh-CN" altLang="en-US" dirty="0"/>
              <a:t>去计算比较两两之间结合能的高低，找到结合能最低的分子，我们可以两两之间计算相对结合能，但是为了节省计算资源，可以找更简单的路径，将分子两两之间串联起来</a:t>
            </a:r>
            <a:endParaRPr lang="en-US" altLang="zh-CN" dirty="0"/>
          </a:p>
          <a:p>
            <a:endParaRPr lang="en-US" altLang="zh-CN" dirty="0"/>
          </a:p>
          <a:p>
            <a:pPr marL="228600" indent="-228600">
              <a:buAutoNum type="arabicPeriod"/>
            </a:pPr>
            <a:r>
              <a:rPr lang="en-US" altLang="zh-CN" dirty="0"/>
              <a:t>start map</a:t>
            </a:r>
            <a:r>
              <a:rPr lang="zh-CN" altLang="en-US" dirty="0"/>
              <a:t>：找一个中心分子，符合于其他分子相连；</a:t>
            </a:r>
            <a:r>
              <a:rPr lang="en-US" altLang="zh-CN" dirty="0"/>
              <a:t>1-2, 1-3, …, 1-8</a:t>
            </a:r>
          </a:p>
          <a:p>
            <a:pPr marL="228600" indent="-228600">
              <a:buAutoNum type="arabicPeriod"/>
            </a:pPr>
            <a:r>
              <a:rPr lang="en-US" altLang="zh-CN" dirty="0"/>
              <a:t>wheel map</a:t>
            </a:r>
            <a:r>
              <a:rPr lang="zh-CN" altLang="en-US" dirty="0"/>
              <a:t>：</a:t>
            </a:r>
            <a:r>
              <a:rPr lang="en-US" altLang="zh-CN" dirty="0"/>
              <a:t>1-2, 2-3, 3-4, …, 7-8</a:t>
            </a:r>
            <a:r>
              <a:rPr lang="zh-CN" altLang="en-US" dirty="0"/>
              <a:t>，最不常用</a:t>
            </a:r>
            <a:endParaRPr lang="en-US" altLang="zh-CN" dirty="0"/>
          </a:p>
          <a:p>
            <a:pPr marL="228600" indent="-228600">
              <a:buAutoNum type="arabicPeriod"/>
            </a:pPr>
            <a:r>
              <a:rPr lang="en-US" altLang="zh-CN" dirty="0"/>
              <a:t>optimal map</a:t>
            </a:r>
            <a:r>
              <a:rPr lang="zh-CN" altLang="en-US" dirty="0"/>
              <a:t>：很多商用的软件会有这种功能，会尽量让计算相对结合能的分子之间差异最小；差异越小，计算的准确度越高</a:t>
            </a:r>
          </a:p>
        </p:txBody>
      </p:sp>
      <p:sp>
        <p:nvSpPr>
          <p:cNvPr id="4" name="灯片编号占位符 3"/>
          <p:cNvSpPr>
            <a:spLocks noGrp="1"/>
          </p:cNvSpPr>
          <p:nvPr>
            <p:ph type="sldNum" sz="quarter" idx="5"/>
          </p:nvPr>
        </p:nvSpPr>
        <p:spPr/>
        <p:txBody>
          <a:bodyPr/>
          <a:lstStyle/>
          <a:p>
            <a:fld id="{E7989673-0DB5-40EC-8C0C-DE05F2D0ADF7}" type="slidenum">
              <a:rPr lang="zh-CN" altLang="en-US" smtClean="0"/>
              <a:t>8</a:t>
            </a:fld>
            <a:endParaRPr lang="zh-CN" altLang="en-US"/>
          </a:p>
        </p:txBody>
      </p:sp>
    </p:spTree>
    <p:extLst>
      <p:ext uri="{BB962C8B-B14F-4D97-AF65-F5344CB8AC3E}">
        <p14:creationId xmlns:p14="http://schemas.microsoft.com/office/powerpoint/2010/main" val="297342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zh-CN" altLang="en-US" dirty="0"/>
              <a:t>现在有一堆分子</a:t>
            </a:r>
            <a:r>
              <a:rPr lang="en-US" altLang="zh-CN" dirty="0"/>
              <a:t>ligand1/ligand2</a:t>
            </a:r>
            <a:r>
              <a:rPr lang="zh-CN" altLang="en-US" dirty="0"/>
              <a:t>，分别有自己的结合能。一对分子的相对结合能，也就是</a:t>
            </a:r>
            <a:r>
              <a:rPr lang="en-US" altLang="zh-CN" dirty="0"/>
              <a:t>delta G1</a:t>
            </a:r>
            <a:r>
              <a:rPr lang="zh-CN" altLang="en-US" dirty="0"/>
              <a:t>减去</a:t>
            </a:r>
            <a:r>
              <a:rPr lang="en-US" altLang="zh-CN" dirty="0"/>
              <a:t>delta G2</a:t>
            </a:r>
            <a:r>
              <a:rPr lang="zh-CN" altLang="en-US" dirty="0"/>
              <a:t>。如果大于零，表示</a:t>
            </a:r>
            <a:r>
              <a:rPr lang="en-US" altLang="zh-CN" dirty="0"/>
              <a:t>ligand1</a:t>
            </a:r>
            <a:r>
              <a:rPr lang="zh-CN" altLang="en-US" dirty="0"/>
              <a:t>结合能更低，结合更稳定；如果小于零，表示</a:t>
            </a:r>
            <a:r>
              <a:rPr lang="en-US" altLang="zh-CN" dirty="0"/>
              <a:t>ligand2</a:t>
            </a:r>
            <a:r>
              <a:rPr lang="zh-CN" altLang="en-US" dirty="0"/>
              <a:t>结合更稳定</a:t>
            </a:r>
            <a:endParaRPr lang="en-US" altLang="zh-CN" dirty="0"/>
          </a:p>
          <a:p>
            <a:pPr marL="171450" indent="-171450">
              <a:buFont typeface="Arial" panose="020B0604020202020204" pitchFamily="34" charset="0"/>
              <a:buChar char="•"/>
            </a:pPr>
            <a:r>
              <a:rPr lang="zh-CN" altLang="en-US" dirty="0"/>
              <a:t>直接计算</a:t>
            </a:r>
            <a:r>
              <a:rPr lang="en-US" altLang="zh-CN" dirty="0"/>
              <a:t>delta G1/delta G2</a:t>
            </a:r>
            <a:r>
              <a:rPr lang="zh-CN" altLang="en-US" dirty="0"/>
              <a:t>，再比较两者之间的相对结合能是比较困难的，因为会受到多种因素的影响</a:t>
            </a:r>
            <a:endParaRPr lang="en-US" altLang="zh-CN" dirty="0"/>
          </a:p>
          <a:p>
            <a:pPr marL="171450" indent="-171450">
              <a:buFont typeface="Arial" panose="020B0604020202020204" pitchFamily="34" charset="0"/>
              <a:buChar char="•"/>
            </a:pPr>
            <a:r>
              <a:rPr lang="zh-CN" altLang="en-US" dirty="0"/>
              <a:t>那么怎么计算水相中的</a:t>
            </a:r>
            <a:r>
              <a:rPr lang="en-US" altLang="zh-CN" dirty="0"/>
              <a:t>delta G q</a:t>
            </a:r>
            <a:r>
              <a:rPr lang="zh-CN" altLang="en-US" dirty="0"/>
              <a:t>和复合物中的</a:t>
            </a:r>
            <a:r>
              <a:rPr lang="en-US" altLang="zh-CN" dirty="0"/>
              <a:t>delta G</a:t>
            </a:r>
            <a:r>
              <a:rPr lang="zh-CN" altLang="en-US" dirty="0"/>
              <a:t>呢，就需要用到炼金术结合能计算；因为这种变化，不是基于物理和化学规则的，而是直接在原位进行了化学元素种类和原子数的改变，像炼金术一样，所以叫这个名字</a:t>
            </a:r>
            <a:endParaRPr lang="en-US" altLang="zh-CN" dirty="0"/>
          </a:p>
          <a:p>
            <a:pPr marL="171450" indent="-171450">
              <a:buFont typeface="Arial" panose="020B0604020202020204" pitchFamily="34" charset="0"/>
              <a:buChar char="•"/>
            </a:pPr>
            <a:r>
              <a:rPr lang="zh-CN" altLang="en-US" dirty="0"/>
              <a:t>再具体的来说，炼金术结合能的计算，需要建立多个窗口，用</a:t>
            </a:r>
            <a:r>
              <a:rPr lang="en-US" altLang="zh-CN" dirty="0"/>
              <a:t>lambda</a:t>
            </a:r>
            <a:r>
              <a:rPr lang="zh-CN" altLang="en-US" dirty="0"/>
              <a:t>表示转换的进程</a:t>
            </a:r>
            <a:endParaRPr lang="en-US" altLang="zh-CN" dirty="0"/>
          </a:p>
          <a:p>
            <a:pPr marL="0" indent="0">
              <a:buFont typeface="Arial" panose="020B0604020202020204" pitchFamily="34" charset="0"/>
              <a:buNone/>
            </a:pPr>
            <a:r>
              <a:rPr lang="en-US" altLang="zh-CN" dirty="0"/>
              <a:t>lambda=0</a:t>
            </a:r>
            <a:r>
              <a:rPr lang="zh-CN" altLang="en-US" dirty="0"/>
              <a:t>的时候，体系完全是</a:t>
            </a:r>
            <a:r>
              <a:rPr lang="en-US" altLang="zh-CN" dirty="0"/>
              <a:t>ligand1</a:t>
            </a:r>
          </a:p>
          <a:p>
            <a:r>
              <a:rPr lang="en-US" altLang="zh-CN" dirty="0"/>
              <a:t>lambda=1</a:t>
            </a:r>
            <a:r>
              <a:rPr lang="zh-CN" altLang="en-US" dirty="0"/>
              <a:t>的时候，体系完全是</a:t>
            </a:r>
            <a:r>
              <a:rPr lang="en-US" altLang="zh-CN" dirty="0"/>
              <a:t>ligand2</a:t>
            </a:r>
          </a:p>
          <a:p>
            <a:r>
              <a:rPr lang="en-US" altLang="zh-CN" dirty="0"/>
              <a:t>lambda</a:t>
            </a:r>
            <a:r>
              <a:rPr lang="zh-CN" altLang="en-US" dirty="0"/>
              <a:t>会经历从零到一的逐渐变换，通过累计相邻窗口之间的自由能的差异，最终累计得到两个端点的相对自由能</a:t>
            </a:r>
          </a:p>
        </p:txBody>
      </p:sp>
      <p:sp>
        <p:nvSpPr>
          <p:cNvPr id="4" name="灯片编号占位符 3"/>
          <p:cNvSpPr>
            <a:spLocks noGrp="1"/>
          </p:cNvSpPr>
          <p:nvPr>
            <p:ph type="sldNum" sz="quarter" idx="5"/>
          </p:nvPr>
        </p:nvSpPr>
        <p:spPr/>
        <p:txBody>
          <a:bodyPr/>
          <a:lstStyle/>
          <a:p>
            <a:fld id="{E7989673-0DB5-40EC-8C0C-DE05F2D0ADF7}" type="slidenum">
              <a:rPr lang="zh-CN" altLang="en-US" smtClean="0"/>
              <a:t>9</a:t>
            </a:fld>
            <a:endParaRPr lang="zh-CN" altLang="en-US"/>
          </a:p>
        </p:txBody>
      </p:sp>
    </p:spTree>
    <p:extLst>
      <p:ext uri="{BB962C8B-B14F-4D97-AF65-F5344CB8AC3E}">
        <p14:creationId xmlns:p14="http://schemas.microsoft.com/office/powerpoint/2010/main" val="144920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4B70-35FB-4D80-8292-E2716514ABC5}"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319076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4B70-35FB-4D80-8292-E2716514ABC5}"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177283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4B70-35FB-4D80-8292-E2716514ABC5}"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145572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49" name="Body Level One…"/>
          <p:cNvSpPr txBox="1">
            <a:spLocks noGrp="1"/>
          </p:cNvSpPr>
          <p:nvPr>
            <p:ph type="body" sz="quarter" idx="1" hasCustomPrompt="1"/>
          </p:nvPr>
        </p:nvSpPr>
        <p:spPr>
          <a:xfrm>
            <a:off x="600670" y="5929931"/>
            <a:ext cx="10985502" cy="318490"/>
          </a:xfrm>
          <a:prstGeom prst="rect">
            <a:avLst/>
          </a:prstGeom>
        </p:spPr>
        <p:txBody>
          <a:bodyPr lIns="45718" tIns="45718" rIns="45718" bIns="45718"/>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Author and Date</a:t>
            </a:r>
          </a:p>
          <a:p>
            <a:pPr lvl="1"/>
            <a:endParaRPr/>
          </a:p>
          <a:p>
            <a:pPr lvl="2"/>
            <a:endParaRPr/>
          </a:p>
          <a:p>
            <a:pPr lvl="3"/>
            <a:endParaRPr/>
          </a:p>
          <a:p>
            <a:pPr lvl="4"/>
            <a:endParaRPr/>
          </a:p>
        </p:txBody>
      </p:sp>
      <p:sp>
        <p:nvSpPr>
          <p:cNvPr id="150" name="Presentation Title"/>
          <p:cNvSpPr txBox="1">
            <a:spLocks noGrp="1"/>
          </p:cNvSpPr>
          <p:nvPr>
            <p:ph type="title" hasCustomPrompt="1"/>
          </p:nvPr>
        </p:nvSpPr>
        <p:spPr>
          <a:xfrm>
            <a:off x="603248" y="1287496"/>
            <a:ext cx="10985503" cy="2324101"/>
          </a:xfrm>
          <a:prstGeom prst="rect">
            <a:avLst/>
          </a:prstGeom>
        </p:spPr>
        <p:txBody>
          <a:bodyPr anchor="b"/>
          <a:lstStyle>
            <a:lvl1pPr defTabSz="1219169">
              <a:defRPr sz="5800" spc="-116"/>
            </a:lvl1pPr>
          </a:lstStyle>
          <a:p>
            <a:r>
              <a:t>Presentation Title</a:t>
            </a:r>
          </a:p>
        </p:txBody>
      </p:sp>
      <p:sp>
        <p:nvSpPr>
          <p:cNvPr id="151" name="Body Level One…"/>
          <p:cNvSpPr txBox="1">
            <a:spLocks noGrp="1"/>
          </p:cNvSpPr>
          <p:nvPr>
            <p:ph type="body" sz="quarter" idx="2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stStyle>
          <a:p>
            <a:r>
              <a:t>Presentation Subtitle</a:t>
            </a:r>
          </a:p>
        </p:txBody>
      </p:sp>
      <p:sp>
        <p:nvSpPr>
          <p:cNvPr id="152" name="Slide Number"/>
          <p:cNvSpPr txBox="1">
            <a:spLocks noGrp="1"/>
          </p:cNvSpPr>
          <p:nvPr>
            <p:ph type="sldNum" sz="quarter" idx="2"/>
          </p:nvPr>
        </p:nvSpPr>
        <p:spPr>
          <a:xfrm>
            <a:off x="6000750" y="6540500"/>
            <a:ext cx="184253"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24262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843" y="365127"/>
            <a:ext cx="11720593" cy="1325563"/>
          </a:xfrm>
        </p:spPr>
        <p:txBody>
          <a:bodyPr/>
          <a:lstStyle/>
          <a:p>
            <a:r>
              <a:rPr lang="en-US" dirty="0"/>
              <a:t>Click to edit Master title style</a:t>
            </a:r>
          </a:p>
        </p:txBody>
      </p:sp>
      <p:sp>
        <p:nvSpPr>
          <p:cNvPr id="3" name="Content Placeholder 2"/>
          <p:cNvSpPr>
            <a:spLocks noGrp="1"/>
          </p:cNvSpPr>
          <p:nvPr>
            <p:ph idx="1"/>
          </p:nvPr>
        </p:nvSpPr>
        <p:spPr>
          <a:xfrm>
            <a:off x="282843" y="1825625"/>
            <a:ext cx="1172059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4B70-35FB-4D80-8292-E2716514ABC5}"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663766" y="6483298"/>
            <a:ext cx="528234" cy="365125"/>
          </a:xfrm>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404170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3D4B70-35FB-4D80-8292-E2716514ABC5}"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199666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4B70-35FB-4D80-8292-E2716514ABC5}"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62095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4B70-35FB-4D80-8292-E2716514ABC5}"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6328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4B70-35FB-4D80-8292-E2716514ABC5}"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183752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4B70-35FB-4D80-8292-E2716514ABC5}"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192868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3D4B70-35FB-4D80-8292-E2716514ABC5}"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286864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3D4B70-35FB-4D80-8292-E2716514ABC5}"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4B32B-4DB1-4C99-AAE1-5875DAAAD4AF}" type="slidenum">
              <a:rPr lang="en-US" smtClean="0"/>
              <a:t>‹#›</a:t>
            </a:fld>
            <a:endParaRPr lang="en-US"/>
          </a:p>
        </p:txBody>
      </p:sp>
    </p:spTree>
    <p:extLst>
      <p:ext uri="{BB962C8B-B14F-4D97-AF65-F5344CB8AC3E}">
        <p14:creationId xmlns:p14="http://schemas.microsoft.com/office/powerpoint/2010/main" val="21637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D4B70-35FB-4D80-8292-E2716514ABC5}" type="datetimeFigureOut">
              <a:rPr lang="en-US" smtClean="0"/>
              <a:t>3/31/2026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4B32B-4DB1-4C99-AAE1-5875DAAAD4AF}" type="slidenum">
              <a:rPr lang="en-US" smtClean="0"/>
              <a:t>‹#›</a:t>
            </a:fld>
            <a:endParaRPr lang="en-US"/>
          </a:p>
        </p:txBody>
      </p:sp>
    </p:spTree>
    <p:extLst>
      <p:ext uri="{BB962C8B-B14F-4D97-AF65-F5344CB8AC3E}">
        <p14:creationId xmlns:p14="http://schemas.microsoft.com/office/powerpoint/2010/main" val="298784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5.bin"/><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oleObject" Target="../embeddings/oleObject4.bin"/><Relationship Id="rId5" Type="http://schemas.openxmlformats.org/officeDocument/2006/relationships/image" Target="../media/image20.png"/><Relationship Id="rId10" Type="http://schemas.openxmlformats.org/officeDocument/2006/relationships/image" Target="../media/image24.wmf"/><Relationship Id="rId4" Type="http://schemas.openxmlformats.org/officeDocument/2006/relationships/image" Target="../media/image19.png"/><Relationship Id="rId9" Type="http://schemas.openxmlformats.org/officeDocument/2006/relationships/oleObject" Target="../embeddings/oleObject3.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mbermd.org/tutorials/advanced/tutorial22/index.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hyperlink" Target="https://github.com/alchemistry/alchemlyb" TargetMode="External"/><Relationship Id="rId3" Type="http://schemas.openxmlformats.org/officeDocument/2006/relationships/image" Target="../media/image35.png"/><Relationship Id="rId7" Type="http://schemas.openxmlformats.org/officeDocument/2006/relationships/hyperlink" Target="https://helmutcarter.github.io/alchemrs/introduct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github.com/helmutcarter/alchemrs" TargetMode="External"/><Relationship Id="rId5" Type="http://schemas.openxmlformats.org/officeDocument/2006/relationships/hyperlink" Target="https://github.com/yuxuanzhuang/amber_fep_tutorial/tree/amber.20.cuda" TargetMode="External"/><Relationship Id="rId4" Type="http://schemas.openxmlformats.org/officeDocument/2006/relationships/hyperlink" Target="https://ambermd.org/tutorials/advanced/tutorial9/index.html" TargetMode="External"/><Relationship Id="rId9" Type="http://schemas.openxmlformats.org/officeDocument/2006/relationships/hyperlink" Target="https://alchemlyb.readthedocs.io/en/latest/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zhTiJK4BkAY"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173541" y="2211185"/>
            <a:ext cx="10406089" cy="1639703"/>
          </a:xfrm>
        </p:spPr>
        <p:txBody>
          <a:bodyPr>
            <a:noAutofit/>
          </a:bodyPr>
          <a:lstStyle/>
          <a:p>
            <a:pPr>
              <a:lnSpc>
                <a:spcPct val="100000"/>
              </a:lnSpc>
            </a:pPr>
            <a:r>
              <a:rPr lang="en-US" altLang="zh-CN" sz="5400" b="1" dirty="0">
                <a:ea typeface="微软雅黑 Light" panose="020B0502040204020203" pitchFamily="34" charset="-122"/>
                <a:cs typeface="Arial" panose="020B0604020202020204" pitchFamily="34" charset="0"/>
              </a:rPr>
              <a:t>AI</a:t>
            </a:r>
            <a:r>
              <a:rPr lang="zh-CN" altLang="en-US" sz="5400" b="1" dirty="0">
                <a:ea typeface="微软雅黑 Light" panose="020B0502040204020203" pitchFamily="34" charset="-122"/>
                <a:cs typeface="Arial" panose="020B0604020202020204" pitchFamily="34" charset="0"/>
              </a:rPr>
              <a:t>赋能的生物大分子模拟和计算</a:t>
            </a:r>
          </a:p>
        </p:txBody>
      </p:sp>
      <p:sp>
        <p:nvSpPr>
          <p:cNvPr id="6" name="Subtitle 1"/>
          <p:cNvSpPr>
            <a:spLocks noGrp="1"/>
          </p:cNvSpPr>
          <p:nvPr>
            <p:ph type="subTitle" idx="1"/>
          </p:nvPr>
        </p:nvSpPr>
        <p:spPr>
          <a:xfrm>
            <a:off x="1719345" y="5009277"/>
            <a:ext cx="8932241" cy="1048413"/>
          </a:xfrm>
        </p:spPr>
        <p:txBody>
          <a:bodyPr>
            <a:noAutofit/>
          </a:bodyPr>
          <a:lstStyle/>
          <a:p>
            <a:r>
              <a:rPr lang="en-US" altLang="zh-CN" sz="2800" dirty="0">
                <a:solidFill>
                  <a:schemeClr val="tx1">
                    <a:lumMod val="75000"/>
                    <a:lumOff val="25000"/>
                  </a:schemeClr>
                </a:solidFill>
              </a:rPr>
              <a:t>Yi Xue, School of Life Sciences, THU</a:t>
            </a:r>
            <a:br>
              <a:rPr lang="en-US" altLang="zh-CN" sz="2800" dirty="0">
                <a:solidFill>
                  <a:schemeClr val="tx1">
                    <a:lumMod val="75000"/>
                    <a:lumOff val="25000"/>
                  </a:schemeClr>
                </a:solidFill>
              </a:rPr>
            </a:br>
            <a:br>
              <a:rPr lang="en-US" altLang="zh-CN" sz="1000" dirty="0">
                <a:solidFill>
                  <a:schemeClr val="tx1">
                    <a:lumMod val="75000"/>
                    <a:lumOff val="25000"/>
                  </a:schemeClr>
                </a:solidFill>
              </a:rPr>
            </a:br>
            <a:r>
              <a:rPr lang="en-US" altLang="zh-CN" sz="2800" dirty="0">
                <a:solidFill>
                  <a:schemeClr val="tx1">
                    <a:lumMod val="75000"/>
                    <a:lumOff val="25000"/>
                  </a:schemeClr>
                </a:solidFill>
              </a:rPr>
              <a:t>April 1, 2026</a:t>
            </a:r>
            <a:endParaRPr lang="zh-CN" altLang="en-US" sz="2800" dirty="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BF3072D5-91B7-4010-AD70-C923DF8D15B7}"/>
              </a:ext>
            </a:extLst>
          </p:cNvPr>
          <p:cNvCxnSpPr>
            <a:cxnSpLocks/>
          </p:cNvCxnSpPr>
          <p:nvPr/>
        </p:nvCxnSpPr>
        <p:spPr>
          <a:xfrm>
            <a:off x="333955" y="1397592"/>
            <a:ext cx="11513488" cy="0"/>
          </a:xfrm>
          <a:prstGeom prst="line">
            <a:avLst/>
          </a:prstGeom>
          <a:ln w="31750">
            <a:solidFill>
              <a:srgbClr val="B71E4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3728AFDA-E92B-8917-E8B1-A21854242AD9}"/>
              </a:ext>
            </a:extLst>
          </p:cNvPr>
          <p:cNvSpPr txBox="1"/>
          <p:nvPr/>
        </p:nvSpPr>
        <p:spPr>
          <a:xfrm>
            <a:off x="333955" y="431598"/>
            <a:ext cx="1818831" cy="646331"/>
          </a:xfrm>
          <a:prstGeom prst="rect">
            <a:avLst/>
          </a:prstGeom>
          <a:noFill/>
        </p:spPr>
        <p:txBody>
          <a:bodyPr wrap="none" rtlCol="0">
            <a:spAutoFit/>
          </a:bodyPr>
          <a:lstStyle/>
          <a:p>
            <a:r>
              <a:rPr lang="en-US" sz="3600" dirty="0">
                <a:ln w="0"/>
                <a:solidFill>
                  <a:srgbClr val="660874"/>
                </a:solidFill>
                <a:effectLst>
                  <a:outerShdw blurRad="38100" dist="25400" dir="5400000" algn="ctr" rotWithShape="0">
                    <a:srgbClr val="6E747A">
                      <a:alpha val="43000"/>
                    </a:srgbClr>
                  </a:outerShdw>
                </a:effectLst>
              </a:rPr>
              <a:t>Week 06</a:t>
            </a:r>
          </a:p>
        </p:txBody>
      </p:sp>
    </p:spTree>
    <p:extLst>
      <p:ext uri="{BB962C8B-B14F-4D97-AF65-F5344CB8AC3E}">
        <p14:creationId xmlns:p14="http://schemas.microsoft.com/office/powerpoint/2010/main" val="38620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D91202F-7B24-C546-31D3-8A0749FAFC97}"/>
              </a:ext>
            </a:extLst>
          </p:cNvPr>
          <p:cNvSpPr>
            <a:spLocks noGrp="1"/>
          </p:cNvSpPr>
          <p:nvPr>
            <p:ph idx="1"/>
          </p:nvPr>
        </p:nvSpPr>
        <p:spPr>
          <a:xfrm>
            <a:off x="282843" y="1188568"/>
            <a:ext cx="11720593" cy="4733418"/>
          </a:xfrm>
        </p:spPr>
        <p:txBody>
          <a:bodyPr/>
          <a:lstStyle/>
          <a:p>
            <a:r>
              <a:rPr lang="en-US" altLang="zh-CN" dirty="0"/>
              <a:t>integration of the thermodynamic derivative</a:t>
            </a:r>
          </a:p>
          <a:p>
            <a:pPr lvl="2"/>
            <a:endParaRPr lang="en-US" altLang="zh-CN" dirty="0"/>
          </a:p>
          <a:p>
            <a:pPr lvl="2"/>
            <a:endParaRPr lang="en-US" altLang="zh-CN" dirty="0"/>
          </a:p>
          <a:p>
            <a:endParaRPr lang="en-US" altLang="zh-CN" dirty="0"/>
          </a:p>
          <a:p>
            <a:r>
              <a:rPr lang="en-US" altLang="zh-CN" dirty="0"/>
              <a:t>ensemble average: &lt;∂U/∂</a:t>
            </a:r>
            <a:r>
              <a:rPr lang="zh-CN" altLang="en-US" dirty="0"/>
              <a:t>λ</a:t>
            </a:r>
            <a:r>
              <a:rPr lang="en-US" altLang="zh-CN" dirty="0"/>
              <a:t>&gt;</a:t>
            </a:r>
            <a:r>
              <a:rPr lang="zh-CN" altLang="en-US" baseline="-25000" dirty="0"/>
              <a:t>λ </a:t>
            </a:r>
            <a:r>
              <a:rPr lang="en-US" altLang="zh-CN" dirty="0"/>
              <a:t>= mean((∂U/∂</a:t>
            </a:r>
            <a:r>
              <a:rPr lang="zh-CN" altLang="en-US" dirty="0"/>
              <a:t>λ</a:t>
            </a:r>
            <a:r>
              <a:rPr lang="en-US" altLang="zh-CN" dirty="0"/>
              <a:t>)</a:t>
            </a:r>
            <a:r>
              <a:rPr lang="en-US" altLang="zh-CN" baseline="-25000" dirty="0"/>
              <a:t>frame=0…N</a:t>
            </a:r>
            <a:r>
              <a:rPr lang="en-US" altLang="zh-CN" dirty="0"/>
              <a:t>)</a:t>
            </a:r>
          </a:p>
          <a:p>
            <a:r>
              <a:rPr lang="en-US" altLang="zh-CN" dirty="0"/>
              <a:t>derivative for one sample: ∂U/∂</a:t>
            </a:r>
            <a:r>
              <a:rPr lang="zh-CN" altLang="en-US" dirty="0"/>
              <a:t>λ </a:t>
            </a:r>
            <a:r>
              <a:rPr lang="en-US" altLang="zh-CN" dirty="0"/>
              <a:t>= U</a:t>
            </a:r>
            <a:r>
              <a:rPr lang="en-US" altLang="zh-CN" baseline="-25000" dirty="0"/>
              <a:t>lig2</a:t>
            </a:r>
            <a:r>
              <a:rPr lang="en-US" altLang="zh-CN" dirty="0"/>
              <a:t>-U</a:t>
            </a:r>
            <a:r>
              <a:rPr lang="en-US" altLang="zh-CN" baseline="-25000" dirty="0"/>
              <a:t>lig1</a:t>
            </a:r>
            <a:endParaRPr lang="zh-CN" altLang="en-US" baseline="-25000" dirty="0"/>
          </a:p>
          <a:p>
            <a:endParaRPr lang="en-US" altLang="zh-CN" dirty="0"/>
          </a:p>
          <a:p>
            <a:r>
              <a:rPr lang="en-US" altLang="zh-CN" dirty="0"/>
              <a:t>discrete integral of windows from 0 to 1</a:t>
            </a:r>
            <a:endParaRPr lang="zh-CN" altLang="en-US" dirty="0"/>
          </a:p>
        </p:txBody>
      </p:sp>
      <p:sp>
        <p:nvSpPr>
          <p:cNvPr id="4" name="灯片编号占位符 3">
            <a:extLst>
              <a:ext uri="{FF2B5EF4-FFF2-40B4-BE49-F238E27FC236}">
                <a16:creationId xmlns:a16="http://schemas.microsoft.com/office/drawing/2014/main" id="{8790C652-2291-85F0-F729-D214333715A7}"/>
              </a:ext>
            </a:extLst>
          </p:cNvPr>
          <p:cNvSpPr>
            <a:spLocks noGrp="1"/>
          </p:cNvSpPr>
          <p:nvPr>
            <p:ph type="sldNum" sz="quarter" idx="12"/>
          </p:nvPr>
        </p:nvSpPr>
        <p:spPr/>
        <p:txBody>
          <a:bodyPr/>
          <a:lstStyle/>
          <a:p>
            <a:fld id="{014890E2-3BF0-4CF8-A138-C440B543A1FC}" type="slidenum">
              <a:rPr lang="zh-CN" altLang="en-US" smtClean="0"/>
              <a:t>10</a:t>
            </a:fld>
            <a:endParaRPr lang="zh-CN" altLang="en-US"/>
          </a:p>
        </p:txBody>
      </p:sp>
      <p:pic>
        <p:nvPicPr>
          <p:cNvPr id="6" name="图片 5">
            <a:extLst>
              <a:ext uri="{FF2B5EF4-FFF2-40B4-BE49-F238E27FC236}">
                <a16:creationId xmlns:a16="http://schemas.microsoft.com/office/drawing/2014/main" id="{5794075C-39D9-45D8-2911-D52A6B0BA546}"/>
              </a:ext>
            </a:extLst>
          </p:cNvPr>
          <p:cNvPicPr>
            <a:picLocks noChangeAspect="1"/>
          </p:cNvPicPr>
          <p:nvPr/>
        </p:nvPicPr>
        <p:blipFill>
          <a:blip r:embed="rId3"/>
          <a:stretch>
            <a:fillRect/>
          </a:stretch>
        </p:blipFill>
        <p:spPr>
          <a:xfrm>
            <a:off x="1451299" y="1863494"/>
            <a:ext cx="4562616" cy="786376"/>
          </a:xfrm>
          <a:prstGeom prst="rect">
            <a:avLst/>
          </a:prstGeom>
        </p:spPr>
      </p:pic>
      <p:grpSp>
        <p:nvGrpSpPr>
          <p:cNvPr id="2" name="Group 1">
            <a:extLst>
              <a:ext uri="{FF2B5EF4-FFF2-40B4-BE49-F238E27FC236}">
                <a16:creationId xmlns:a16="http://schemas.microsoft.com/office/drawing/2014/main" id="{BC7A3274-E8CD-E22D-53A8-D4D819DA5DEC}"/>
              </a:ext>
            </a:extLst>
          </p:cNvPr>
          <p:cNvGrpSpPr/>
          <p:nvPr/>
        </p:nvGrpSpPr>
        <p:grpSpPr>
          <a:xfrm>
            <a:off x="1451299" y="4950557"/>
            <a:ext cx="3446868" cy="971429"/>
            <a:chOff x="598445" y="5205534"/>
            <a:chExt cx="3446868" cy="971429"/>
          </a:xfrm>
        </p:grpSpPr>
        <p:pic>
          <p:nvPicPr>
            <p:cNvPr id="8" name="图片 7">
              <a:extLst>
                <a:ext uri="{FF2B5EF4-FFF2-40B4-BE49-F238E27FC236}">
                  <a16:creationId xmlns:a16="http://schemas.microsoft.com/office/drawing/2014/main" id="{716236D9-4568-3104-9FC1-22A3E554D80D}"/>
                </a:ext>
              </a:extLst>
            </p:cNvPr>
            <p:cNvPicPr>
              <a:picLocks noChangeAspect="1"/>
            </p:cNvPicPr>
            <p:nvPr/>
          </p:nvPicPr>
          <p:blipFill>
            <a:blip r:embed="rId4"/>
            <a:stretch>
              <a:fillRect/>
            </a:stretch>
          </p:blipFill>
          <p:spPr>
            <a:xfrm>
              <a:off x="1292932" y="5205534"/>
              <a:ext cx="2752381" cy="971429"/>
            </a:xfrm>
            <a:prstGeom prst="rect">
              <a:avLst/>
            </a:prstGeom>
          </p:spPr>
        </p:pic>
        <p:pic>
          <p:nvPicPr>
            <p:cNvPr id="9" name="图片 8">
              <a:extLst>
                <a:ext uri="{FF2B5EF4-FFF2-40B4-BE49-F238E27FC236}">
                  <a16:creationId xmlns:a16="http://schemas.microsoft.com/office/drawing/2014/main" id="{4CB33AEF-E93D-D862-C15B-B2CCA80A1194}"/>
                </a:ext>
              </a:extLst>
            </p:cNvPr>
            <p:cNvPicPr>
              <a:picLocks noChangeAspect="1"/>
            </p:cNvPicPr>
            <p:nvPr/>
          </p:nvPicPr>
          <p:blipFill>
            <a:blip r:embed="rId3"/>
            <a:srcRect r="84779"/>
            <a:stretch/>
          </p:blipFill>
          <p:spPr>
            <a:xfrm>
              <a:off x="598445" y="5247308"/>
              <a:ext cx="694487" cy="786376"/>
            </a:xfrm>
            <a:prstGeom prst="rect">
              <a:avLst/>
            </a:prstGeom>
          </p:spPr>
        </p:pic>
      </p:grpSp>
      <p:sp>
        <p:nvSpPr>
          <p:cNvPr id="10" name="标题 1">
            <a:extLst>
              <a:ext uri="{FF2B5EF4-FFF2-40B4-BE49-F238E27FC236}">
                <a16:creationId xmlns:a16="http://schemas.microsoft.com/office/drawing/2014/main" id="{457B00E1-ED19-E0EA-56BD-E149EAB198E1}"/>
              </a:ext>
            </a:extLst>
          </p:cNvPr>
          <p:cNvSpPr>
            <a:spLocks noGrp="1"/>
          </p:cNvSpPr>
          <p:nvPr>
            <p:ph type="title"/>
          </p:nvPr>
        </p:nvSpPr>
        <p:spPr>
          <a:xfrm>
            <a:off x="300428" y="232082"/>
            <a:ext cx="11720593" cy="649828"/>
          </a:xfrm>
        </p:spPr>
        <p:txBody>
          <a:bodyPr>
            <a:normAutofit/>
          </a:bodyPr>
          <a:lstStyle/>
          <a:p>
            <a:pPr algn="ctr"/>
            <a:r>
              <a:rPr lang="en-US" altLang="zh-CN" sz="3200" b="1" dirty="0">
                <a:latin typeface="+mn-lt"/>
              </a:rPr>
              <a:t>TI (Thermodynamic Integration)</a:t>
            </a:r>
          </a:p>
        </p:txBody>
      </p:sp>
      <p:pic>
        <p:nvPicPr>
          <p:cNvPr id="7" name="Picture 6">
            <a:extLst>
              <a:ext uri="{FF2B5EF4-FFF2-40B4-BE49-F238E27FC236}">
                <a16:creationId xmlns:a16="http://schemas.microsoft.com/office/drawing/2014/main" id="{7E94A8DF-58D0-47B0-F47B-D077ABE3291D}"/>
              </a:ext>
            </a:extLst>
          </p:cNvPr>
          <p:cNvPicPr>
            <a:picLocks noChangeAspect="1"/>
          </p:cNvPicPr>
          <p:nvPr/>
        </p:nvPicPr>
        <p:blipFill>
          <a:blip r:embed="rId5"/>
          <a:stretch>
            <a:fillRect/>
          </a:stretch>
        </p:blipFill>
        <p:spPr>
          <a:xfrm>
            <a:off x="9208563" y="1410295"/>
            <a:ext cx="1725431" cy="1692773"/>
          </a:xfrm>
          <a:prstGeom prst="rect">
            <a:avLst/>
          </a:prstGeom>
        </p:spPr>
      </p:pic>
    </p:spTree>
    <p:extLst>
      <p:ext uri="{BB962C8B-B14F-4D97-AF65-F5344CB8AC3E}">
        <p14:creationId xmlns:p14="http://schemas.microsoft.com/office/powerpoint/2010/main" val="2925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1608E46-F71A-4C59-6B45-9EB9E231582A}"/>
              </a:ext>
            </a:extLst>
          </p:cNvPr>
          <p:cNvSpPr>
            <a:spLocks noGrp="1"/>
          </p:cNvSpPr>
          <p:nvPr>
            <p:ph idx="1"/>
          </p:nvPr>
        </p:nvSpPr>
        <p:spPr>
          <a:xfrm>
            <a:off x="282843" y="1056068"/>
            <a:ext cx="11720593" cy="4650098"/>
          </a:xfrm>
        </p:spPr>
        <p:txBody>
          <a:bodyPr/>
          <a:lstStyle/>
          <a:p>
            <a:r>
              <a:rPr lang="en-US" altLang="zh-CN" dirty="0"/>
              <a:t>integration of several windows</a:t>
            </a:r>
          </a:p>
          <a:p>
            <a:pPr lvl="2"/>
            <a:endParaRPr lang="en-US" altLang="zh-CN" dirty="0"/>
          </a:p>
          <a:p>
            <a:pPr lvl="2"/>
            <a:endParaRPr lang="en-US" altLang="zh-CN" dirty="0"/>
          </a:p>
          <a:p>
            <a:pPr lvl="2"/>
            <a:endParaRPr lang="en-US" altLang="zh-CN" dirty="0"/>
          </a:p>
          <a:p>
            <a:r>
              <a:rPr lang="en-US" altLang="zh-CN" dirty="0"/>
              <a:t>“forward” or “backward”</a:t>
            </a:r>
          </a:p>
          <a:p>
            <a:pPr lvl="1"/>
            <a:endParaRPr lang="en-US" altLang="zh-CN" dirty="0"/>
          </a:p>
          <a:p>
            <a:pPr lvl="1"/>
            <a:endParaRPr lang="en-US" altLang="zh-CN" dirty="0"/>
          </a:p>
          <a:p>
            <a:pPr lvl="1"/>
            <a:endParaRPr lang="en-US" altLang="zh-CN" dirty="0"/>
          </a:p>
          <a:p>
            <a:r>
              <a:rPr lang="en-US" altLang="zh-CN" dirty="0"/>
              <a:t>BAR (Bennett’s acceptance ratio)</a:t>
            </a:r>
            <a:endParaRPr lang="zh-CN" altLang="en-US" dirty="0"/>
          </a:p>
        </p:txBody>
      </p:sp>
      <p:sp>
        <p:nvSpPr>
          <p:cNvPr id="4" name="灯片编号占位符 3">
            <a:extLst>
              <a:ext uri="{FF2B5EF4-FFF2-40B4-BE49-F238E27FC236}">
                <a16:creationId xmlns:a16="http://schemas.microsoft.com/office/drawing/2014/main" id="{DE0C311D-7DBD-E8F3-B993-A2E0FFC3C21D}"/>
              </a:ext>
            </a:extLst>
          </p:cNvPr>
          <p:cNvSpPr>
            <a:spLocks noGrp="1"/>
          </p:cNvSpPr>
          <p:nvPr>
            <p:ph type="sldNum" sz="quarter" idx="12"/>
          </p:nvPr>
        </p:nvSpPr>
        <p:spPr/>
        <p:txBody>
          <a:bodyPr/>
          <a:lstStyle/>
          <a:p>
            <a:fld id="{014890E2-3BF0-4CF8-A138-C440B543A1FC}" type="slidenum">
              <a:rPr lang="zh-CN" altLang="en-US" smtClean="0"/>
              <a:t>11</a:t>
            </a:fld>
            <a:endParaRPr lang="zh-CN" altLang="en-US"/>
          </a:p>
        </p:txBody>
      </p:sp>
      <p:pic>
        <p:nvPicPr>
          <p:cNvPr id="5" name="图片 4">
            <a:extLst>
              <a:ext uri="{FF2B5EF4-FFF2-40B4-BE49-F238E27FC236}">
                <a16:creationId xmlns:a16="http://schemas.microsoft.com/office/drawing/2014/main" id="{3FBC3BCB-5263-D8F6-06DD-AB60A1437F32}"/>
              </a:ext>
            </a:extLst>
          </p:cNvPr>
          <p:cNvPicPr>
            <a:picLocks noChangeAspect="1"/>
          </p:cNvPicPr>
          <p:nvPr/>
        </p:nvPicPr>
        <p:blipFill>
          <a:blip r:embed="rId3"/>
          <a:stretch>
            <a:fillRect/>
          </a:stretch>
        </p:blipFill>
        <p:spPr>
          <a:xfrm>
            <a:off x="1452491" y="4851279"/>
            <a:ext cx="6189999" cy="1009350"/>
          </a:xfrm>
          <a:prstGeom prst="rect">
            <a:avLst/>
          </a:prstGeom>
        </p:spPr>
      </p:pic>
      <p:grpSp>
        <p:nvGrpSpPr>
          <p:cNvPr id="2" name="Group 1">
            <a:extLst>
              <a:ext uri="{FF2B5EF4-FFF2-40B4-BE49-F238E27FC236}">
                <a16:creationId xmlns:a16="http://schemas.microsoft.com/office/drawing/2014/main" id="{94FD2E94-C619-BECC-E948-3B335FEBDE64}"/>
              </a:ext>
            </a:extLst>
          </p:cNvPr>
          <p:cNvGrpSpPr/>
          <p:nvPr/>
        </p:nvGrpSpPr>
        <p:grpSpPr>
          <a:xfrm>
            <a:off x="1452491" y="1650090"/>
            <a:ext cx="5498768" cy="744458"/>
            <a:chOff x="1452491" y="1820468"/>
            <a:chExt cx="5498768" cy="744458"/>
          </a:xfrm>
        </p:grpSpPr>
        <p:pic>
          <p:nvPicPr>
            <p:cNvPr id="6" name="图片 5">
              <a:extLst>
                <a:ext uri="{FF2B5EF4-FFF2-40B4-BE49-F238E27FC236}">
                  <a16:creationId xmlns:a16="http://schemas.microsoft.com/office/drawing/2014/main" id="{266D4FA9-AB05-0F3F-B567-8C9EC9A53C40}"/>
                </a:ext>
              </a:extLst>
            </p:cNvPr>
            <p:cNvPicPr>
              <a:picLocks noChangeAspect="1"/>
            </p:cNvPicPr>
            <p:nvPr/>
          </p:nvPicPr>
          <p:blipFill>
            <a:blip r:embed="rId4"/>
            <a:stretch>
              <a:fillRect/>
            </a:stretch>
          </p:blipFill>
          <p:spPr>
            <a:xfrm>
              <a:off x="1452491" y="1820468"/>
              <a:ext cx="2274734" cy="744458"/>
            </a:xfrm>
            <a:prstGeom prst="rect">
              <a:avLst/>
            </a:prstGeom>
          </p:spPr>
        </p:pic>
        <p:sp>
          <p:nvSpPr>
            <p:cNvPr id="8" name="文本框 7">
              <a:extLst>
                <a:ext uri="{FF2B5EF4-FFF2-40B4-BE49-F238E27FC236}">
                  <a16:creationId xmlns:a16="http://schemas.microsoft.com/office/drawing/2014/main" id="{6C720F4F-D2AB-9AF5-8768-809D8500B788}"/>
                </a:ext>
              </a:extLst>
            </p:cNvPr>
            <p:cNvSpPr txBox="1"/>
            <p:nvPr/>
          </p:nvSpPr>
          <p:spPr>
            <a:xfrm>
              <a:off x="3735641" y="2008031"/>
              <a:ext cx="3215618" cy="369332"/>
            </a:xfrm>
            <a:prstGeom prst="rect">
              <a:avLst/>
            </a:prstGeom>
            <a:noFill/>
          </p:spPr>
          <p:txBody>
            <a:bodyPr wrap="square">
              <a:spAutoFit/>
            </a:bodyPr>
            <a:lstStyle/>
            <a:p>
              <a:r>
                <a:rPr lang="en-US" altLang="zh-CN" dirty="0"/>
                <a:t>, </a:t>
              </a:r>
              <a:r>
                <a:rPr lang="zh-CN" altLang="en-US" dirty="0"/>
                <a:t>λ</a:t>
              </a:r>
              <a:r>
                <a:rPr lang="zh-CN" altLang="en-US" baseline="-25000" dirty="0"/>
                <a:t>k</a:t>
              </a:r>
              <a:r>
                <a:rPr lang="zh-CN" altLang="en-US" dirty="0"/>
                <a:t> &lt; λ</a:t>
              </a:r>
              <a:r>
                <a:rPr lang="zh-CN" altLang="en-US" baseline="-25000" dirty="0"/>
                <a:t>k+1</a:t>
              </a:r>
              <a:r>
                <a:rPr lang="zh-CN" altLang="en-US" dirty="0"/>
                <a:t>, λ</a:t>
              </a:r>
              <a:r>
                <a:rPr lang="zh-CN" altLang="en-US" baseline="-25000" dirty="0"/>
                <a:t>1</a:t>
              </a:r>
              <a:r>
                <a:rPr lang="zh-CN" altLang="en-US" dirty="0"/>
                <a:t> = 0, and λ</a:t>
              </a:r>
              <a:r>
                <a:rPr lang="zh-CN" altLang="en-US" baseline="-25000" dirty="0"/>
                <a:t>M</a:t>
              </a:r>
              <a:r>
                <a:rPr lang="zh-CN" altLang="en-US" dirty="0"/>
                <a:t> = 1</a:t>
              </a:r>
            </a:p>
          </p:txBody>
        </p:sp>
      </p:grpSp>
      <p:grpSp>
        <p:nvGrpSpPr>
          <p:cNvPr id="7" name="Group 6">
            <a:extLst>
              <a:ext uri="{FF2B5EF4-FFF2-40B4-BE49-F238E27FC236}">
                <a16:creationId xmlns:a16="http://schemas.microsoft.com/office/drawing/2014/main" id="{86DD2506-904E-AB37-AA66-7CDCC4712008}"/>
              </a:ext>
            </a:extLst>
          </p:cNvPr>
          <p:cNvGrpSpPr/>
          <p:nvPr/>
        </p:nvGrpSpPr>
        <p:grpSpPr>
          <a:xfrm>
            <a:off x="1497923" y="3345050"/>
            <a:ext cx="7678180" cy="555727"/>
            <a:chOff x="1452491" y="3070529"/>
            <a:chExt cx="7678180" cy="555727"/>
          </a:xfrm>
        </p:grpSpPr>
        <p:pic>
          <p:nvPicPr>
            <p:cNvPr id="10" name="图片 9">
              <a:extLst>
                <a:ext uri="{FF2B5EF4-FFF2-40B4-BE49-F238E27FC236}">
                  <a16:creationId xmlns:a16="http://schemas.microsoft.com/office/drawing/2014/main" id="{D9A52A47-4C95-B3AD-CDAA-2F4ACB64D9B1}"/>
                </a:ext>
              </a:extLst>
            </p:cNvPr>
            <p:cNvPicPr>
              <a:picLocks noChangeAspect="1"/>
            </p:cNvPicPr>
            <p:nvPr/>
          </p:nvPicPr>
          <p:blipFill>
            <a:blip r:embed="rId5"/>
            <a:stretch>
              <a:fillRect/>
            </a:stretch>
          </p:blipFill>
          <p:spPr>
            <a:xfrm>
              <a:off x="1452491" y="3070529"/>
              <a:ext cx="3532162" cy="555727"/>
            </a:xfrm>
            <a:prstGeom prst="rect">
              <a:avLst/>
            </a:prstGeom>
          </p:spPr>
        </p:pic>
        <p:pic>
          <p:nvPicPr>
            <p:cNvPr id="12" name="图片 11">
              <a:extLst>
                <a:ext uri="{FF2B5EF4-FFF2-40B4-BE49-F238E27FC236}">
                  <a16:creationId xmlns:a16="http://schemas.microsoft.com/office/drawing/2014/main" id="{462A6C05-83E4-4678-FEDC-22917CBB51D4}"/>
                </a:ext>
              </a:extLst>
            </p:cNvPr>
            <p:cNvPicPr>
              <a:picLocks noChangeAspect="1"/>
            </p:cNvPicPr>
            <p:nvPr/>
          </p:nvPicPr>
          <p:blipFill>
            <a:blip r:embed="rId6"/>
            <a:stretch>
              <a:fillRect/>
            </a:stretch>
          </p:blipFill>
          <p:spPr>
            <a:xfrm>
              <a:off x="5217219" y="3126370"/>
              <a:ext cx="3913452" cy="493202"/>
            </a:xfrm>
            <a:prstGeom prst="rect">
              <a:avLst/>
            </a:prstGeom>
          </p:spPr>
        </p:pic>
      </p:grpSp>
      <p:pic>
        <p:nvPicPr>
          <p:cNvPr id="15" name="图片 14">
            <a:extLst>
              <a:ext uri="{FF2B5EF4-FFF2-40B4-BE49-F238E27FC236}">
                <a16:creationId xmlns:a16="http://schemas.microsoft.com/office/drawing/2014/main" id="{40E3FA69-2238-39EA-8DAC-CAA7E5F44AC5}"/>
              </a:ext>
            </a:extLst>
          </p:cNvPr>
          <p:cNvPicPr>
            <a:picLocks noChangeAspect="1"/>
          </p:cNvPicPr>
          <p:nvPr/>
        </p:nvPicPr>
        <p:blipFill>
          <a:blip r:embed="rId7"/>
          <a:stretch>
            <a:fillRect/>
          </a:stretch>
        </p:blipFill>
        <p:spPr>
          <a:xfrm>
            <a:off x="7856531" y="4992489"/>
            <a:ext cx="2613971" cy="1633429"/>
          </a:xfrm>
          <a:prstGeom prst="rect">
            <a:avLst/>
          </a:prstGeom>
        </p:spPr>
      </p:pic>
      <p:pic>
        <p:nvPicPr>
          <p:cNvPr id="17" name="图片 16">
            <a:extLst>
              <a:ext uri="{FF2B5EF4-FFF2-40B4-BE49-F238E27FC236}">
                <a16:creationId xmlns:a16="http://schemas.microsoft.com/office/drawing/2014/main" id="{7246386A-7127-5A3D-D154-EDD26A61D84E}"/>
              </a:ext>
            </a:extLst>
          </p:cNvPr>
          <p:cNvPicPr>
            <a:picLocks noChangeAspect="1"/>
          </p:cNvPicPr>
          <p:nvPr/>
        </p:nvPicPr>
        <p:blipFill>
          <a:blip r:embed="rId8"/>
          <a:stretch>
            <a:fillRect/>
          </a:stretch>
        </p:blipFill>
        <p:spPr>
          <a:xfrm>
            <a:off x="7906416" y="4299996"/>
            <a:ext cx="1269687" cy="605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文本框 18">
            <a:extLst>
              <a:ext uri="{FF2B5EF4-FFF2-40B4-BE49-F238E27FC236}">
                <a16:creationId xmlns:a16="http://schemas.microsoft.com/office/drawing/2014/main" id="{A7DA74EE-6A61-FF20-62AF-75FCE3313D58}"/>
              </a:ext>
            </a:extLst>
          </p:cNvPr>
          <p:cNvSpPr txBox="1"/>
          <p:nvPr/>
        </p:nvSpPr>
        <p:spPr>
          <a:xfrm>
            <a:off x="4452061" y="6171101"/>
            <a:ext cx="1867270" cy="400110"/>
          </a:xfrm>
          <a:prstGeom prst="rect">
            <a:avLst/>
          </a:prstGeom>
          <a:noFill/>
          <a:ln w="12700">
            <a:solidFill>
              <a:srgbClr val="FF0000"/>
            </a:solidFill>
          </a:ln>
        </p:spPr>
        <p:txBody>
          <a:bodyPr wrap="square">
            <a:spAutoFit/>
          </a:bodyPr>
          <a:lstStyle/>
          <a:p>
            <a:r>
              <a:rPr lang="el-GR" altLang="zh-CN" sz="2000" b="0" i="0" dirty="0">
                <a:solidFill>
                  <a:srgbClr val="333333"/>
                </a:solidFill>
                <a:effectLst/>
                <a:latin typeface="Helvetica Neue"/>
              </a:rPr>
              <a:t>Δ</a:t>
            </a:r>
            <a:r>
              <a:rPr lang="en-US" altLang="zh-CN" sz="2000" b="0" i="0" dirty="0">
                <a:solidFill>
                  <a:srgbClr val="333333"/>
                </a:solidFill>
                <a:effectLst/>
                <a:latin typeface="Helvetica Neue"/>
              </a:rPr>
              <a:t>U</a:t>
            </a:r>
            <a:r>
              <a:rPr lang="en-US" altLang="zh-CN" sz="2000" baseline="-25000" dirty="0"/>
              <a:t>k+1,k</a:t>
            </a:r>
            <a:r>
              <a:rPr lang="en-US" altLang="zh-CN" sz="2000" dirty="0"/>
              <a:t> - (-C)</a:t>
            </a:r>
            <a:endParaRPr lang="zh-CN" altLang="en-US" sz="2000" dirty="0"/>
          </a:p>
        </p:txBody>
      </p:sp>
      <p:sp>
        <p:nvSpPr>
          <p:cNvPr id="20" name="矩形 19">
            <a:extLst>
              <a:ext uri="{FF2B5EF4-FFF2-40B4-BE49-F238E27FC236}">
                <a16:creationId xmlns:a16="http://schemas.microsoft.com/office/drawing/2014/main" id="{C73E5BB7-2BDF-8917-4035-27BE928C01FE}"/>
              </a:ext>
            </a:extLst>
          </p:cNvPr>
          <p:cNvSpPr/>
          <p:nvPr/>
        </p:nvSpPr>
        <p:spPr>
          <a:xfrm>
            <a:off x="4641802" y="5449862"/>
            <a:ext cx="1454198" cy="3465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上下 20">
            <a:extLst>
              <a:ext uri="{FF2B5EF4-FFF2-40B4-BE49-F238E27FC236}">
                <a16:creationId xmlns:a16="http://schemas.microsoft.com/office/drawing/2014/main" id="{4DF945F4-1A8E-F373-5FCD-92949D00B45C}"/>
              </a:ext>
            </a:extLst>
          </p:cNvPr>
          <p:cNvSpPr/>
          <p:nvPr/>
        </p:nvSpPr>
        <p:spPr>
          <a:xfrm>
            <a:off x="5318876" y="5842255"/>
            <a:ext cx="123316" cy="273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a:extLst>
              <a:ext uri="{FF2B5EF4-FFF2-40B4-BE49-F238E27FC236}">
                <a16:creationId xmlns:a16="http://schemas.microsoft.com/office/drawing/2014/main" id="{A0753FCC-EF0A-09D0-5D20-E9C269DBEA16}"/>
              </a:ext>
            </a:extLst>
          </p:cNvPr>
          <p:cNvSpPr>
            <a:spLocks noGrp="1"/>
          </p:cNvSpPr>
          <p:nvPr>
            <p:ph type="title"/>
          </p:nvPr>
        </p:nvSpPr>
        <p:spPr>
          <a:xfrm>
            <a:off x="300428" y="232082"/>
            <a:ext cx="11720593" cy="649828"/>
          </a:xfrm>
        </p:spPr>
        <p:txBody>
          <a:bodyPr>
            <a:normAutofit/>
          </a:bodyPr>
          <a:lstStyle/>
          <a:p>
            <a:pPr algn="ctr"/>
            <a:r>
              <a:rPr lang="en-US" altLang="zh-CN" sz="3200" b="1" dirty="0">
                <a:latin typeface="+mn-lt"/>
              </a:rPr>
              <a:t>FEP (Free Energy Perturbation)</a:t>
            </a:r>
          </a:p>
        </p:txBody>
      </p:sp>
      <p:graphicFrame>
        <p:nvGraphicFramePr>
          <p:cNvPr id="9" name="Object 8">
            <a:extLst>
              <a:ext uri="{FF2B5EF4-FFF2-40B4-BE49-F238E27FC236}">
                <a16:creationId xmlns:a16="http://schemas.microsoft.com/office/drawing/2014/main" id="{712B6D9F-39D4-A298-1BF6-6663F9FBF658}"/>
              </a:ext>
            </a:extLst>
          </p:cNvPr>
          <p:cNvGraphicFramePr>
            <a:graphicFrameLocks noChangeAspect="1"/>
          </p:cNvGraphicFramePr>
          <p:nvPr>
            <p:extLst>
              <p:ext uri="{D42A27DB-BD31-4B8C-83A1-F6EECF244321}">
                <p14:modId xmlns:p14="http://schemas.microsoft.com/office/powerpoint/2010/main" val="4109591784"/>
              </p:ext>
            </p:extLst>
          </p:nvPr>
        </p:nvGraphicFramePr>
        <p:xfrm>
          <a:off x="9489504" y="4436031"/>
          <a:ext cx="1333376" cy="333344"/>
        </p:xfrm>
        <a:graphic>
          <a:graphicData uri="http://schemas.openxmlformats.org/presentationml/2006/ole">
            <mc:AlternateContent xmlns:mc="http://schemas.openxmlformats.org/markup-compatibility/2006">
              <mc:Choice xmlns:v="urn:schemas-microsoft-com:vml" Requires="v">
                <p:oleObj name="Equation" r:id="rId9" imgW="965160" imgH="241200" progId="Equation.DSMT4">
                  <p:embed/>
                </p:oleObj>
              </mc:Choice>
              <mc:Fallback>
                <p:oleObj name="Equation" r:id="rId9" imgW="965160" imgH="241200" progId="Equation.DSMT4">
                  <p:embed/>
                  <p:pic>
                    <p:nvPicPr>
                      <p:cNvPr id="0" name=""/>
                      <p:cNvPicPr/>
                      <p:nvPr/>
                    </p:nvPicPr>
                    <p:blipFill>
                      <a:blip r:embed="rId10"/>
                      <a:stretch>
                        <a:fillRect/>
                      </a:stretch>
                    </p:blipFill>
                    <p:spPr>
                      <a:xfrm>
                        <a:off x="9489504" y="4436031"/>
                        <a:ext cx="1333376" cy="333344"/>
                      </a:xfrm>
                      <a:prstGeom prst="rect">
                        <a:avLst/>
                      </a:prstGeom>
                      <a:solidFill>
                        <a:schemeClr val="bg1">
                          <a:lumMod val="85000"/>
                        </a:schemeClr>
                      </a:solidFill>
                    </p:spPr>
                  </p:pic>
                </p:oleObj>
              </mc:Fallback>
            </mc:AlternateContent>
          </a:graphicData>
        </a:graphic>
      </p:graphicFrame>
      <p:graphicFrame>
        <p:nvGraphicFramePr>
          <p:cNvPr id="14" name="Object 13">
            <a:extLst>
              <a:ext uri="{FF2B5EF4-FFF2-40B4-BE49-F238E27FC236}">
                <a16:creationId xmlns:a16="http://schemas.microsoft.com/office/drawing/2014/main" id="{0FBB6192-CBBD-5240-0EE1-8D2C74CF25F4}"/>
              </a:ext>
            </a:extLst>
          </p:cNvPr>
          <p:cNvGraphicFramePr>
            <a:graphicFrameLocks noChangeAspect="1"/>
          </p:cNvGraphicFramePr>
          <p:nvPr>
            <p:extLst>
              <p:ext uri="{D42A27DB-BD31-4B8C-83A1-F6EECF244321}">
                <p14:modId xmlns:p14="http://schemas.microsoft.com/office/powerpoint/2010/main" val="2781006198"/>
              </p:ext>
            </p:extLst>
          </p:nvPr>
        </p:nvGraphicFramePr>
        <p:xfrm>
          <a:off x="10028318" y="5169124"/>
          <a:ext cx="1714500" cy="711200"/>
        </p:xfrm>
        <a:graphic>
          <a:graphicData uri="http://schemas.openxmlformats.org/presentationml/2006/ole">
            <mc:AlternateContent xmlns:mc="http://schemas.openxmlformats.org/markup-compatibility/2006">
              <mc:Choice xmlns:v="urn:schemas-microsoft-com:vml" Requires="v">
                <p:oleObj name="Equation" r:id="rId11" imgW="1714320" imgH="711000" progId="Equation.DSMT4">
                  <p:embed/>
                </p:oleObj>
              </mc:Choice>
              <mc:Fallback>
                <p:oleObj name="Equation" r:id="rId11" imgW="1714320" imgH="711000" progId="Equation.DSMT4">
                  <p:embed/>
                  <p:pic>
                    <p:nvPicPr>
                      <p:cNvPr id="0" name=""/>
                      <p:cNvPicPr/>
                      <p:nvPr/>
                    </p:nvPicPr>
                    <p:blipFill>
                      <a:blip r:embed="rId12"/>
                      <a:stretch>
                        <a:fillRect/>
                      </a:stretch>
                    </p:blipFill>
                    <p:spPr>
                      <a:xfrm>
                        <a:off x="10028318" y="5169124"/>
                        <a:ext cx="1714500" cy="711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4913DCD-3F13-7598-9CB3-84DBCF07995D}"/>
              </a:ext>
            </a:extLst>
          </p:cNvPr>
          <p:cNvGraphicFramePr>
            <a:graphicFrameLocks noChangeAspect="1"/>
          </p:cNvGraphicFramePr>
          <p:nvPr>
            <p:extLst>
              <p:ext uri="{D42A27DB-BD31-4B8C-83A1-F6EECF244321}">
                <p14:modId xmlns:p14="http://schemas.microsoft.com/office/powerpoint/2010/main" val="1084166890"/>
              </p:ext>
            </p:extLst>
          </p:nvPr>
        </p:nvGraphicFramePr>
        <p:xfrm>
          <a:off x="9853169" y="3460793"/>
          <a:ext cx="736600" cy="315912"/>
        </p:xfrm>
        <a:graphic>
          <a:graphicData uri="http://schemas.openxmlformats.org/presentationml/2006/ole">
            <mc:AlternateContent xmlns:mc="http://schemas.openxmlformats.org/markup-compatibility/2006">
              <mc:Choice xmlns:v="urn:schemas-microsoft-com:vml" Requires="v">
                <p:oleObj name="Equation" r:id="rId13" imgW="533160" imgH="228600" progId="Equation.DSMT4">
                  <p:embed/>
                </p:oleObj>
              </mc:Choice>
              <mc:Fallback>
                <p:oleObj name="Equation" r:id="rId13" imgW="533160" imgH="228600" progId="Equation.DSMT4">
                  <p:embed/>
                  <p:pic>
                    <p:nvPicPr>
                      <p:cNvPr id="9" name="Object 8">
                        <a:extLst>
                          <a:ext uri="{FF2B5EF4-FFF2-40B4-BE49-F238E27FC236}">
                            <a16:creationId xmlns:a16="http://schemas.microsoft.com/office/drawing/2014/main" id="{712B6D9F-39D4-A298-1BF6-6663F9FBF658}"/>
                          </a:ext>
                        </a:extLst>
                      </p:cNvPr>
                      <p:cNvPicPr/>
                      <p:nvPr/>
                    </p:nvPicPr>
                    <p:blipFill>
                      <a:blip r:embed="rId14"/>
                      <a:stretch>
                        <a:fillRect/>
                      </a:stretch>
                    </p:blipFill>
                    <p:spPr>
                      <a:xfrm>
                        <a:off x="9853169" y="3460793"/>
                        <a:ext cx="736600" cy="315912"/>
                      </a:xfrm>
                      <a:prstGeom prst="rect">
                        <a:avLst/>
                      </a:prstGeom>
                      <a:solidFill>
                        <a:schemeClr val="bg1">
                          <a:lumMod val="85000"/>
                        </a:schemeClr>
                      </a:solidFill>
                    </p:spPr>
                  </p:pic>
                </p:oleObj>
              </mc:Fallback>
            </mc:AlternateContent>
          </a:graphicData>
        </a:graphic>
      </p:graphicFrame>
    </p:spTree>
    <p:extLst>
      <p:ext uri="{BB962C8B-B14F-4D97-AF65-F5344CB8AC3E}">
        <p14:creationId xmlns:p14="http://schemas.microsoft.com/office/powerpoint/2010/main" val="312958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6AD2FE9-9DF3-98E5-4B2A-0BF3335A86C0}"/>
              </a:ext>
            </a:extLst>
          </p:cNvPr>
          <p:cNvSpPr>
            <a:spLocks noGrp="1"/>
          </p:cNvSpPr>
          <p:nvPr>
            <p:ph idx="1"/>
          </p:nvPr>
        </p:nvSpPr>
        <p:spPr>
          <a:xfrm>
            <a:off x="513426" y="1324328"/>
            <a:ext cx="5755910" cy="4351338"/>
          </a:xfrm>
        </p:spPr>
        <p:txBody>
          <a:bodyPr/>
          <a:lstStyle/>
          <a:p>
            <a:r>
              <a:rPr lang="en-US" altLang="zh-CN" dirty="0"/>
              <a:t>Two systems</a:t>
            </a:r>
          </a:p>
          <a:p>
            <a:pPr lvl="1"/>
            <a:r>
              <a:rPr lang="en-US" altLang="zh-CN" dirty="0"/>
              <a:t>ligands / complex</a:t>
            </a:r>
          </a:p>
          <a:p>
            <a:pPr lvl="1"/>
            <a:r>
              <a:rPr lang="en-US" altLang="zh-CN" dirty="0"/>
              <a:t>Equilibrium of two systems each with dual topology for ligand1 and ligand2 </a:t>
            </a:r>
          </a:p>
          <a:p>
            <a:r>
              <a:rPr lang="en-US" altLang="zh-CN" dirty="0"/>
              <a:t>Three steps</a:t>
            </a:r>
          </a:p>
          <a:p>
            <a:pPr lvl="1">
              <a:tabLst>
                <a:tab pos="2514600" algn="l"/>
              </a:tabLst>
            </a:pPr>
            <a:r>
              <a:rPr lang="en-US" altLang="zh-CN" dirty="0" err="1"/>
              <a:t>decharge</a:t>
            </a:r>
            <a:r>
              <a:rPr lang="en-US" altLang="zh-CN" dirty="0"/>
              <a:t>	: </a:t>
            </a:r>
            <a:r>
              <a:rPr lang="en-US" altLang="zh-CN" dirty="0" err="1"/>
              <a:t>decharge</a:t>
            </a:r>
            <a:r>
              <a:rPr lang="en-US" altLang="zh-CN" dirty="0"/>
              <a:t> of lig1 </a:t>
            </a:r>
          </a:p>
          <a:p>
            <a:pPr lvl="1">
              <a:tabLst>
                <a:tab pos="2514600" algn="l"/>
              </a:tabLst>
            </a:pPr>
            <a:r>
              <a:rPr lang="en-US" altLang="zh-CN" dirty="0" err="1"/>
              <a:t>vdw_bonded</a:t>
            </a:r>
            <a:r>
              <a:rPr lang="en-US" altLang="zh-CN" dirty="0"/>
              <a:t>	: trans from lig1 to lig2 </a:t>
            </a:r>
          </a:p>
          <a:p>
            <a:pPr lvl="1">
              <a:tabLst>
                <a:tab pos="2514600" algn="l"/>
              </a:tabLst>
            </a:pPr>
            <a:r>
              <a:rPr lang="en-US" altLang="zh-CN" dirty="0"/>
              <a:t>recharge	: recharge of lig2</a:t>
            </a:r>
          </a:p>
          <a:p>
            <a:r>
              <a:rPr lang="en-US" altLang="zh-CN" dirty="0"/>
              <a:t>windows</a:t>
            </a:r>
          </a:p>
          <a:p>
            <a:pPr lvl="1"/>
            <a:r>
              <a:rPr lang="en-US" altLang="zh-CN" dirty="0"/>
              <a:t>lambda from 0 to 1</a:t>
            </a:r>
          </a:p>
          <a:p>
            <a:endParaRPr lang="en-US" altLang="zh-CN" dirty="0"/>
          </a:p>
        </p:txBody>
      </p:sp>
      <p:sp>
        <p:nvSpPr>
          <p:cNvPr id="4" name="灯片编号占位符 3">
            <a:extLst>
              <a:ext uri="{FF2B5EF4-FFF2-40B4-BE49-F238E27FC236}">
                <a16:creationId xmlns:a16="http://schemas.microsoft.com/office/drawing/2014/main" id="{81345E7E-2D11-B4D5-1F32-B705B1CA59BA}"/>
              </a:ext>
            </a:extLst>
          </p:cNvPr>
          <p:cNvSpPr>
            <a:spLocks noGrp="1"/>
          </p:cNvSpPr>
          <p:nvPr>
            <p:ph type="sldNum" sz="quarter" idx="12"/>
          </p:nvPr>
        </p:nvSpPr>
        <p:spPr/>
        <p:txBody>
          <a:bodyPr/>
          <a:lstStyle/>
          <a:p>
            <a:fld id="{014890E2-3BF0-4CF8-A138-C440B543A1FC}" type="slidenum">
              <a:rPr lang="zh-CN" altLang="en-US" smtClean="0"/>
              <a:t>12</a:t>
            </a:fld>
            <a:endParaRPr lang="zh-CN" altLang="en-US"/>
          </a:p>
        </p:txBody>
      </p:sp>
      <p:pic>
        <p:nvPicPr>
          <p:cNvPr id="5" name="Picture 2" descr="3-step cycle">
            <a:extLst>
              <a:ext uri="{FF2B5EF4-FFF2-40B4-BE49-F238E27FC236}">
                <a16:creationId xmlns:a16="http://schemas.microsoft.com/office/drawing/2014/main" id="{09160D89-E9E1-515F-1FEE-A52C23CA3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373" y="2195845"/>
            <a:ext cx="5202009" cy="293533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483F5F88-4D74-D101-4CEA-3E3C84E04B01}"/>
              </a:ext>
            </a:extLst>
          </p:cNvPr>
          <p:cNvPicPr>
            <a:picLocks noChangeAspect="1"/>
          </p:cNvPicPr>
          <p:nvPr/>
        </p:nvPicPr>
        <p:blipFill>
          <a:blip r:embed="rId3"/>
          <a:stretch>
            <a:fillRect/>
          </a:stretch>
        </p:blipFill>
        <p:spPr>
          <a:xfrm>
            <a:off x="8056310" y="3152056"/>
            <a:ext cx="1930400" cy="31915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2DCA2DB0-6A94-FA5A-130B-B6AD15625FFE}"/>
              </a:ext>
            </a:extLst>
          </p:cNvPr>
          <p:cNvSpPr txBox="1">
            <a:spLocks/>
          </p:cNvSpPr>
          <p:nvPr/>
        </p:nvSpPr>
        <p:spPr>
          <a:xfrm>
            <a:off x="1981200" y="152400"/>
            <a:ext cx="82296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latin typeface="+mn-lt"/>
              </a:rPr>
              <a:t>Setup of TI/FEP</a:t>
            </a:r>
            <a:endParaRPr lang="zh-CN" altLang="en-US" sz="3600" b="1" baseline="-25000" dirty="0">
              <a:latin typeface="+mn-lt"/>
            </a:endParaRPr>
          </a:p>
        </p:txBody>
      </p:sp>
    </p:spTree>
    <p:extLst>
      <p:ext uri="{BB962C8B-B14F-4D97-AF65-F5344CB8AC3E}">
        <p14:creationId xmlns:p14="http://schemas.microsoft.com/office/powerpoint/2010/main" val="189884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altLang="zh-CN" sz="3600" b="1" dirty="0">
                <a:latin typeface="+mn-lt"/>
              </a:rPr>
              <a:t>Demo 1</a:t>
            </a:r>
            <a:endParaRPr lang="zh-CN" altLang="en-US" sz="3600" b="1" baseline="-25000" dirty="0">
              <a:latin typeface="+mn-lt"/>
            </a:endParaRPr>
          </a:p>
        </p:txBody>
      </p:sp>
      <p:sp>
        <p:nvSpPr>
          <p:cNvPr id="3" name="Slide Number Placeholder 2"/>
          <p:cNvSpPr>
            <a:spLocks noGrp="1"/>
          </p:cNvSpPr>
          <p:nvPr>
            <p:ph type="sldNum" sz="quarter" idx="12"/>
          </p:nvPr>
        </p:nvSpPr>
        <p:spPr/>
        <p:txBody>
          <a:bodyPr/>
          <a:lstStyle/>
          <a:p>
            <a:fld id="{5A86F846-74C6-42E9-8D69-1699D1BCC49E}" type="slidenum">
              <a:rPr lang="en-US" smtClean="0"/>
              <a:t>13</a:t>
            </a:fld>
            <a:endParaRPr lang="en-US"/>
          </a:p>
        </p:txBody>
      </p:sp>
      <p:pic>
        <p:nvPicPr>
          <p:cNvPr id="7" name="Picture 6">
            <a:extLst>
              <a:ext uri="{FF2B5EF4-FFF2-40B4-BE49-F238E27FC236}">
                <a16:creationId xmlns:a16="http://schemas.microsoft.com/office/drawing/2014/main" id="{6EC9CE57-F0A5-DA6C-97A0-BBCF3C1F5973}"/>
              </a:ext>
            </a:extLst>
          </p:cNvPr>
          <p:cNvPicPr>
            <a:picLocks noChangeAspect="1"/>
          </p:cNvPicPr>
          <p:nvPr/>
        </p:nvPicPr>
        <p:blipFill>
          <a:blip r:embed="rId3"/>
          <a:srcRect l="144"/>
          <a:stretch/>
        </p:blipFill>
        <p:spPr>
          <a:xfrm>
            <a:off x="705527" y="906169"/>
            <a:ext cx="9718085" cy="5045661"/>
          </a:xfrm>
          <a:prstGeom prst="rect">
            <a:avLst/>
          </a:prstGeom>
        </p:spPr>
      </p:pic>
      <p:sp>
        <p:nvSpPr>
          <p:cNvPr id="9" name="TextBox 8">
            <a:extLst>
              <a:ext uri="{FF2B5EF4-FFF2-40B4-BE49-F238E27FC236}">
                <a16:creationId xmlns:a16="http://schemas.microsoft.com/office/drawing/2014/main" id="{7434D746-A598-B0A5-825E-2E7E2E63F95A}"/>
              </a:ext>
            </a:extLst>
          </p:cNvPr>
          <p:cNvSpPr txBox="1"/>
          <p:nvPr/>
        </p:nvSpPr>
        <p:spPr>
          <a:xfrm>
            <a:off x="602251" y="6195246"/>
            <a:ext cx="6096772" cy="369332"/>
          </a:xfrm>
          <a:prstGeom prst="rect">
            <a:avLst/>
          </a:prstGeom>
          <a:noFill/>
        </p:spPr>
        <p:txBody>
          <a:bodyPr wrap="square">
            <a:spAutoFit/>
          </a:bodyPr>
          <a:lstStyle/>
          <a:p>
            <a:r>
              <a:rPr lang="en-US" dirty="0">
                <a:hlinkClick r:id="rId4"/>
              </a:rPr>
              <a:t>https://ambermd.org/tutorials/advanced/tutorial22/index.php</a:t>
            </a:r>
            <a:endParaRPr lang="en-US" dirty="0"/>
          </a:p>
        </p:txBody>
      </p:sp>
    </p:spTree>
    <p:extLst>
      <p:ext uri="{BB962C8B-B14F-4D97-AF65-F5344CB8AC3E}">
        <p14:creationId xmlns:p14="http://schemas.microsoft.com/office/powerpoint/2010/main" val="194837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Screen Shot 2022-08-10 at 11.48.31.png" descr="Screen Shot 2022-08-10 at 11.48.31.png"/>
          <p:cNvPicPr>
            <a:picLocks noChangeAspect="1"/>
          </p:cNvPicPr>
          <p:nvPr/>
        </p:nvPicPr>
        <p:blipFill>
          <a:blip r:embed="rId2"/>
          <a:stretch>
            <a:fillRect/>
          </a:stretch>
        </p:blipFill>
        <p:spPr>
          <a:xfrm>
            <a:off x="525791" y="1288344"/>
            <a:ext cx="2714628" cy="630968"/>
          </a:xfrm>
          <a:prstGeom prst="rect">
            <a:avLst/>
          </a:prstGeom>
          <a:ln w="12700">
            <a:miter lim="400000"/>
          </a:ln>
        </p:spPr>
      </p:pic>
      <p:pic>
        <p:nvPicPr>
          <p:cNvPr id="332" name="Screen Shot 2022-08-10 at 11.48.57.png" descr="Screen Shot 2022-08-10 at 11.48.57.png"/>
          <p:cNvPicPr>
            <a:picLocks noChangeAspect="1"/>
          </p:cNvPicPr>
          <p:nvPr/>
        </p:nvPicPr>
        <p:blipFill>
          <a:blip r:embed="rId3"/>
          <a:stretch>
            <a:fillRect/>
          </a:stretch>
        </p:blipFill>
        <p:spPr>
          <a:xfrm>
            <a:off x="580822" y="1856679"/>
            <a:ext cx="5781272" cy="1088781"/>
          </a:xfrm>
          <a:prstGeom prst="rect">
            <a:avLst/>
          </a:prstGeom>
          <a:ln w="12700">
            <a:miter lim="400000"/>
          </a:ln>
        </p:spPr>
      </p:pic>
      <p:grpSp>
        <p:nvGrpSpPr>
          <p:cNvPr id="335" name="Group"/>
          <p:cNvGrpSpPr/>
          <p:nvPr/>
        </p:nvGrpSpPr>
        <p:grpSpPr>
          <a:xfrm>
            <a:off x="524672" y="3081431"/>
            <a:ext cx="11142657" cy="1857110"/>
            <a:chOff x="0" y="0"/>
            <a:chExt cx="22285312" cy="3714218"/>
          </a:xfrm>
        </p:grpSpPr>
        <p:pic>
          <p:nvPicPr>
            <p:cNvPr id="333" name="Screen Shot 2022-08-10 at 11.49.53.png" descr="Screen Shot 2022-08-10 at 11.49.53.png"/>
            <p:cNvPicPr>
              <a:picLocks noChangeAspect="1"/>
            </p:cNvPicPr>
            <p:nvPr/>
          </p:nvPicPr>
          <p:blipFill>
            <a:blip r:embed="rId4"/>
            <a:stretch>
              <a:fillRect/>
            </a:stretch>
          </p:blipFill>
          <p:spPr>
            <a:xfrm>
              <a:off x="0" y="0"/>
              <a:ext cx="22285313" cy="3714219"/>
            </a:xfrm>
            <a:prstGeom prst="rect">
              <a:avLst/>
            </a:prstGeom>
            <a:ln w="12700" cap="flat">
              <a:noFill/>
              <a:miter lim="400000"/>
            </a:ln>
            <a:effectLst/>
          </p:spPr>
        </p:pic>
        <p:sp>
          <p:nvSpPr>
            <p:cNvPr id="334" name="Rectangle"/>
            <p:cNvSpPr/>
            <p:nvPr/>
          </p:nvSpPr>
          <p:spPr>
            <a:xfrm>
              <a:off x="12523048" y="3091420"/>
              <a:ext cx="9452535" cy="537158"/>
            </a:xfrm>
            <a:prstGeom prst="rect">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336" name="Screen Shot 2022-08-10 at 11.51.25.png" descr="Screen Shot 2022-08-10 at 11.51.25.png"/>
          <p:cNvPicPr>
            <a:picLocks noChangeAspect="1"/>
          </p:cNvPicPr>
          <p:nvPr/>
        </p:nvPicPr>
        <p:blipFill>
          <a:blip r:embed="rId5"/>
          <a:stretch>
            <a:fillRect/>
          </a:stretch>
        </p:blipFill>
        <p:spPr>
          <a:xfrm>
            <a:off x="579435" y="4974455"/>
            <a:ext cx="7625429" cy="1492478"/>
          </a:xfrm>
          <a:prstGeom prst="rect">
            <a:avLst/>
          </a:prstGeom>
          <a:ln w="12700">
            <a:miter lim="400000"/>
          </a:ln>
        </p:spPr>
      </p:pic>
      <p:pic>
        <p:nvPicPr>
          <p:cNvPr id="337" name="Screen Shot 2022-08-10 at 23.09.10.png" descr="Screen Shot 2022-08-10 at 23.09.10.png"/>
          <p:cNvPicPr>
            <a:picLocks noChangeAspect="1"/>
          </p:cNvPicPr>
          <p:nvPr/>
        </p:nvPicPr>
        <p:blipFill>
          <a:blip r:embed="rId6"/>
          <a:srcRect t="3391"/>
          <a:stretch>
            <a:fillRect/>
          </a:stretch>
        </p:blipFill>
        <p:spPr>
          <a:xfrm>
            <a:off x="6794533" y="657516"/>
            <a:ext cx="3599813" cy="2390934"/>
          </a:xfrm>
          <a:prstGeom prst="rect">
            <a:avLst/>
          </a:prstGeom>
          <a:ln w="12700">
            <a:miter lim="400000"/>
          </a:ln>
        </p:spPr>
      </p:pic>
      <p:sp>
        <p:nvSpPr>
          <p:cNvPr id="5" name="Title 1">
            <a:extLst>
              <a:ext uri="{FF2B5EF4-FFF2-40B4-BE49-F238E27FC236}">
                <a16:creationId xmlns:a16="http://schemas.microsoft.com/office/drawing/2014/main" id="{D836EF87-57F2-E3D2-DEE4-801FD022A1E1}"/>
              </a:ext>
            </a:extLst>
          </p:cNvPr>
          <p:cNvSpPr>
            <a:spLocks noGrp="1"/>
          </p:cNvSpPr>
          <p:nvPr>
            <p:ph type="title"/>
          </p:nvPr>
        </p:nvSpPr>
        <p:spPr>
          <a:xfrm>
            <a:off x="1981200" y="39975"/>
            <a:ext cx="8229600" cy="685800"/>
          </a:xfrm>
        </p:spPr>
        <p:txBody>
          <a:bodyPr>
            <a:normAutofit/>
          </a:bodyPr>
          <a:lstStyle/>
          <a:p>
            <a:pPr algn="ctr"/>
            <a:r>
              <a:rPr lang="en-US" altLang="zh-CN" sz="3600" b="1" dirty="0">
                <a:latin typeface="+mn-lt"/>
              </a:rPr>
              <a:t>Amber’s implementation of accelerated MD</a:t>
            </a:r>
          </a:p>
        </p:txBody>
      </p:sp>
      <p:sp>
        <p:nvSpPr>
          <p:cNvPr id="6" name="Slide Number Placeholder 2">
            <a:extLst>
              <a:ext uri="{FF2B5EF4-FFF2-40B4-BE49-F238E27FC236}">
                <a16:creationId xmlns:a16="http://schemas.microsoft.com/office/drawing/2014/main" id="{43572047-1902-3197-2DD2-A8CC8BA2AA19}"/>
              </a:ext>
            </a:extLst>
          </p:cNvPr>
          <p:cNvSpPr txBox="1">
            <a:spLocks/>
          </p:cNvSpPr>
          <p:nvPr/>
        </p:nvSpPr>
        <p:spPr>
          <a:xfrm>
            <a:off x="11663766" y="6483298"/>
            <a:ext cx="52823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6F846-74C6-42E9-8D69-1699D1BCC49E}" type="slidenum">
              <a:rPr lang="en-US" smtClean="0"/>
              <a:pPr/>
              <a:t>14</a:t>
            </a:fld>
            <a:endParaRPr lang="en-US" dirty="0"/>
          </a:p>
        </p:txBody>
      </p:sp>
    </p:spTree>
    <p:extLst>
      <p:ext uri="{BB962C8B-B14F-4D97-AF65-F5344CB8AC3E}">
        <p14:creationId xmlns:p14="http://schemas.microsoft.com/office/powerpoint/2010/main" val="2597025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altLang="zh-CN" sz="3600" b="1" dirty="0">
                <a:latin typeface="+mn-lt"/>
              </a:rPr>
              <a:t>Demo 2</a:t>
            </a:r>
            <a:endParaRPr lang="zh-CN" altLang="en-US" sz="3600" b="1" baseline="-25000" dirty="0">
              <a:latin typeface="+mn-lt"/>
            </a:endParaRPr>
          </a:p>
        </p:txBody>
      </p:sp>
      <p:sp>
        <p:nvSpPr>
          <p:cNvPr id="3" name="Slide Number Placeholder 2"/>
          <p:cNvSpPr>
            <a:spLocks noGrp="1"/>
          </p:cNvSpPr>
          <p:nvPr>
            <p:ph type="sldNum" sz="quarter" idx="12"/>
          </p:nvPr>
        </p:nvSpPr>
        <p:spPr/>
        <p:txBody>
          <a:bodyPr/>
          <a:lstStyle/>
          <a:p>
            <a:fld id="{5A86F846-74C6-42E9-8D69-1699D1BCC49E}" type="slidenum">
              <a:rPr lang="en-US" smtClean="0"/>
              <a:t>15</a:t>
            </a:fld>
            <a:endParaRPr lang="en-US"/>
          </a:p>
        </p:txBody>
      </p:sp>
      <p:pic>
        <p:nvPicPr>
          <p:cNvPr id="9" name="Picture 8">
            <a:extLst>
              <a:ext uri="{FF2B5EF4-FFF2-40B4-BE49-F238E27FC236}">
                <a16:creationId xmlns:a16="http://schemas.microsoft.com/office/drawing/2014/main" id="{E587A771-38F1-3E80-8CC0-AA4BFCDA08EB}"/>
              </a:ext>
            </a:extLst>
          </p:cNvPr>
          <p:cNvPicPr>
            <a:picLocks noChangeAspect="1"/>
          </p:cNvPicPr>
          <p:nvPr/>
        </p:nvPicPr>
        <p:blipFill>
          <a:blip r:embed="rId3"/>
          <a:srcRect b="35190"/>
          <a:stretch/>
        </p:blipFill>
        <p:spPr>
          <a:xfrm>
            <a:off x="507699" y="1019710"/>
            <a:ext cx="6279838" cy="4206758"/>
          </a:xfrm>
          <a:prstGeom prst="rect">
            <a:avLst/>
          </a:prstGeom>
        </p:spPr>
      </p:pic>
      <p:sp>
        <p:nvSpPr>
          <p:cNvPr id="11" name="TextBox 10">
            <a:extLst>
              <a:ext uri="{FF2B5EF4-FFF2-40B4-BE49-F238E27FC236}">
                <a16:creationId xmlns:a16="http://schemas.microsoft.com/office/drawing/2014/main" id="{72A03032-59D6-5BEE-3B3E-3CE4C799E74F}"/>
              </a:ext>
            </a:extLst>
          </p:cNvPr>
          <p:cNvSpPr txBox="1"/>
          <p:nvPr/>
        </p:nvSpPr>
        <p:spPr>
          <a:xfrm>
            <a:off x="507699" y="5573717"/>
            <a:ext cx="6096772" cy="307777"/>
          </a:xfrm>
          <a:prstGeom prst="rect">
            <a:avLst/>
          </a:prstGeom>
          <a:noFill/>
        </p:spPr>
        <p:txBody>
          <a:bodyPr wrap="square">
            <a:spAutoFit/>
          </a:bodyPr>
          <a:lstStyle/>
          <a:p>
            <a:r>
              <a:rPr lang="en-US" sz="1400" dirty="0">
                <a:hlinkClick r:id="rId4"/>
              </a:rPr>
              <a:t>https://ambermd.org/tutorials/advanced/tutorial9/index.html</a:t>
            </a:r>
            <a:endParaRPr lang="en-US" sz="1400" dirty="0"/>
          </a:p>
        </p:txBody>
      </p:sp>
      <p:sp>
        <p:nvSpPr>
          <p:cNvPr id="13" name="TextBox 12">
            <a:extLst>
              <a:ext uri="{FF2B5EF4-FFF2-40B4-BE49-F238E27FC236}">
                <a16:creationId xmlns:a16="http://schemas.microsoft.com/office/drawing/2014/main" id="{7FCFACA0-5675-4F7A-9825-4519DF565A7D}"/>
              </a:ext>
            </a:extLst>
          </p:cNvPr>
          <p:cNvSpPr txBox="1"/>
          <p:nvPr/>
        </p:nvSpPr>
        <p:spPr>
          <a:xfrm>
            <a:off x="507699" y="5908130"/>
            <a:ext cx="6096772" cy="307777"/>
          </a:xfrm>
          <a:prstGeom prst="rect">
            <a:avLst/>
          </a:prstGeom>
          <a:noFill/>
        </p:spPr>
        <p:txBody>
          <a:bodyPr wrap="square">
            <a:spAutoFit/>
          </a:bodyPr>
          <a:lstStyle/>
          <a:p>
            <a:r>
              <a:rPr lang="en-US" sz="1400" dirty="0">
                <a:hlinkClick r:id="rId5"/>
              </a:rPr>
              <a:t>https://github.com/yuxuanzhuang/amber_fep_tutorial/tree/amber.20</a:t>
            </a:r>
            <a:r>
              <a:rPr lang="en-US" sz="1400">
                <a:hlinkClick r:id="rId5"/>
              </a:rPr>
              <a:t>.cuda</a:t>
            </a:r>
            <a:endParaRPr lang="en-US" sz="1400" dirty="0"/>
          </a:p>
        </p:txBody>
      </p:sp>
      <p:sp>
        <p:nvSpPr>
          <p:cNvPr id="15" name="TextBox 14">
            <a:extLst>
              <a:ext uri="{FF2B5EF4-FFF2-40B4-BE49-F238E27FC236}">
                <a16:creationId xmlns:a16="http://schemas.microsoft.com/office/drawing/2014/main" id="{3053A719-7EE5-1AE2-C5BE-0E0F10D2E92C}"/>
              </a:ext>
            </a:extLst>
          </p:cNvPr>
          <p:cNvSpPr txBox="1"/>
          <p:nvPr/>
        </p:nvSpPr>
        <p:spPr>
          <a:xfrm>
            <a:off x="7054178" y="1019710"/>
            <a:ext cx="4873705" cy="3293209"/>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000000"/>
                </a:solidFill>
                <a:effectLst/>
              </a:rPr>
              <a:t>T4-lysozyme destroys bacteria by hydrolyzing the polysaccharide component of the cell wall.</a:t>
            </a:r>
          </a:p>
          <a:p>
            <a:pPr marL="285750" indent="-285750">
              <a:buFont typeface="Arial" panose="020B0604020202020204" pitchFamily="34" charset="0"/>
              <a:buChar char="•"/>
            </a:pPr>
            <a:r>
              <a:rPr lang="en-US" sz="1600" b="0" i="0" dirty="0">
                <a:solidFill>
                  <a:srgbClr val="000000"/>
                </a:solidFill>
                <a:effectLst/>
              </a:rPr>
              <a:t>An artificial cavity suitable for the binding of small non–polar molecules was introduced by single point mutation (See Eriksson et al., </a:t>
            </a:r>
            <a:r>
              <a:rPr lang="en-US" sz="1600" b="0" i="1" dirty="0">
                <a:solidFill>
                  <a:srgbClr val="000000"/>
                </a:solidFill>
                <a:effectLst/>
              </a:rPr>
              <a:t>Nature</a:t>
            </a:r>
            <a:r>
              <a:rPr lang="en-US" sz="1600" b="0" i="0" dirty="0">
                <a:solidFill>
                  <a:srgbClr val="000000"/>
                </a:solidFill>
                <a:effectLst/>
              </a:rPr>
              <a:t> </a:t>
            </a:r>
            <a:r>
              <a:rPr lang="en-US" sz="1600" b="1" i="0" dirty="0">
                <a:solidFill>
                  <a:srgbClr val="000000"/>
                </a:solidFill>
                <a:effectLst/>
              </a:rPr>
              <a:t>1992</a:t>
            </a:r>
            <a:r>
              <a:rPr lang="en-US" sz="1600" b="0" i="0" dirty="0">
                <a:solidFill>
                  <a:srgbClr val="000000"/>
                </a:solidFill>
                <a:effectLst/>
              </a:rPr>
              <a:t>, 371–373).</a:t>
            </a:r>
          </a:p>
          <a:p>
            <a:pPr marL="285750" indent="-285750">
              <a:buFont typeface="Arial" panose="020B0604020202020204" pitchFamily="34" charset="0"/>
              <a:buChar char="•"/>
            </a:pPr>
            <a:r>
              <a:rPr lang="en-US" sz="1600" b="0" i="0" dirty="0">
                <a:solidFill>
                  <a:srgbClr val="000000"/>
                </a:solidFill>
                <a:effectLst/>
              </a:rPr>
              <a:t>The binding affinities of several small molecules to this enzyme have been determined, making it a good model system for the study of protein–ligand binding.</a:t>
            </a:r>
          </a:p>
          <a:p>
            <a:pPr marL="285750" indent="-285750">
              <a:buFont typeface="Arial" panose="020B0604020202020204" pitchFamily="34" charset="0"/>
              <a:buChar char="•"/>
            </a:pPr>
            <a:r>
              <a:rPr lang="en-US" sz="1600" dirty="0"/>
              <a:t>Benzene is bound in the lipophilic cavity with a </a:t>
            </a:r>
            <a:r>
              <a:rPr lang="en-US" sz="1600" dirty="0" err="1"/>
              <a:t>ΔG</a:t>
            </a:r>
            <a:r>
              <a:rPr lang="en-US" sz="1600" baseline="-25000" dirty="0" err="1"/>
              <a:t>Bind</a:t>
            </a:r>
            <a:r>
              <a:rPr lang="en-US" sz="1600" dirty="0"/>
              <a:t> of -5.2 kcal/mol, while the more polar phenol does not bind at all.</a:t>
            </a:r>
          </a:p>
        </p:txBody>
      </p:sp>
      <p:sp>
        <p:nvSpPr>
          <p:cNvPr id="16" name="TextBox 15">
            <a:extLst>
              <a:ext uri="{FF2B5EF4-FFF2-40B4-BE49-F238E27FC236}">
                <a16:creationId xmlns:a16="http://schemas.microsoft.com/office/drawing/2014/main" id="{A49DD4AB-D377-C33C-EA8D-82D8017AA185}"/>
              </a:ext>
            </a:extLst>
          </p:cNvPr>
          <p:cNvSpPr txBox="1"/>
          <p:nvPr/>
        </p:nvSpPr>
        <p:spPr>
          <a:xfrm>
            <a:off x="7259501" y="4742720"/>
            <a:ext cx="3841116" cy="1661993"/>
          </a:xfrm>
          <a:prstGeom prst="rect">
            <a:avLst/>
          </a:prstGeom>
          <a:noFill/>
        </p:spPr>
        <p:txBody>
          <a:bodyPr wrap="none" rtlCol="0">
            <a:spAutoFit/>
          </a:bodyPr>
          <a:lstStyle/>
          <a:p>
            <a:r>
              <a:rPr lang="en-US" dirty="0"/>
              <a:t>Analysis tool:</a:t>
            </a:r>
          </a:p>
          <a:p>
            <a:pPr marL="285750" indent="-285750">
              <a:buFont typeface="Arial" panose="020B0604020202020204" pitchFamily="34" charset="0"/>
              <a:buChar char="•"/>
            </a:pPr>
            <a:r>
              <a:rPr lang="en-US" dirty="0" err="1"/>
              <a:t>alchemrs</a:t>
            </a:r>
            <a:endParaRPr lang="en-US" dirty="0"/>
          </a:p>
          <a:p>
            <a:r>
              <a:rPr lang="en-US" sz="1200" dirty="0">
                <a:hlinkClick r:id="rId6"/>
              </a:rPr>
              <a:t>https://github.com/helmutcarter/alchemrs</a:t>
            </a:r>
            <a:br>
              <a:rPr lang="en-US" sz="1200" dirty="0"/>
            </a:br>
            <a:r>
              <a:rPr lang="en-US" sz="1200" dirty="0">
                <a:hlinkClick r:id="rId7"/>
              </a:rPr>
              <a:t>https://helmutcarter.github.io/alchemrs/introduction.html</a:t>
            </a:r>
            <a:endParaRPr lang="en-US" sz="1200" dirty="0"/>
          </a:p>
          <a:p>
            <a:pPr marL="285750" indent="-285750">
              <a:buFont typeface="Arial" panose="020B0604020202020204" pitchFamily="34" charset="0"/>
              <a:buChar char="•"/>
            </a:pPr>
            <a:r>
              <a:rPr lang="en-US" dirty="0" err="1"/>
              <a:t>alchemlyb</a:t>
            </a:r>
            <a:endParaRPr lang="en-US" dirty="0"/>
          </a:p>
          <a:p>
            <a:r>
              <a:rPr lang="en-US" sz="1200" dirty="0">
                <a:hlinkClick r:id="rId8"/>
              </a:rPr>
              <a:t>https://github.com/alchemistry/alchemlyb</a:t>
            </a:r>
            <a:endParaRPr lang="en-US" sz="1200" dirty="0"/>
          </a:p>
          <a:p>
            <a:r>
              <a:rPr lang="en-US" sz="1200" dirty="0">
                <a:hlinkClick r:id="rId9"/>
              </a:rPr>
              <a:t>https://alchemlyb.readthedocs.io/en/latest/index.html</a:t>
            </a:r>
            <a:endParaRPr lang="en-US" sz="1200" dirty="0"/>
          </a:p>
        </p:txBody>
      </p:sp>
    </p:spTree>
    <p:extLst>
      <p:ext uri="{BB962C8B-B14F-4D97-AF65-F5344CB8AC3E}">
        <p14:creationId xmlns:p14="http://schemas.microsoft.com/office/powerpoint/2010/main" val="320483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r>
              <a:rPr lang="en-US" altLang="zh-CN" sz="3600" b="1" dirty="0"/>
              <a:t>Enhance conformational sampling</a:t>
            </a:r>
            <a:endParaRPr lang="zh-CN" altLang="en-US" sz="3600" b="1" baseline="-25000" dirty="0"/>
          </a:p>
        </p:txBody>
      </p:sp>
      <p:sp>
        <p:nvSpPr>
          <p:cNvPr id="7" name="Content Placeholder 2"/>
          <p:cNvSpPr>
            <a:spLocks noGrp="1"/>
          </p:cNvSpPr>
          <p:nvPr>
            <p:ph idx="1"/>
          </p:nvPr>
        </p:nvSpPr>
        <p:spPr>
          <a:xfrm>
            <a:off x="914400" y="914400"/>
            <a:ext cx="3581400" cy="5334000"/>
          </a:xfrm>
          <a:ln w="28575">
            <a:solidFill>
              <a:schemeClr val="tx1"/>
            </a:solidFill>
          </a:ln>
        </p:spPr>
        <p:txBody>
          <a:bodyPr>
            <a:normAutofit lnSpcReduction="10000"/>
          </a:bodyPr>
          <a:lstStyle/>
          <a:p>
            <a:r>
              <a:rPr lang="en-US" altLang="zh-CN" dirty="0"/>
              <a:t>REMD</a:t>
            </a:r>
            <a:br>
              <a:rPr lang="en-US" altLang="zh-CN" dirty="0"/>
            </a:br>
            <a:r>
              <a:rPr lang="en-US" altLang="zh-CN" sz="2400" dirty="0"/>
              <a:t>(Replica Exchange MD)</a:t>
            </a:r>
          </a:p>
          <a:p>
            <a:endParaRPr lang="en-US" altLang="zh-CN" dirty="0"/>
          </a:p>
          <a:p>
            <a:r>
              <a:rPr lang="en-US" altLang="zh-CN" dirty="0"/>
              <a:t>Umbrella sampling</a:t>
            </a:r>
          </a:p>
          <a:p>
            <a:endParaRPr lang="en-US" altLang="zh-CN" dirty="0"/>
          </a:p>
          <a:p>
            <a:r>
              <a:rPr lang="en-US" altLang="zh-CN" dirty="0" err="1"/>
              <a:t>Metadynamics</a:t>
            </a:r>
            <a:endParaRPr lang="en-US" altLang="zh-CN" dirty="0"/>
          </a:p>
          <a:p>
            <a:endParaRPr lang="en-US" altLang="zh-CN" dirty="0"/>
          </a:p>
          <a:p>
            <a:r>
              <a:rPr lang="en-US" altLang="zh-CN" dirty="0" err="1"/>
              <a:t>aMD</a:t>
            </a:r>
            <a:br>
              <a:rPr lang="en-US" altLang="zh-CN" dirty="0"/>
            </a:br>
            <a:r>
              <a:rPr lang="en-US" altLang="zh-CN" sz="2400" dirty="0"/>
              <a:t>(accelerated MD)</a:t>
            </a:r>
          </a:p>
          <a:p>
            <a:endParaRPr lang="en-US" altLang="zh-CN" sz="2400" dirty="0"/>
          </a:p>
          <a:p>
            <a:r>
              <a:rPr lang="en-US" altLang="zh-CN" sz="2400" dirty="0"/>
              <a:t>Steer molecular dynamics (SMD)</a:t>
            </a:r>
          </a:p>
        </p:txBody>
      </p:sp>
      <p:sp>
        <p:nvSpPr>
          <p:cNvPr id="3" name="Slide Number Placeholder 2"/>
          <p:cNvSpPr>
            <a:spLocks noGrp="1"/>
          </p:cNvSpPr>
          <p:nvPr>
            <p:ph type="sldNum" sz="quarter" idx="12"/>
          </p:nvPr>
        </p:nvSpPr>
        <p:spPr/>
        <p:txBody>
          <a:bodyPr/>
          <a:lstStyle/>
          <a:p>
            <a:fld id="{5A86F846-74C6-42E9-8D69-1699D1BCC49E}" type="slidenum">
              <a:rPr lang="en-US" smtClean="0"/>
              <a:t>2</a:t>
            </a:fld>
            <a:endParaRPr lang="en-US"/>
          </a:p>
        </p:txBody>
      </p:sp>
      <p:pic>
        <p:nvPicPr>
          <p:cNvPr id="5" name="Screen Shot 2022-08-10 at 23.57.17.png" descr="Screen Shot 2022-08-10 at 23.57.17.png">
            <a:extLst>
              <a:ext uri="{FF2B5EF4-FFF2-40B4-BE49-F238E27FC236}">
                <a16:creationId xmlns:a16="http://schemas.microsoft.com/office/drawing/2014/main" id="{FB244B21-F635-94E4-87E9-01F7CA546254}"/>
              </a:ext>
            </a:extLst>
          </p:cNvPr>
          <p:cNvPicPr>
            <a:picLocks noChangeAspect="1"/>
          </p:cNvPicPr>
          <p:nvPr/>
        </p:nvPicPr>
        <p:blipFill>
          <a:blip r:embed="rId3"/>
          <a:stretch>
            <a:fillRect/>
          </a:stretch>
        </p:blipFill>
        <p:spPr>
          <a:xfrm>
            <a:off x="4809056" y="1622060"/>
            <a:ext cx="6854710" cy="3613879"/>
          </a:xfrm>
          <a:prstGeom prst="rect">
            <a:avLst/>
          </a:prstGeom>
          <a:ln w="12700">
            <a:miter lim="400000"/>
          </a:ln>
        </p:spPr>
      </p:pic>
      <p:sp>
        <p:nvSpPr>
          <p:cNvPr id="6" name="Liao Q., Prog Mol Biol Transl Sci. 2020;170:177-213.">
            <a:extLst>
              <a:ext uri="{FF2B5EF4-FFF2-40B4-BE49-F238E27FC236}">
                <a16:creationId xmlns:a16="http://schemas.microsoft.com/office/drawing/2014/main" id="{3857E3F2-B03F-9852-68C0-1B4C5D9F43D2}"/>
              </a:ext>
            </a:extLst>
          </p:cNvPr>
          <p:cNvSpPr txBox="1"/>
          <p:nvPr/>
        </p:nvSpPr>
        <p:spPr>
          <a:xfrm>
            <a:off x="7880167" y="6366528"/>
            <a:ext cx="3962063"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sz="1400" dirty="0"/>
              <a:t>Liao Q., </a:t>
            </a:r>
            <a:r>
              <a:rPr sz="1400" i="1" dirty="0"/>
              <a:t>Prog Mol Biol </a:t>
            </a:r>
            <a:r>
              <a:rPr sz="1400" i="1" dirty="0" err="1"/>
              <a:t>Transl</a:t>
            </a:r>
            <a:r>
              <a:rPr sz="1400" i="1" dirty="0"/>
              <a:t> Sci</a:t>
            </a:r>
            <a:r>
              <a:rPr sz="1400" dirty="0"/>
              <a:t>. 2020;170:177-213.</a:t>
            </a:r>
          </a:p>
        </p:txBody>
      </p:sp>
    </p:spTree>
    <p:extLst>
      <p:ext uri="{BB962C8B-B14F-4D97-AF65-F5344CB8AC3E}">
        <p14:creationId xmlns:p14="http://schemas.microsoft.com/office/powerpoint/2010/main" val="405815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r>
              <a:rPr lang="en-US" altLang="zh-CN" sz="3600" b="1" dirty="0"/>
              <a:t>Enhance conformational sampling</a:t>
            </a:r>
            <a:endParaRPr lang="zh-CN" altLang="en-US" sz="3600" b="1" baseline="-25000" dirty="0"/>
          </a:p>
        </p:txBody>
      </p:sp>
      <p:sp>
        <p:nvSpPr>
          <p:cNvPr id="7" name="Content Placeholder 2"/>
          <p:cNvSpPr>
            <a:spLocks noGrp="1"/>
          </p:cNvSpPr>
          <p:nvPr>
            <p:ph idx="1"/>
          </p:nvPr>
        </p:nvSpPr>
        <p:spPr>
          <a:xfrm>
            <a:off x="914400" y="914400"/>
            <a:ext cx="3581400" cy="5334000"/>
          </a:xfrm>
          <a:ln w="28575">
            <a:solidFill>
              <a:schemeClr val="tx1"/>
            </a:solidFill>
          </a:ln>
        </p:spPr>
        <p:txBody>
          <a:bodyPr>
            <a:normAutofit lnSpcReduction="10000"/>
          </a:bodyPr>
          <a:lstStyle/>
          <a:p>
            <a:r>
              <a:rPr lang="en-US" altLang="zh-CN" dirty="0">
                <a:solidFill>
                  <a:srgbClr val="FF0000"/>
                </a:solidFill>
              </a:rPr>
              <a:t>REMD</a:t>
            </a:r>
            <a:br>
              <a:rPr lang="en-US" altLang="zh-CN" dirty="0">
                <a:solidFill>
                  <a:srgbClr val="FF0000"/>
                </a:solidFill>
              </a:rPr>
            </a:br>
            <a:r>
              <a:rPr lang="en-US" altLang="zh-CN" sz="2400" dirty="0">
                <a:solidFill>
                  <a:srgbClr val="FF0000"/>
                </a:solidFill>
              </a:rPr>
              <a:t>(Replica Exchange MD)</a:t>
            </a:r>
          </a:p>
          <a:p>
            <a:endParaRPr lang="en-US" altLang="zh-CN" dirty="0"/>
          </a:p>
          <a:p>
            <a:r>
              <a:rPr lang="en-US" altLang="zh-CN" dirty="0"/>
              <a:t>Umbrella sampling</a:t>
            </a:r>
          </a:p>
          <a:p>
            <a:endParaRPr lang="en-US" altLang="zh-CN" dirty="0"/>
          </a:p>
          <a:p>
            <a:r>
              <a:rPr lang="en-US" altLang="zh-CN" dirty="0" err="1"/>
              <a:t>Metadynamics</a:t>
            </a:r>
            <a:endParaRPr lang="en-US" altLang="zh-CN" dirty="0"/>
          </a:p>
          <a:p>
            <a:endParaRPr lang="en-US" altLang="zh-CN" dirty="0"/>
          </a:p>
          <a:p>
            <a:r>
              <a:rPr lang="en-US" altLang="zh-CN" dirty="0" err="1"/>
              <a:t>aMD</a:t>
            </a:r>
            <a:br>
              <a:rPr lang="en-US" altLang="zh-CN" dirty="0"/>
            </a:br>
            <a:r>
              <a:rPr lang="en-US" altLang="zh-CN" sz="2400" dirty="0"/>
              <a:t>(accelerated MD)</a:t>
            </a:r>
          </a:p>
          <a:p>
            <a:endParaRPr lang="en-US" altLang="zh-CN" sz="2400" dirty="0"/>
          </a:p>
          <a:p>
            <a:r>
              <a:rPr lang="en-US" altLang="zh-CN" sz="2400" dirty="0"/>
              <a:t>Steer molecular dynamics(SMD)</a:t>
            </a:r>
          </a:p>
        </p:txBody>
      </p:sp>
      <p:sp>
        <p:nvSpPr>
          <p:cNvPr id="3" name="Slide Number Placeholder 2"/>
          <p:cNvSpPr>
            <a:spLocks noGrp="1"/>
          </p:cNvSpPr>
          <p:nvPr>
            <p:ph type="sldNum" sz="quarter" idx="12"/>
          </p:nvPr>
        </p:nvSpPr>
        <p:spPr/>
        <p:txBody>
          <a:bodyPr/>
          <a:lstStyle/>
          <a:p>
            <a:fld id="{5A86F846-74C6-42E9-8D69-1699D1BCC49E}" type="slidenum">
              <a:rPr lang="en-US" smtClean="0"/>
              <a:t>3</a:t>
            </a:fld>
            <a:endParaRPr lang="en-US"/>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600" y="1899189"/>
            <a:ext cx="6764166" cy="33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8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altLang="zh-CN" sz="3600" b="1" dirty="0">
                <a:latin typeface="+mn-lt"/>
              </a:rPr>
              <a:t>Enhance conformational sampling</a:t>
            </a:r>
            <a:endParaRPr lang="zh-CN" altLang="en-US" sz="3600" b="1" baseline="-25000" dirty="0">
              <a:latin typeface="+mn-lt"/>
            </a:endParaRPr>
          </a:p>
        </p:txBody>
      </p:sp>
      <p:sp>
        <p:nvSpPr>
          <p:cNvPr id="7" name="Content Placeholder 2"/>
          <p:cNvSpPr>
            <a:spLocks noGrp="1"/>
          </p:cNvSpPr>
          <p:nvPr>
            <p:ph idx="1"/>
          </p:nvPr>
        </p:nvSpPr>
        <p:spPr>
          <a:xfrm>
            <a:off x="914400" y="914400"/>
            <a:ext cx="3581400" cy="5334000"/>
          </a:xfrm>
          <a:ln w="28575">
            <a:solidFill>
              <a:schemeClr val="tx1"/>
            </a:solidFill>
          </a:ln>
        </p:spPr>
        <p:txBody>
          <a:bodyPr>
            <a:normAutofit lnSpcReduction="10000"/>
          </a:bodyPr>
          <a:lstStyle/>
          <a:p>
            <a:r>
              <a:rPr lang="en-US" altLang="zh-CN" dirty="0"/>
              <a:t>REMD</a:t>
            </a:r>
            <a:br>
              <a:rPr lang="en-US" altLang="zh-CN" dirty="0"/>
            </a:br>
            <a:r>
              <a:rPr lang="en-US" altLang="zh-CN" sz="2400" dirty="0"/>
              <a:t>(Replica Exchange MD)</a:t>
            </a:r>
          </a:p>
          <a:p>
            <a:endParaRPr lang="en-US" altLang="zh-CN" dirty="0"/>
          </a:p>
          <a:p>
            <a:r>
              <a:rPr lang="en-US" altLang="zh-CN" dirty="0"/>
              <a:t>Umbrella sampling</a:t>
            </a:r>
          </a:p>
          <a:p>
            <a:endParaRPr lang="en-US" altLang="zh-CN" dirty="0"/>
          </a:p>
          <a:p>
            <a:r>
              <a:rPr lang="en-US" altLang="zh-CN" dirty="0" err="1">
                <a:solidFill>
                  <a:srgbClr val="FF0000"/>
                </a:solidFill>
              </a:rPr>
              <a:t>Metadynamics</a:t>
            </a:r>
            <a:endParaRPr lang="en-US" altLang="zh-CN" dirty="0">
              <a:solidFill>
                <a:srgbClr val="FF0000"/>
              </a:solidFill>
            </a:endParaRPr>
          </a:p>
          <a:p>
            <a:endParaRPr lang="en-US" altLang="zh-CN" dirty="0"/>
          </a:p>
          <a:p>
            <a:r>
              <a:rPr lang="en-US" altLang="zh-CN" dirty="0" err="1"/>
              <a:t>aMD</a:t>
            </a:r>
            <a:br>
              <a:rPr lang="en-US" altLang="zh-CN" dirty="0"/>
            </a:br>
            <a:r>
              <a:rPr lang="en-US" altLang="zh-CN" sz="2400" dirty="0"/>
              <a:t>(accelerated MD)</a:t>
            </a:r>
          </a:p>
          <a:p>
            <a:endParaRPr lang="en-US" altLang="zh-CN" sz="2400" dirty="0"/>
          </a:p>
          <a:p>
            <a:r>
              <a:rPr lang="en-US" altLang="zh-CN" sz="2400" dirty="0"/>
              <a:t>Steer molecular dynamics(SMD)</a:t>
            </a:r>
          </a:p>
        </p:txBody>
      </p:sp>
      <p:sp>
        <p:nvSpPr>
          <p:cNvPr id="3" name="Slide Number Placeholder 2"/>
          <p:cNvSpPr>
            <a:spLocks noGrp="1"/>
          </p:cNvSpPr>
          <p:nvPr>
            <p:ph type="sldNum" sz="quarter" idx="12"/>
          </p:nvPr>
        </p:nvSpPr>
        <p:spPr/>
        <p:txBody>
          <a:bodyPr/>
          <a:lstStyle/>
          <a:p>
            <a:fld id="{5A86F846-74C6-42E9-8D69-1699D1BCC49E}" type="slidenum">
              <a:rPr lang="en-US" smtClean="0"/>
              <a:t>4</a:t>
            </a:fld>
            <a:endParaRPr lang="en-US"/>
          </a:p>
        </p:txBody>
      </p:sp>
      <p:sp>
        <p:nvSpPr>
          <p:cNvPr id="13" name="TextBox 12">
            <a:extLst>
              <a:ext uri="{FF2B5EF4-FFF2-40B4-BE49-F238E27FC236}">
                <a16:creationId xmlns:a16="http://schemas.microsoft.com/office/drawing/2014/main" id="{EE173557-9CC0-58C1-A4BA-C2737E648B2D}"/>
              </a:ext>
            </a:extLst>
          </p:cNvPr>
          <p:cNvSpPr txBox="1"/>
          <p:nvPr/>
        </p:nvSpPr>
        <p:spPr>
          <a:xfrm>
            <a:off x="5203135" y="807901"/>
            <a:ext cx="2923173" cy="369332"/>
          </a:xfrm>
          <a:prstGeom prst="rect">
            <a:avLst/>
          </a:prstGeom>
          <a:noFill/>
        </p:spPr>
        <p:txBody>
          <a:bodyPr wrap="none" rtlCol="0">
            <a:spAutoFit/>
          </a:bodyPr>
          <a:lstStyle/>
          <a:p>
            <a:r>
              <a:rPr lang="en-US" dirty="0" err="1"/>
              <a:t>a.k.a</a:t>
            </a:r>
            <a:r>
              <a:rPr lang="en-US" dirty="0"/>
              <a:t>: MTD, METAD or </a:t>
            </a:r>
            <a:r>
              <a:rPr lang="en-US" dirty="0" err="1"/>
              <a:t>MetaD</a:t>
            </a:r>
            <a:endParaRPr lang="en-US" dirty="0"/>
          </a:p>
        </p:txBody>
      </p:sp>
      <p:pic>
        <p:nvPicPr>
          <p:cNvPr id="16" name="MetaD">
            <a:hlinkClick r:id="" action="ppaction://media"/>
            <a:extLst>
              <a:ext uri="{FF2B5EF4-FFF2-40B4-BE49-F238E27FC236}">
                <a16:creationId xmlns:a16="http://schemas.microsoft.com/office/drawing/2014/main" id="{C3632183-473D-09D4-AC1E-CB2639B2CAA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84835" y="2497773"/>
            <a:ext cx="5620578" cy="4046816"/>
          </a:xfrm>
          <a:prstGeom prst="rect">
            <a:avLst/>
          </a:prstGeom>
        </p:spPr>
      </p:pic>
      <p:sp>
        <p:nvSpPr>
          <p:cNvPr id="18" name="TextBox 17">
            <a:extLst>
              <a:ext uri="{FF2B5EF4-FFF2-40B4-BE49-F238E27FC236}">
                <a16:creationId xmlns:a16="http://schemas.microsoft.com/office/drawing/2014/main" id="{1E4ED932-14BC-75D1-A7F6-78D4D11FC540}"/>
              </a:ext>
            </a:extLst>
          </p:cNvPr>
          <p:cNvSpPr txBox="1"/>
          <p:nvPr/>
        </p:nvSpPr>
        <p:spPr>
          <a:xfrm>
            <a:off x="5874648" y="2145040"/>
            <a:ext cx="5130765" cy="338554"/>
          </a:xfrm>
          <a:prstGeom prst="rect">
            <a:avLst/>
          </a:prstGeom>
          <a:noFill/>
        </p:spPr>
        <p:txBody>
          <a:bodyPr wrap="square">
            <a:spAutoFit/>
          </a:bodyPr>
          <a:lstStyle/>
          <a:p>
            <a:r>
              <a:rPr lang="en-US" sz="1600" b="0" i="1" dirty="0">
                <a:solidFill>
                  <a:srgbClr val="0070C0"/>
                </a:solidFill>
                <a:effectLst/>
                <a:latin typeface="Arial" panose="020B0604020202020204" pitchFamily="34" charset="0"/>
              </a:rPr>
              <a:t>filling the free energy wells with computational “sand”</a:t>
            </a:r>
            <a:endParaRPr lang="en-US" sz="1600" i="1" dirty="0">
              <a:solidFill>
                <a:srgbClr val="0070C0"/>
              </a:solidFill>
            </a:endParaRPr>
          </a:p>
        </p:txBody>
      </p:sp>
      <p:sp>
        <p:nvSpPr>
          <p:cNvPr id="19" name="TextBox 18">
            <a:extLst>
              <a:ext uri="{FF2B5EF4-FFF2-40B4-BE49-F238E27FC236}">
                <a16:creationId xmlns:a16="http://schemas.microsoft.com/office/drawing/2014/main" id="{2DB504EE-B246-4B20-B759-AB3C2CEF6F76}"/>
              </a:ext>
            </a:extLst>
          </p:cNvPr>
          <p:cNvSpPr txBox="1"/>
          <p:nvPr/>
        </p:nvSpPr>
        <p:spPr>
          <a:xfrm>
            <a:off x="5164000" y="1190933"/>
            <a:ext cx="6062248" cy="95410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t>During the simulation, more and more </a:t>
            </a:r>
            <a:r>
              <a:rPr lang="en-US" altLang="zh-CN" sz="1400" dirty="0">
                <a:solidFill>
                  <a:srgbClr val="C00000"/>
                </a:solidFill>
              </a:rPr>
              <a:t>positive Gaussians are added</a:t>
            </a:r>
            <a:r>
              <a:rPr lang="en-US" altLang="zh-CN" sz="1400" dirty="0"/>
              <a:t> to the landscape, until the system explores the full energy landscape</a:t>
            </a:r>
          </a:p>
          <a:p>
            <a:pPr marL="285750" indent="-285750">
              <a:buFont typeface="Arial" panose="020B0604020202020204" pitchFamily="34" charset="0"/>
              <a:buChar char="•"/>
            </a:pPr>
            <a:r>
              <a:rPr lang="en-US" altLang="zh-CN" sz="1400" dirty="0"/>
              <a:t>Finally, the energy landscape can be </a:t>
            </a:r>
            <a:r>
              <a:rPr lang="en-US" altLang="zh-CN" sz="1400" dirty="0">
                <a:solidFill>
                  <a:srgbClr val="C00000"/>
                </a:solidFill>
              </a:rPr>
              <a:t>recovered</a:t>
            </a:r>
            <a:r>
              <a:rPr lang="en-US" altLang="zh-CN" sz="1400" dirty="0"/>
              <a:t> as the opposite of the sum of all Gaussians</a:t>
            </a:r>
            <a:endParaRPr lang="en-US" sz="1400" dirty="0"/>
          </a:p>
        </p:txBody>
      </p:sp>
      <p:pic>
        <p:nvPicPr>
          <p:cNvPr id="23" name="Picture 22">
            <a:extLst>
              <a:ext uri="{FF2B5EF4-FFF2-40B4-BE49-F238E27FC236}">
                <a16:creationId xmlns:a16="http://schemas.microsoft.com/office/drawing/2014/main" id="{1FF7CB4F-37BB-C04C-C84C-8842BC23284E}"/>
              </a:ext>
            </a:extLst>
          </p:cNvPr>
          <p:cNvPicPr>
            <a:picLocks noChangeAspect="1"/>
          </p:cNvPicPr>
          <p:nvPr/>
        </p:nvPicPr>
        <p:blipFill>
          <a:blip r:embed="rId6"/>
          <a:stretch>
            <a:fillRect/>
          </a:stretch>
        </p:blipFill>
        <p:spPr>
          <a:xfrm>
            <a:off x="10776755" y="2032551"/>
            <a:ext cx="678152" cy="412351"/>
          </a:xfrm>
          <a:prstGeom prst="rect">
            <a:avLst/>
          </a:prstGeom>
        </p:spPr>
      </p:pic>
    </p:spTree>
    <p:extLst>
      <p:ext uri="{BB962C8B-B14F-4D97-AF65-F5344CB8AC3E}">
        <p14:creationId xmlns:p14="http://schemas.microsoft.com/office/powerpoint/2010/main" val="27283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5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altLang="zh-CN" sz="3600" b="1" dirty="0">
                <a:latin typeface="+mn-lt"/>
              </a:rPr>
              <a:t>Enhance conformational sampling</a:t>
            </a:r>
            <a:endParaRPr lang="zh-CN" altLang="en-US" sz="3600" b="1" baseline="-25000" dirty="0">
              <a:latin typeface="+mn-lt"/>
            </a:endParaRPr>
          </a:p>
        </p:txBody>
      </p:sp>
      <p:sp>
        <p:nvSpPr>
          <p:cNvPr id="7" name="Content Placeholder 2"/>
          <p:cNvSpPr>
            <a:spLocks noGrp="1"/>
          </p:cNvSpPr>
          <p:nvPr>
            <p:ph idx="1"/>
          </p:nvPr>
        </p:nvSpPr>
        <p:spPr>
          <a:xfrm>
            <a:off x="914400" y="914400"/>
            <a:ext cx="3581400" cy="5334000"/>
          </a:xfrm>
          <a:ln w="28575">
            <a:solidFill>
              <a:schemeClr val="tx1"/>
            </a:solidFill>
          </a:ln>
        </p:spPr>
        <p:txBody>
          <a:bodyPr>
            <a:normAutofit lnSpcReduction="10000"/>
          </a:bodyPr>
          <a:lstStyle/>
          <a:p>
            <a:r>
              <a:rPr lang="en-US" altLang="zh-CN" dirty="0"/>
              <a:t>REMD</a:t>
            </a:r>
            <a:br>
              <a:rPr lang="en-US" altLang="zh-CN" dirty="0"/>
            </a:br>
            <a:r>
              <a:rPr lang="en-US" altLang="zh-CN" sz="2400" dirty="0"/>
              <a:t>(Replica Exchange MD)</a:t>
            </a:r>
          </a:p>
          <a:p>
            <a:endParaRPr lang="en-US" altLang="zh-CN" dirty="0"/>
          </a:p>
          <a:p>
            <a:r>
              <a:rPr lang="en-US" altLang="zh-CN" dirty="0"/>
              <a:t>Umbrella sampling</a:t>
            </a:r>
          </a:p>
          <a:p>
            <a:endParaRPr lang="en-US" altLang="zh-CN" dirty="0"/>
          </a:p>
          <a:p>
            <a:r>
              <a:rPr lang="en-US" altLang="zh-CN" dirty="0" err="1"/>
              <a:t>Metadynamics</a:t>
            </a:r>
            <a:endParaRPr lang="en-US" altLang="zh-CN" dirty="0"/>
          </a:p>
          <a:p>
            <a:endParaRPr lang="en-US" altLang="zh-CN" dirty="0"/>
          </a:p>
          <a:p>
            <a:r>
              <a:rPr lang="en-US" altLang="zh-CN" dirty="0" err="1">
                <a:solidFill>
                  <a:srgbClr val="FF0000"/>
                </a:solidFill>
              </a:rPr>
              <a:t>aMD</a:t>
            </a:r>
            <a:br>
              <a:rPr lang="en-US" altLang="zh-CN" dirty="0">
                <a:solidFill>
                  <a:srgbClr val="FF0000"/>
                </a:solidFill>
              </a:rPr>
            </a:br>
            <a:r>
              <a:rPr lang="en-US" altLang="zh-CN" sz="2400" dirty="0">
                <a:solidFill>
                  <a:srgbClr val="FF0000"/>
                </a:solidFill>
              </a:rPr>
              <a:t>(accelerated MD)</a:t>
            </a:r>
          </a:p>
          <a:p>
            <a:endParaRPr lang="en-US" altLang="zh-CN" sz="2400" dirty="0"/>
          </a:p>
          <a:p>
            <a:r>
              <a:rPr lang="en-US" altLang="zh-CN" sz="2400" dirty="0"/>
              <a:t>Steer molecular dynamics(SMD)</a:t>
            </a:r>
          </a:p>
        </p:txBody>
      </p:sp>
      <p:sp>
        <p:nvSpPr>
          <p:cNvPr id="3" name="Slide Number Placeholder 2"/>
          <p:cNvSpPr>
            <a:spLocks noGrp="1"/>
          </p:cNvSpPr>
          <p:nvPr>
            <p:ph type="sldNum" sz="quarter" idx="12"/>
          </p:nvPr>
        </p:nvSpPr>
        <p:spPr/>
        <p:txBody>
          <a:bodyPr/>
          <a:lstStyle/>
          <a:p>
            <a:fld id="{5A86F846-74C6-42E9-8D69-1699D1BCC49E}" type="slidenum">
              <a:rPr lang="en-US" smtClean="0"/>
              <a:t>5</a:t>
            </a:fld>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085" y="3114431"/>
            <a:ext cx="3698652" cy="3176218"/>
          </a:xfrm>
          <a:prstGeom prst="rect">
            <a:avLst/>
          </a:prstGeom>
        </p:spPr>
      </p:pic>
      <p:graphicFrame>
        <p:nvGraphicFramePr>
          <p:cNvPr id="4" name="Object 3"/>
          <p:cNvGraphicFramePr>
            <a:graphicFrameLocks noChangeAspect="1"/>
          </p:cNvGraphicFramePr>
          <p:nvPr/>
        </p:nvGraphicFramePr>
        <p:xfrm>
          <a:off x="5248508" y="914400"/>
          <a:ext cx="3660775" cy="1981200"/>
        </p:xfrm>
        <a:graphic>
          <a:graphicData uri="http://schemas.openxmlformats.org/presentationml/2006/ole">
            <mc:AlternateContent xmlns:mc="http://schemas.openxmlformats.org/markup-compatibility/2006">
              <mc:Choice xmlns:v="urn:schemas-microsoft-com:vml" Requires="v">
                <p:oleObj name="Equation" r:id="rId4" imgW="2158920" imgH="1168200" progId="Equation.DSMT4">
                  <p:embed/>
                </p:oleObj>
              </mc:Choice>
              <mc:Fallback>
                <p:oleObj name="Equation" r:id="rId4" imgW="2158920" imgH="116820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08" y="914400"/>
                        <a:ext cx="3660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Variants: Gaussian aMD (GaMD)">
            <a:extLst>
              <a:ext uri="{FF2B5EF4-FFF2-40B4-BE49-F238E27FC236}">
                <a16:creationId xmlns:a16="http://schemas.microsoft.com/office/drawing/2014/main" id="{FD265697-EEFC-FD96-0E96-AB2300F117E2}"/>
              </a:ext>
            </a:extLst>
          </p:cNvPr>
          <p:cNvSpPr txBox="1"/>
          <p:nvPr/>
        </p:nvSpPr>
        <p:spPr>
          <a:xfrm>
            <a:off x="9238191" y="3222327"/>
            <a:ext cx="260403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800">
                <a:solidFill>
                  <a:schemeClr val="accent1"/>
                </a:solidFill>
              </a:defRPr>
            </a:lvl1pPr>
          </a:lstStyle>
          <a:p>
            <a:r>
              <a:rPr sz="2000" dirty="0"/>
              <a:t>Variants:</a:t>
            </a:r>
            <a:endParaRPr lang="en-US" sz="2000" dirty="0"/>
          </a:p>
          <a:p>
            <a:r>
              <a:rPr sz="2000" dirty="0"/>
              <a:t>Gaussian </a:t>
            </a:r>
            <a:r>
              <a:rPr sz="2000" dirty="0" err="1"/>
              <a:t>aMD</a:t>
            </a:r>
            <a:r>
              <a:rPr sz="2000" dirty="0"/>
              <a:t> (</a:t>
            </a:r>
            <a:r>
              <a:rPr sz="2000" dirty="0" err="1"/>
              <a:t>GaMD</a:t>
            </a:r>
            <a:r>
              <a:rPr sz="2000" dirty="0"/>
              <a:t>)</a:t>
            </a:r>
          </a:p>
        </p:txBody>
      </p:sp>
    </p:spTree>
    <p:extLst>
      <p:ext uri="{BB962C8B-B14F-4D97-AF65-F5344CB8AC3E}">
        <p14:creationId xmlns:p14="http://schemas.microsoft.com/office/powerpoint/2010/main" val="8758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a:bodyPr>
          <a:lstStyle/>
          <a:p>
            <a:pPr algn="ctr"/>
            <a:r>
              <a:rPr lang="en-US" altLang="zh-CN" sz="3600" b="1" dirty="0">
                <a:latin typeface="+mn-lt"/>
              </a:rPr>
              <a:t>Enhance conformational sampling</a:t>
            </a:r>
            <a:endParaRPr lang="zh-CN" altLang="en-US" sz="3600" b="1" baseline="-25000" dirty="0">
              <a:latin typeface="+mn-lt"/>
            </a:endParaRPr>
          </a:p>
        </p:txBody>
      </p:sp>
      <p:sp>
        <p:nvSpPr>
          <p:cNvPr id="7" name="Content Placeholder 2"/>
          <p:cNvSpPr>
            <a:spLocks noGrp="1"/>
          </p:cNvSpPr>
          <p:nvPr>
            <p:ph idx="1"/>
          </p:nvPr>
        </p:nvSpPr>
        <p:spPr>
          <a:xfrm>
            <a:off x="914400" y="914400"/>
            <a:ext cx="3581400" cy="5334000"/>
          </a:xfrm>
          <a:ln w="28575">
            <a:solidFill>
              <a:schemeClr val="tx1"/>
            </a:solidFill>
          </a:ln>
        </p:spPr>
        <p:txBody>
          <a:bodyPr>
            <a:normAutofit lnSpcReduction="10000"/>
          </a:bodyPr>
          <a:lstStyle/>
          <a:p>
            <a:r>
              <a:rPr lang="en-US" altLang="zh-CN" dirty="0"/>
              <a:t>REMD</a:t>
            </a:r>
            <a:br>
              <a:rPr lang="en-US" altLang="zh-CN" dirty="0"/>
            </a:br>
            <a:r>
              <a:rPr lang="en-US" altLang="zh-CN" sz="2400" dirty="0"/>
              <a:t>(Replica Exchange MD)</a:t>
            </a:r>
          </a:p>
          <a:p>
            <a:endParaRPr lang="en-US" altLang="zh-CN" dirty="0"/>
          </a:p>
          <a:p>
            <a:r>
              <a:rPr lang="en-US" altLang="zh-CN" dirty="0"/>
              <a:t>Umbrella sampling</a:t>
            </a:r>
          </a:p>
          <a:p>
            <a:endParaRPr lang="en-US" altLang="zh-CN" dirty="0"/>
          </a:p>
          <a:p>
            <a:r>
              <a:rPr lang="en-US" altLang="zh-CN" dirty="0" err="1"/>
              <a:t>Metadynamics</a:t>
            </a:r>
            <a:endParaRPr lang="en-US" altLang="zh-CN" dirty="0"/>
          </a:p>
          <a:p>
            <a:endParaRPr lang="en-US" altLang="zh-CN" dirty="0"/>
          </a:p>
          <a:p>
            <a:r>
              <a:rPr lang="en-US" altLang="zh-CN" dirty="0" err="1"/>
              <a:t>aMD</a:t>
            </a:r>
            <a:br>
              <a:rPr lang="en-US" altLang="zh-CN" dirty="0"/>
            </a:br>
            <a:r>
              <a:rPr lang="en-US" altLang="zh-CN" sz="2400" dirty="0"/>
              <a:t>(accelerated MD)</a:t>
            </a:r>
          </a:p>
          <a:p>
            <a:endParaRPr lang="en-US" altLang="zh-CN" sz="2400" dirty="0"/>
          </a:p>
          <a:p>
            <a:r>
              <a:rPr lang="en-US" altLang="zh-CN" sz="2400" dirty="0">
                <a:solidFill>
                  <a:srgbClr val="FF0000"/>
                </a:solidFill>
              </a:rPr>
              <a:t>Steer molecular dynamics(SMD)</a:t>
            </a:r>
          </a:p>
        </p:txBody>
      </p:sp>
      <p:sp>
        <p:nvSpPr>
          <p:cNvPr id="3" name="Slide Number Placeholder 2"/>
          <p:cNvSpPr>
            <a:spLocks noGrp="1"/>
          </p:cNvSpPr>
          <p:nvPr>
            <p:ph type="sldNum" sz="quarter" idx="12"/>
          </p:nvPr>
        </p:nvSpPr>
        <p:spPr/>
        <p:txBody>
          <a:bodyPr/>
          <a:lstStyle/>
          <a:p>
            <a:fld id="{5A86F846-74C6-42E9-8D69-1699D1BCC49E}" type="slidenum">
              <a:rPr lang="en-US" smtClean="0"/>
              <a:t>6</a:t>
            </a:fld>
            <a:endParaRPr lang="en-US" dirty="0"/>
          </a:p>
        </p:txBody>
      </p:sp>
      <p:pic>
        <p:nvPicPr>
          <p:cNvPr id="13" name="Screen Shot 2021-05-19 at 15.57.24.png" descr="Screen Shot 2021-05-19 at 15.57.24.png">
            <a:extLst>
              <a:ext uri="{FF2B5EF4-FFF2-40B4-BE49-F238E27FC236}">
                <a16:creationId xmlns:a16="http://schemas.microsoft.com/office/drawing/2014/main" id="{F4F48FE8-557B-88BD-8CE6-06E51AA2C559}"/>
              </a:ext>
            </a:extLst>
          </p:cNvPr>
          <p:cNvPicPr>
            <a:picLocks noChangeAspect="1"/>
          </p:cNvPicPr>
          <p:nvPr/>
        </p:nvPicPr>
        <p:blipFill>
          <a:blip r:embed="rId3"/>
          <a:stretch>
            <a:fillRect/>
          </a:stretch>
        </p:blipFill>
        <p:spPr>
          <a:xfrm>
            <a:off x="8666284" y="933138"/>
            <a:ext cx="2433204" cy="4705800"/>
          </a:xfrm>
          <a:prstGeom prst="rect">
            <a:avLst/>
          </a:prstGeom>
          <a:ln w="12700" cap="flat">
            <a:noFill/>
            <a:miter lim="400000"/>
          </a:ln>
          <a:effectLst/>
        </p:spPr>
      </p:pic>
      <p:pic>
        <p:nvPicPr>
          <p:cNvPr id="14" name="Image" descr="Image">
            <a:extLst>
              <a:ext uri="{FF2B5EF4-FFF2-40B4-BE49-F238E27FC236}">
                <a16:creationId xmlns:a16="http://schemas.microsoft.com/office/drawing/2014/main" id="{F24911A5-57DB-F414-C0FC-8B5E61593613}"/>
              </a:ext>
            </a:extLst>
          </p:cNvPr>
          <p:cNvPicPr>
            <a:picLocks noChangeAspect="1"/>
          </p:cNvPicPr>
          <p:nvPr/>
        </p:nvPicPr>
        <p:blipFill>
          <a:blip r:embed="rId4"/>
          <a:srcRect l="12666" t="7543" r="14468" b="9702"/>
          <a:stretch>
            <a:fillRect/>
          </a:stretch>
        </p:blipFill>
        <p:spPr>
          <a:xfrm>
            <a:off x="5144281" y="1045818"/>
            <a:ext cx="2924569" cy="4546540"/>
          </a:xfrm>
          <a:prstGeom prst="rect">
            <a:avLst/>
          </a:prstGeom>
          <a:ln w="12700" cap="flat">
            <a:noFill/>
            <a:miter lim="400000"/>
          </a:ln>
          <a:effectLst/>
        </p:spPr>
      </p:pic>
      <p:sp>
        <p:nvSpPr>
          <p:cNvPr id="15" name="Torrie G.M, Valleau J.P., J Comput Phys. 1977;23:187–199.">
            <a:extLst>
              <a:ext uri="{FF2B5EF4-FFF2-40B4-BE49-F238E27FC236}">
                <a16:creationId xmlns:a16="http://schemas.microsoft.com/office/drawing/2014/main" id="{F34FB6AD-5536-6209-8147-BE1C0495A126}"/>
              </a:ext>
            </a:extLst>
          </p:cNvPr>
          <p:cNvSpPr txBox="1"/>
          <p:nvPr/>
        </p:nvSpPr>
        <p:spPr>
          <a:xfrm>
            <a:off x="6961097" y="6165262"/>
            <a:ext cx="4316503"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sz="1400" dirty="0"/>
              <a:t>Torrie G.M, </a:t>
            </a:r>
            <a:r>
              <a:rPr sz="1400" dirty="0" err="1"/>
              <a:t>Valleau</a:t>
            </a:r>
            <a:r>
              <a:rPr sz="1400" dirty="0"/>
              <a:t> J.P., </a:t>
            </a:r>
            <a:r>
              <a:rPr sz="1400" i="1" dirty="0"/>
              <a:t>J </a:t>
            </a:r>
            <a:r>
              <a:rPr sz="1400" i="1" dirty="0" err="1"/>
              <a:t>Comput</a:t>
            </a:r>
            <a:r>
              <a:rPr sz="1400" i="1" dirty="0"/>
              <a:t> Phys</a:t>
            </a:r>
            <a:r>
              <a:rPr sz="1400" dirty="0"/>
              <a:t>. 1977;23:187–199.</a:t>
            </a:r>
          </a:p>
        </p:txBody>
      </p:sp>
    </p:spTree>
    <p:extLst>
      <p:ext uri="{BB962C8B-B14F-4D97-AF65-F5344CB8AC3E}">
        <p14:creationId xmlns:p14="http://schemas.microsoft.com/office/powerpoint/2010/main" val="419488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CC765-3856-A4AE-C760-33F9B5F1712C}"/>
              </a:ext>
            </a:extLst>
          </p:cNvPr>
          <p:cNvSpPr>
            <a:spLocks noGrp="1"/>
          </p:cNvSpPr>
          <p:nvPr>
            <p:ph type="title"/>
          </p:nvPr>
        </p:nvSpPr>
        <p:spPr>
          <a:xfrm>
            <a:off x="300428" y="232082"/>
            <a:ext cx="11720593" cy="649828"/>
          </a:xfrm>
        </p:spPr>
        <p:txBody>
          <a:bodyPr>
            <a:normAutofit/>
          </a:bodyPr>
          <a:lstStyle/>
          <a:p>
            <a:pPr algn="ctr"/>
            <a:r>
              <a:rPr lang="en-US" altLang="zh-CN" sz="3200" b="1" dirty="0">
                <a:latin typeface="+mn-lt"/>
              </a:rPr>
              <a:t>Alchemical Free Energy Calculations</a:t>
            </a:r>
            <a:endParaRPr lang="zh-CN" altLang="en-US" sz="3200" b="1" dirty="0">
              <a:latin typeface="+mn-lt"/>
            </a:endParaRPr>
          </a:p>
        </p:txBody>
      </p:sp>
      <p:sp>
        <p:nvSpPr>
          <p:cNvPr id="4" name="灯片编号占位符 3">
            <a:extLst>
              <a:ext uri="{FF2B5EF4-FFF2-40B4-BE49-F238E27FC236}">
                <a16:creationId xmlns:a16="http://schemas.microsoft.com/office/drawing/2014/main" id="{1EBB0F05-5680-A71F-2F3B-71EF0AE19B8B}"/>
              </a:ext>
            </a:extLst>
          </p:cNvPr>
          <p:cNvSpPr>
            <a:spLocks noGrp="1"/>
          </p:cNvSpPr>
          <p:nvPr>
            <p:ph type="sldNum" sz="quarter" idx="12"/>
          </p:nvPr>
        </p:nvSpPr>
        <p:spPr/>
        <p:txBody>
          <a:bodyPr/>
          <a:lstStyle/>
          <a:p>
            <a:fld id="{014890E2-3BF0-4CF8-A138-C440B543A1FC}" type="slidenum">
              <a:rPr lang="zh-CN" altLang="en-US" smtClean="0"/>
              <a:t>7</a:t>
            </a:fld>
            <a:endParaRPr lang="zh-CN" altLang="en-US"/>
          </a:p>
        </p:txBody>
      </p:sp>
      <p:pic>
        <p:nvPicPr>
          <p:cNvPr id="5" name="Picture 4">
            <a:extLst>
              <a:ext uri="{FF2B5EF4-FFF2-40B4-BE49-F238E27FC236}">
                <a16:creationId xmlns:a16="http://schemas.microsoft.com/office/drawing/2014/main" id="{A88867A3-BDD8-3911-50C7-6EC1359532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8" r="62484" b="66847"/>
          <a:stretch/>
        </p:blipFill>
        <p:spPr bwMode="auto">
          <a:xfrm>
            <a:off x="1661709" y="1796722"/>
            <a:ext cx="4097065" cy="2319569"/>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5F4F51F1-EC78-D30E-0DAC-D8907DAFE2FC}"/>
              </a:ext>
            </a:extLst>
          </p:cNvPr>
          <p:cNvSpPr txBox="1"/>
          <p:nvPr/>
        </p:nvSpPr>
        <p:spPr>
          <a:xfrm>
            <a:off x="2607214" y="1234488"/>
            <a:ext cx="2206053" cy="461665"/>
          </a:xfrm>
          <a:prstGeom prst="rect">
            <a:avLst/>
          </a:prstGeom>
          <a:noFill/>
        </p:spPr>
        <p:txBody>
          <a:bodyPr wrap="none" rtlCol="0">
            <a:spAutoFit/>
          </a:bodyPr>
          <a:lstStyle/>
          <a:p>
            <a:r>
              <a:rPr lang="en-US" altLang="zh-CN" sz="2400" dirty="0"/>
              <a:t>Binding pocket</a:t>
            </a:r>
            <a:endParaRPr lang="zh-CN" altLang="en-US" sz="2400" dirty="0"/>
          </a:p>
        </p:txBody>
      </p:sp>
      <p:sp>
        <p:nvSpPr>
          <p:cNvPr id="10" name="文本框 9">
            <a:extLst>
              <a:ext uri="{FF2B5EF4-FFF2-40B4-BE49-F238E27FC236}">
                <a16:creationId xmlns:a16="http://schemas.microsoft.com/office/drawing/2014/main" id="{1C101E47-EAF9-2407-37AE-40BC31BAAD72}"/>
              </a:ext>
            </a:extLst>
          </p:cNvPr>
          <p:cNvSpPr txBox="1"/>
          <p:nvPr/>
        </p:nvSpPr>
        <p:spPr>
          <a:xfrm>
            <a:off x="7206955" y="1269734"/>
            <a:ext cx="2190023" cy="461665"/>
          </a:xfrm>
          <a:prstGeom prst="rect">
            <a:avLst/>
          </a:prstGeom>
          <a:noFill/>
        </p:spPr>
        <p:txBody>
          <a:bodyPr wrap="none" rtlCol="0">
            <a:spAutoFit/>
          </a:bodyPr>
          <a:lstStyle/>
          <a:p>
            <a:r>
              <a:rPr lang="en-US" altLang="zh-CN" sz="2400" dirty="0"/>
              <a:t>Known ligands</a:t>
            </a:r>
            <a:endParaRPr lang="zh-CN" altLang="en-US" sz="2400" dirty="0"/>
          </a:p>
        </p:txBody>
      </p:sp>
      <p:graphicFrame>
        <p:nvGraphicFramePr>
          <p:cNvPr id="11" name="表格 10">
            <a:extLst>
              <a:ext uri="{FF2B5EF4-FFF2-40B4-BE49-F238E27FC236}">
                <a16:creationId xmlns:a16="http://schemas.microsoft.com/office/drawing/2014/main" id="{AD8AC571-920B-DF73-C90A-EDF50DBBCB07}"/>
              </a:ext>
            </a:extLst>
          </p:cNvPr>
          <p:cNvGraphicFramePr>
            <a:graphicFrameLocks noGrp="1"/>
          </p:cNvGraphicFramePr>
          <p:nvPr>
            <p:extLst>
              <p:ext uri="{D42A27DB-BD31-4B8C-83A1-F6EECF244321}">
                <p14:modId xmlns:p14="http://schemas.microsoft.com/office/powerpoint/2010/main" val="1789232225"/>
              </p:ext>
            </p:extLst>
          </p:nvPr>
        </p:nvGraphicFramePr>
        <p:xfrm>
          <a:off x="2111604" y="4669437"/>
          <a:ext cx="7669214" cy="1447800"/>
        </p:xfrm>
        <a:graphic>
          <a:graphicData uri="http://schemas.openxmlformats.org/drawingml/2006/table">
            <a:tbl>
              <a:tblPr>
                <a:tableStyleId>{284E427A-3D55-4303-BF80-6455036E1DE7}</a:tableStyleId>
              </a:tblPr>
              <a:tblGrid>
                <a:gridCol w="2258005">
                  <a:extLst>
                    <a:ext uri="{9D8B030D-6E8A-4147-A177-3AD203B41FA5}">
                      <a16:colId xmlns:a16="http://schemas.microsoft.com/office/drawing/2014/main" val="218897754"/>
                    </a:ext>
                  </a:extLst>
                </a:gridCol>
                <a:gridCol w="1557338">
                  <a:extLst>
                    <a:ext uri="{9D8B030D-6E8A-4147-A177-3AD203B41FA5}">
                      <a16:colId xmlns:a16="http://schemas.microsoft.com/office/drawing/2014/main" val="1620711385"/>
                    </a:ext>
                  </a:extLst>
                </a:gridCol>
                <a:gridCol w="2037428">
                  <a:extLst>
                    <a:ext uri="{9D8B030D-6E8A-4147-A177-3AD203B41FA5}">
                      <a16:colId xmlns:a16="http://schemas.microsoft.com/office/drawing/2014/main" val="3596754652"/>
                    </a:ext>
                  </a:extLst>
                </a:gridCol>
                <a:gridCol w="1816443">
                  <a:extLst>
                    <a:ext uri="{9D8B030D-6E8A-4147-A177-3AD203B41FA5}">
                      <a16:colId xmlns:a16="http://schemas.microsoft.com/office/drawing/2014/main" val="3094607481"/>
                    </a:ext>
                  </a:extLst>
                </a:gridCol>
              </a:tblGrid>
              <a:tr h="228600">
                <a:tc>
                  <a:txBody>
                    <a:bodyPr/>
                    <a:lstStyle/>
                    <a:p>
                      <a:pPr algn="ctr"/>
                      <a:r>
                        <a:rPr lang="en-US" sz="2000" b="0" dirty="0">
                          <a:solidFill>
                            <a:schemeClr val="bg1"/>
                          </a:solidFill>
                          <a:effectLst/>
                        </a:rPr>
                        <a:t>Method</a:t>
                      </a:r>
                    </a:p>
                  </a:txBody>
                  <a:tcPr marL="114300" marR="114300" marT="28575" marB="28575" anchor="ctr">
                    <a:solidFill>
                      <a:schemeClr val="accent2">
                        <a:lumMod val="50000"/>
                      </a:schemeClr>
                    </a:solidFill>
                  </a:tcPr>
                </a:tc>
                <a:tc>
                  <a:txBody>
                    <a:bodyPr/>
                    <a:lstStyle/>
                    <a:p>
                      <a:pPr algn="ctr"/>
                      <a:r>
                        <a:rPr lang="en-US" sz="2000" b="0" dirty="0">
                          <a:solidFill>
                            <a:schemeClr val="bg1"/>
                          </a:solidFill>
                          <a:effectLst/>
                        </a:rPr>
                        <a:t>docking</a:t>
                      </a:r>
                    </a:p>
                  </a:txBody>
                  <a:tcPr marL="114300" marR="114300" marT="28575" marB="28575" anchor="ctr">
                    <a:solidFill>
                      <a:schemeClr val="accent2">
                        <a:lumMod val="50000"/>
                      </a:schemeClr>
                    </a:solidFill>
                  </a:tcPr>
                </a:tc>
                <a:tc>
                  <a:txBody>
                    <a:bodyPr/>
                    <a:lstStyle/>
                    <a:p>
                      <a:pPr algn="ctr"/>
                      <a:r>
                        <a:rPr lang="en-US" sz="2000" b="0" dirty="0">
                          <a:solidFill>
                            <a:schemeClr val="bg1"/>
                          </a:solidFill>
                          <a:effectLst/>
                        </a:rPr>
                        <a:t>MM/PB(GB)SA</a:t>
                      </a:r>
                    </a:p>
                  </a:txBody>
                  <a:tcPr marL="114300" marR="114300" marT="28575" marB="28575" anchor="ctr">
                    <a:solidFill>
                      <a:schemeClr val="accent2">
                        <a:lumMod val="50000"/>
                      </a:schemeClr>
                    </a:solidFill>
                  </a:tcPr>
                </a:tc>
                <a:tc>
                  <a:txBody>
                    <a:bodyPr/>
                    <a:lstStyle/>
                    <a:p>
                      <a:pPr algn="ctr"/>
                      <a:r>
                        <a:rPr lang="en-US" sz="2000" b="0" dirty="0">
                          <a:solidFill>
                            <a:schemeClr val="bg1"/>
                          </a:solidFill>
                          <a:effectLst/>
                        </a:rPr>
                        <a:t>FEP</a:t>
                      </a:r>
                    </a:p>
                  </a:txBody>
                  <a:tcPr marL="114300" marR="114300" marT="28575" marB="28575" anchor="ctr">
                    <a:solidFill>
                      <a:schemeClr val="accent2">
                        <a:lumMod val="50000"/>
                      </a:schemeClr>
                    </a:solidFill>
                  </a:tcPr>
                </a:tc>
                <a:extLst>
                  <a:ext uri="{0D108BD9-81ED-4DB2-BD59-A6C34878D82A}">
                    <a16:rowId xmlns:a16="http://schemas.microsoft.com/office/drawing/2014/main" val="3842588800"/>
                  </a:ext>
                </a:extLst>
              </a:tr>
              <a:tr h="228600">
                <a:tc>
                  <a:txBody>
                    <a:bodyPr/>
                    <a:lstStyle/>
                    <a:p>
                      <a:pPr algn="ctr"/>
                      <a:r>
                        <a:rPr lang="en-US" sz="2000" dirty="0">
                          <a:effectLst/>
                        </a:rPr>
                        <a:t>Precision</a:t>
                      </a:r>
                      <a:endParaRPr lang="zh-CN" altLang="en-US" sz="2000" dirty="0">
                        <a:effectLst/>
                      </a:endParaRPr>
                    </a:p>
                  </a:txBody>
                  <a:tcPr marL="114300" marR="114300" marT="28575" marB="28575" anchor="ctr"/>
                </a:tc>
                <a:tc>
                  <a:txBody>
                    <a:bodyPr/>
                    <a:lstStyle/>
                    <a:p>
                      <a:pPr algn="ctr"/>
                      <a:r>
                        <a:rPr lang="en-US" altLang="zh-CN" sz="2000" dirty="0">
                          <a:effectLst/>
                        </a:rPr>
                        <a:t>&lt;50%</a:t>
                      </a:r>
                    </a:p>
                  </a:txBody>
                  <a:tcPr marL="114300" marR="114300" marT="28575" marB="28575" anchor="ctr"/>
                </a:tc>
                <a:tc>
                  <a:txBody>
                    <a:bodyPr/>
                    <a:lstStyle/>
                    <a:p>
                      <a:pPr algn="ctr"/>
                      <a:r>
                        <a:rPr lang="en-US" altLang="zh-CN" sz="2000" dirty="0">
                          <a:effectLst/>
                        </a:rPr>
                        <a:t>50~60%</a:t>
                      </a:r>
                    </a:p>
                  </a:txBody>
                  <a:tcPr marL="114300" marR="114300" marT="28575" marB="28575" anchor="ctr"/>
                </a:tc>
                <a:tc>
                  <a:txBody>
                    <a:bodyPr/>
                    <a:lstStyle/>
                    <a:p>
                      <a:pPr algn="ctr"/>
                      <a:r>
                        <a:rPr lang="en-US" altLang="zh-CN" sz="2000" b="1" dirty="0">
                          <a:effectLst/>
                        </a:rPr>
                        <a:t>60~70%</a:t>
                      </a:r>
                    </a:p>
                  </a:txBody>
                  <a:tcPr marL="114300" marR="114300" marT="28575" marB="28575" anchor="ctr"/>
                </a:tc>
                <a:extLst>
                  <a:ext uri="{0D108BD9-81ED-4DB2-BD59-A6C34878D82A}">
                    <a16:rowId xmlns:a16="http://schemas.microsoft.com/office/drawing/2014/main" val="3267767187"/>
                  </a:ext>
                </a:extLst>
              </a:tr>
              <a:tr h="228600">
                <a:tc>
                  <a:txBody>
                    <a:bodyPr/>
                    <a:lstStyle/>
                    <a:p>
                      <a:pPr algn="ctr"/>
                      <a:r>
                        <a:rPr lang="en-US" altLang="zh-CN" sz="2000" dirty="0">
                          <a:effectLst/>
                        </a:rPr>
                        <a:t>Computation cost</a:t>
                      </a:r>
                      <a:endParaRPr lang="zh-CN" altLang="en-US" sz="2000" dirty="0">
                        <a:effectLst/>
                      </a:endParaRPr>
                    </a:p>
                  </a:txBody>
                  <a:tcPr marL="114300" marR="114300" marT="28575" marB="28575" anchor="ctr"/>
                </a:tc>
                <a:tc>
                  <a:txBody>
                    <a:bodyPr/>
                    <a:lstStyle/>
                    <a:p>
                      <a:pPr algn="ctr"/>
                      <a:r>
                        <a:rPr lang="en-US" altLang="zh-CN" sz="2000" dirty="0">
                          <a:effectLst/>
                        </a:rPr>
                        <a:t>1</a:t>
                      </a:r>
                    </a:p>
                  </a:txBody>
                  <a:tcPr marL="114300" marR="114300" marT="28575" marB="28575" anchor="ctr"/>
                </a:tc>
                <a:tc>
                  <a:txBody>
                    <a:bodyPr/>
                    <a:lstStyle/>
                    <a:p>
                      <a:pPr algn="ctr"/>
                      <a:r>
                        <a:rPr lang="en-US" altLang="zh-CN" sz="2000" dirty="0">
                          <a:effectLst/>
                        </a:rPr>
                        <a:t>&gt; 100</a:t>
                      </a:r>
                    </a:p>
                  </a:txBody>
                  <a:tcPr marL="114300" marR="114300" marT="28575" marB="28575" anchor="ctr"/>
                </a:tc>
                <a:tc>
                  <a:txBody>
                    <a:bodyPr/>
                    <a:lstStyle/>
                    <a:p>
                      <a:pPr algn="ctr"/>
                      <a:r>
                        <a:rPr lang="en-US" altLang="zh-CN" sz="2000" dirty="0">
                          <a:effectLst/>
                        </a:rPr>
                        <a:t>&gt; 100</a:t>
                      </a:r>
                    </a:p>
                  </a:txBody>
                  <a:tcPr marL="114300" marR="114300" marT="28575" marB="28575" anchor="ctr"/>
                </a:tc>
                <a:extLst>
                  <a:ext uri="{0D108BD9-81ED-4DB2-BD59-A6C34878D82A}">
                    <a16:rowId xmlns:a16="http://schemas.microsoft.com/office/drawing/2014/main" val="1701509063"/>
                  </a:ext>
                </a:extLst>
              </a:tr>
              <a:tr h="228600">
                <a:tc>
                  <a:txBody>
                    <a:bodyPr/>
                    <a:lstStyle/>
                    <a:p>
                      <a:pPr algn="ctr"/>
                      <a:r>
                        <a:rPr lang="en-US" altLang="zh-CN" sz="2000" dirty="0">
                          <a:effectLst/>
                        </a:rPr>
                        <a:t>Setup</a:t>
                      </a:r>
                      <a:endParaRPr lang="zh-CN" altLang="en-US" sz="2000" dirty="0">
                        <a:effectLst/>
                      </a:endParaRPr>
                    </a:p>
                  </a:txBody>
                  <a:tcPr marL="114300" marR="114300" marT="28575" marB="28575" anchor="ctr"/>
                </a:tc>
                <a:tc>
                  <a:txBody>
                    <a:bodyPr/>
                    <a:lstStyle/>
                    <a:p>
                      <a:pPr algn="ctr"/>
                      <a:r>
                        <a:rPr lang="en-US" altLang="zh-CN" sz="2000" dirty="0">
                          <a:effectLst/>
                        </a:rPr>
                        <a:t>easy</a:t>
                      </a:r>
                    </a:p>
                  </a:txBody>
                  <a:tcPr marL="114300" marR="114300" marT="28575" marB="28575" anchor="ctr"/>
                </a:tc>
                <a:tc>
                  <a:txBody>
                    <a:bodyPr/>
                    <a:lstStyle/>
                    <a:p>
                      <a:pPr algn="ctr"/>
                      <a:r>
                        <a:rPr lang="en-US" altLang="zh-CN" sz="2000" dirty="0">
                          <a:effectLst/>
                        </a:rPr>
                        <a:t>middle</a:t>
                      </a:r>
                    </a:p>
                  </a:txBody>
                  <a:tcPr marL="114300" marR="114300" marT="28575" marB="28575" anchor="ctr"/>
                </a:tc>
                <a:tc>
                  <a:txBody>
                    <a:bodyPr/>
                    <a:lstStyle/>
                    <a:p>
                      <a:pPr algn="ctr"/>
                      <a:r>
                        <a:rPr lang="en-US" altLang="zh-CN" sz="2000" dirty="0">
                          <a:effectLst/>
                        </a:rPr>
                        <a:t>difficult</a:t>
                      </a:r>
                    </a:p>
                  </a:txBody>
                  <a:tcPr marL="114300" marR="114300" marT="28575" marB="28575" anchor="ctr"/>
                </a:tc>
                <a:extLst>
                  <a:ext uri="{0D108BD9-81ED-4DB2-BD59-A6C34878D82A}">
                    <a16:rowId xmlns:a16="http://schemas.microsoft.com/office/drawing/2014/main" val="2754093314"/>
                  </a:ext>
                </a:extLst>
              </a:tr>
            </a:tbl>
          </a:graphicData>
        </a:graphic>
      </p:graphicFrame>
      <p:grpSp>
        <p:nvGrpSpPr>
          <p:cNvPr id="16" name="组合 15">
            <a:extLst>
              <a:ext uri="{FF2B5EF4-FFF2-40B4-BE49-F238E27FC236}">
                <a16:creationId xmlns:a16="http://schemas.microsoft.com/office/drawing/2014/main" id="{114E21B3-49B7-9DC3-3AF7-36228E2673A5}"/>
              </a:ext>
            </a:extLst>
          </p:cNvPr>
          <p:cNvGrpSpPr/>
          <p:nvPr/>
        </p:nvGrpSpPr>
        <p:grpSpPr>
          <a:xfrm>
            <a:off x="6612652" y="1794042"/>
            <a:ext cx="3457586" cy="2319569"/>
            <a:chOff x="6641759" y="2400711"/>
            <a:chExt cx="3457586" cy="2319569"/>
          </a:xfrm>
        </p:grpSpPr>
        <p:grpSp>
          <p:nvGrpSpPr>
            <p:cNvPr id="6" name="组合 5">
              <a:extLst>
                <a:ext uri="{FF2B5EF4-FFF2-40B4-BE49-F238E27FC236}">
                  <a16:creationId xmlns:a16="http://schemas.microsoft.com/office/drawing/2014/main" id="{754ABA99-E16B-D445-1046-D2C344109E82}"/>
                </a:ext>
              </a:extLst>
            </p:cNvPr>
            <p:cNvGrpSpPr/>
            <p:nvPr/>
          </p:nvGrpSpPr>
          <p:grpSpPr>
            <a:xfrm>
              <a:off x="6641759" y="2400711"/>
              <a:ext cx="3457586" cy="2319569"/>
              <a:chOff x="838200" y="4516037"/>
              <a:chExt cx="2164492" cy="1452079"/>
            </a:xfrm>
          </p:grpSpPr>
          <p:pic>
            <p:nvPicPr>
              <p:cNvPr id="7" name="Picture 4">
                <a:extLst>
                  <a:ext uri="{FF2B5EF4-FFF2-40B4-BE49-F238E27FC236}">
                    <a16:creationId xmlns:a16="http://schemas.microsoft.com/office/drawing/2014/main" id="{217D80BC-3C28-E201-E51E-5D785A054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2" t="44676" r="58849" b="10720"/>
              <a:stretch/>
            </p:blipFill>
            <p:spPr bwMode="auto">
              <a:xfrm>
                <a:off x="838200" y="4516037"/>
                <a:ext cx="2164492" cy="1452079"/>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0BAE50A3-5C14-1163-EFE6-6A81B3D54C68}"/>
                  </a:ext>
                </a:extLst>
              </p:cNvPr>
              <p:cNvSpPr/>
              <p:nvPr/>
            </p:nvSpPr>
            <p:spPr>
              <a:xfrm>
                <a:off x="1895732" y="5560541"/>
                <a:ext cx="884538" cy="2842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id="{26D010AA-2BDE-FBFD-78C5-70213727ED34}"/>
                </a:ext>
              </a:extLst>
            </p:cNvPr>
            <p:cNvSpPr/>
            <p:nvPr/>
          </p:nvSpPr>
          <p:spPr>
            <a:xfrm>
              <a:off x="7236062" y="2825750"/>
              <a:ext cx="241134" cy="18945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0090B626-6D3B-2D48-A5A8-148EB3BDF62E}"/>
                </a:ext>
              </a:extLst>
            </p:cNvPr>
            <p:cNvSpPr/>
            <p:nvPr/>
          </p:nvSpPr>
          <p:spPr>
            <a:xfrm>
              <a:off x="8161018" y="2825750"/>
              <a:ext cx="241134"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FBA1C03-2051-3875-D9B2-92EC4C4270CE}"/>
                </a:ext>
              </a:extLst>
            </p:cNvPr>
            <p:cNvSpPr/>
            <p:nvPr/>
          </p:nvSpPr>
          <p:spPr>
            <a:xfrm>
              <a:off x="9130181" y="2825750"/>
              <a:ext cx="241134"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8741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6D5C459-79ED-7EC1-90BC-81993BA20953}"/>
              </a:ext>
            </a:extLst>
          </p:cNvPr>
          <p:cNvSpPr>
            <a:spLocks noGrp="1"/>
          </p:cNvSpPr>
          <p:nvPr>
            <p:ph type="sldNum" sz="quarter" idx="12"/>
          </p:nvPr>
        </p:nvSpPr>
        <p:spPr/>
        <p:txBody>
          <a:bodyPr/>
          <a:lstStyle/>
          <a:p>
            <a:fld id="{014890E2-3BF0-4CF8-A138-C440B543A1FC}" type="slidenum">
              <a:rPr lang="zh-CN" altLang="en-US" smtClean="0"/>
              <a:t>8</a:t>
            </a:fld>
            <a:endParaRPr lang="zh-CN" altLang="en-US" dirty="0"/>
          </a:p>
        </p:txBody>
      </p:sp>
      <p:pic>
        <p:nvPicPr>
          <p:cNvPr id="5" name="Picture 2">
            <a:extLst>
              <a:ext uri="{FF2B5EF4-FFF2-40B4-BE49-F238E27FC236}">
                <a16:creationId xmlns:a16="http://schemas.microsoft.com/office/drawing/2014/main" id="{26096B1A-940F-DFDD-DB41-0E98A373F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9844" y="1624207"/>
            <a:ext cx="4954700" cy="377427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76F11A4D-51D0-69D6-3442-2DAD7FC7503A}"/>
              </a:ext>
            </a:extLst>
          </p:cNvPr>
          <p:cNvSpPr txBox="1"/>
          <p:nvPr/>
        </p:nvSpPr>
        <p:spPr>
          <a:xfrm>
            <a:off x="2527794" y="2299084"/>
            <a:ext cx="1635869" cy="369332"/>
          </a:xfrm>
          <a:prstGeom prst="rect">
            <a:avLst/>
          </a:prstGeom>
          <a:noFill/>
        </p:spPr>
        <p:txBody>
          <a:bodyPr wrap="square">
            <a:spAutoFit/>
          </a:bodyPr>
          <a:lstStyle/>
          <a:p>
            <a:r>
              <a:rPr lang="en-US" altLang="zh-CN" b="1" i="0" dirty="0">
                <a:solidFill>
                  <a:srgbClr val="FF0000"/>
                </a:solidFill>
                <a:effectLst/>
              </a:rPr>
              <a:t>1) Star map</a:t>
            </a:r>
            <a:endParaRPr lang="zh-CN" altLang="en-US" b="1" dirty="0">
              <a:solidFill>
                <a:srgbClr val="FF0000"/>
              </a:solidFill>
            </a:endParaRPr>
          </a:p>
        </p:txBody>
      </p:sp>
      <p:sp>
        <p:nvSpPr>
          <p:cNvPr id="8" name="文本框 7">
            <a:extLst>
              <a:ext uri="{FF2B5EF4-FFF2-40B4-BE49-F238E27FC236}">
                <a16:creationId xmlns:a16="http://schemas.microsoft.com/office/drawing/2014/main" id="{63B15AEA-F019-F22C-961F-8E47F86F8EEE}"/>
              </a:ext>
            </a:extLst>
          </p:cNvPr>
          <p:cNvSpPr txBox="1"/>
          <p:nvPr/>
        </p:nvSpPr>
        <p:spPr>
          <a:xfrm>
            <a:off x="126398" y="2483750"/>
            <a:ext cx="1813601" cy="369332"/>
          </a:xfrm>
          <a:prstGeom prst="rect">
            <a:avLst/>
          </a:prstGeom>
          <a:noFill/>
        </p:spPr>
        <p:txBody>
          <a:bodyPr wrap="square">
            <a:spAutoFit/>
          </a:bodyPr>
          <a:lstStyle/>
          <a:p>
            <a:r>
              <a:rPr lang="en-US" altLang="zh-CN" b="1" dirty="0">
                <a:solidFill>
                  <a:srgbClr val="FF0000"/>
                </a:solidFill>
              </a:rPr>
              <a:t>2) Wheel</a:t>
            </a:r>
            <a:r>
              <a:rPr lang="en-US" altLang="zh-CN" b="1" i="0" dirty="0">
                <a:solidFill>
                  <a:srgbClr val="FF0000"/>
                </a:solidFill>
                <a:effectLst/>
              </a:rPr>
              <a:t> map</a:t>
            </a:r>
            <a:endParaRPr lang="zh-CN" altLang="en-US" b="1" dirty="0">
              <a:solidFill>
                <a:srgbClr val="FF0000"/>
              </a:solidFill>
            </a:endParaRPr>
          </a:p>
        </p:txBody>
      </p:sp>
      <p:sp>
        <p:nvSpPr>
          <p:cNvPr id="9" name="文本框 8">
            <a:extLst>
              <a:ext uri="{FF2B5EF4-FFF2-40B4-BE49-F238E27FC236}">
                <a16:creationId xmlns:a16="http://schemas.microsoft.com/office/drawing/2014/main" id="{0A5F9E51-4ACE-EB07-2F69-DE6A73B9294A}"/>
              </a:ext>
            </a:extLst>
          </p:cNvPr>
          <p:cNvSpPr txBox="1"/>
          <p:nvPr/>
        </p:nvSpPr>
        <p:spPr>
          <a:xfrm>
            <a:off x="8124650" y="1513651"/>
            <a:ext cx="1824414" cy="369332"/>
          </a:xfrm>
          <a:prstGeom prst="rect">
            <a:avLst/>
          </a:prstGeom>
          <a:noFill/>
        </p:spPr>
        <p:txBody>
          <a:bodyPr wrap="square">
            <a:spAutoFit/>
          </a:bodyPr>
          <a:lstStyle/>
          <a:p>
            <a:r>
              <a:rPr lang="en-US" altLang="zh-CN" b="1" dirty="0">
                <a:solidFill>
                  <a:srgbClr val="FF0000"/>
                </a:solidFill>
              </a:rPr>
              <a:t>3) Optimal map</a:t>
            </a:r>
          </a:p>
        </p:txBody>
      </p:sp>
      <p:pic>
        <p:nvPicPr>
          <p:cNvPr id="12" name="图片 11">
            <a:extLst>
              <a:ext uri="{FF2B5EF4-FFF2-40B4-BE49-F238E27FC236}">
                <a16:creationId xmlns:a16="http://schemas.microsoft.com/office/drawing/2014/main" id="{BFEF03D5-1D50-B6E9-C82A-332E88BB8A16}"/>
              </a:ext>
            </a:extLst>
          </p:cNvPr>
          <p:cNvPicPr>
            <a:picLocks noChangeAspect="1"/>
          </p:cNvPicPr>
          <p:nvPr/>
        </p:nvPicPr>
        <p:blipFill>
          <a:blip r:embed="rId4"/>
          <a:stretch>
            <a:fillRect/>
          </a:stretch>
        </p:blipFill>
        <p:spPr>
          <a:xfrm>
            <a:off x="6038158" y="1945673"/>
            <a:ext cx="5738576" cy="3774270"/>
          </a:xfrm>
          <a:prstGeom prst="rect">
            <a:avLst/>
          </a:prstGeom>
        </p:spPr>
      </p:pic>
      <p:sp>
        <p:nvSpPr>
          <p:cNvPr id="14" name="文本框 13">
            <a:extLst>
              <a:ext uri="{FF2B5EF4-FFF2-40B4-BE49-F238E27FC236}">
                <a16:creationId xmlns:a16="http://schemas.microsoft.com/office/drawing/2014/main" id="{7B7AD0CB-7013-59C8-5091-4062A2A72069}"/>
              </a:ext>
            </a:extLst>
          </p:cNvPr>
          <p:cNvSpPr txBox="1"/>
          <p:nvPr/>
        </p:nvSpPr>
        <p:spPr>
          <a:xfrm>
            <a:off x="5563185" y="6508734"/>
            <a:ext cx="6457836" cy="276999"/>
          </a:xfrm>
          <a:prstGeom prst="rect">
            <a:avLst/>
          </a:prstGeom>
          <a:noFill/>
        </p:spPr>
        <p:txBody>
          <a:bodyPr wrap="square">
            <a:spAutoFit/>
          </a:bodyPr>
          <a:lstStyle/>
          <a:p>
            <a:r>
              <a:rPr lang="en-US" altLang="zh-CN" sz="1200" dirty="0">
                <a:hlinkClick r:id="rId5"/>
              </a:rPr>
              <a:t>Accelerate Drug Discovery with Free Energy Perturbation for Predicting Molecular Binding Affinities</a:t>
            </a:r>
            <a:endParaRPr lang="zh-CN" altLang="en-US" sz="1200" dirty="0"/>
          </a:p>
        </p:txBody>
      </p:sp>
      <p:sp>
        <p:nvSpPr>
          <p:cNvPr id="13" name="标题 1">
            <a:extLst>
              <a:ext uri="{FF2B5EF4-FFF2-40B4-BE49-F238E27FC236}">
                <a16:creationId xmlns:a16="http://schemas.microsoft.com/office/drawing/2014/main" id="{83756AA2-57A1-ED66-6700-09635FA00654}"/>
              </a:ext>
            </a:extLst>
          </p:cNvPr>
          <p:cNvSpPr>
            <a:spLocks noGrp="1"/>
          </p:cNvSpPr>
          <p:nvPr>
            <p:ph type="title"/>
          </p:nvPr>
        </p:nvSpPr>
        <p:spPr>
          <a:xfrm>
            <a:off x="300428" y="136526"/>
            <a:ext cx="11720593" cy="523220"/>
          </a:xfrm>
        </p:spPr>
        <p:txBody>
          <a:bodyPr>
            <a:normAutofit fontScale="90000"/>
          </a:bodyPr>
          <a:lstStyle/>
          <a:p>
            <a:pPr algn="ctr"/>
            <a:r>
              <a:rPr lang="en-US" altLang="zh-CN" sz="3200" b="1" dirty="0">
                <a:latin typeface="+mn-lt"/>
              </a:rPr>
              <a:t>Perturbation Map</a:t>
            </a:r>
          </a:p>
        </p:txBody>
      </p:sp>
    </p:spTree>
    <p:extLst>
      <p:ext uri="{BB962C8B-B14F-4D97-AF65-F5344CB8AC3E}">
        <p14:creationId xmlns:p14="http://schemas.microsoft.com/office/powerpoint/2010/main" val="201072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9A4479E-CE1A-3D43-ADD8-67CB61D9E4B7}"/>
              </a:ext>
            </a:extLst>
          </p:cNvPr>
          <p:cNvSpPr>
            <a:spLocks noGrp="1"/>
          </p:cNvSpPr>
          <p:nvPr>
            <p:ph type="sldNum" sz="quarter" idx="12"/>
          </p:nvPr>
        </p:nvSpPr>
        <p:spPr/>
        <p:txBody>
          <a:bodyPr/>
          <a:lstStyle/>
          <a:p>
            <a:fld id="{014890E2-3BF0-4CF8-A138-C440B543A1FC}" type="slidenum">
              <a:rPr lang="zh-CN" altLang="en-US" smtClean="0"/>
              <a:t>9</a:t>
            </a:fld>
            <a:endParaRPr lang="zh-CN" altLang="en-US"/>
          </a:p>
        </p:txBody>
      </p:sp>
      <p:sp>
        <p:nvSpPr>
          <p:cNvPr id="6" name="文本框 5">
            <a:extLst>
              <a:ext uri="{FF2B5EF4-FFF2-40B4-BE49-F238E27FC236}">
                <a16:creationId xmlns:a16="http://schemas.microsoft.com/office/drawing/2014/main" id="{54428B81-2AD3-4112-44C8-D1ECF2198C63}"/>
              </a:ext>
            </a:extLst>
          </p:cNvPr>
          <p:cNvSpPr txBox="1"/>
          <p:nvPr/>
        </p:nvSpPr>
        <p:spPr>
          <a:xfrm>
            <a:off x="9313011" y="6487418"/>
            <a:ext cx="2293577" cy="276999"/>
          </a:xfrm>
          <a:prstGeom prst="rect">
            <a:avLst/>
          </a:prstGeom>
          <a:noFill/>
        </p:spPr>
        <p:txBody>
          <a:bodyPr wrap="none" rtlCol="0">
            <a:spAutoFit/>
          </a:bodyPr>
          <a:lstStyle/>
          <a:p>
            <a:r>
              <a:rPr lang="en-US" altLang="zh-CN" sz="1200" dirty="0"/>
              <a:t>Darrin, ACS Phys. Chem Au (2023)</a:t>
            </a:r>
            <a:endParaRPr lang="zh-CN" altLang="en-US" sz="1200" dirty="0"/>
          </a:p>
        </p:txBody>
      </p:sp>
      <p:pic>
        <p:nvPicPr>
          <p:cNvPr id="16" name="Picture 2">
            <a:extLst>
              <a:ext uri="{FF2B5EF4-FFF2-40B4-BE49-F238E27FC236}">
                <a16:creationId xmlns:a16="http://schemas.microsoft.com/office/drawing/2014/main" id="{828178B8-CD78-DEE3-618C-16E9FDB4C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21" y="1757997"/>
            <a:ext cx="4697533" cy="3566535"/>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F50D04F3-E1DF-0BB9-DCB8-CD035218D772}"/>
              </a:ext>
            </a:extLst>
          </p:cNvPr>
          <p:cNvSpPr txBox="1"/>
          <p:nvPr/>
        </p:nvSpPr>
        <p:spPr>
          <a:xfrm>
            <a:off x="7607512" y="5413432"/>
            <a:ext cx="2270814" cy="369332"/>
          </a:xfrm>
          <a:prstGeom prst="rect">
            <a:avLst/>
          </a:prstGeom>
          <a:noFill/>
        </p:spPr>
        <p:txBody>
          <a:bodyPr wrap="none" rtlCol="0">
            <a:spAutoFit/>
          </a:bodyPr>
          <a:lstStyle/>
          <a:p>
            <a:r>
              <a:rPr lang="en-US" altLang="zh-CN" dirty="0"/>
              <a:t>Illustration of TI/FEP</a:t>
            </a:r>
            <a:endParaRPr lang="zh-CN" altLang="en-US" dirty="0"/>
          </a:p>
        </p:txBody>
      </p:sp>
      <p:sp>
        <p:nvSpPr>
          <p:cNvPr id="19" name="标题 1">
            <a:extLst>
              <a:ext uri="{FF2B5EF4-FFF2-40B4-BE49-F238E27FC236}">
                <a16:creationId xmlns:a16="http://schemas.microsoft.com/office/drawing/2014/main" id="{64F4391D-D618-0DD6-3B19-C2942A788827}"/>
              </a:ext>
            </a:extLst>
          </p:cNvPr>
          <p:cNvSpPr>
            <a:spLocks noGrp="1"/>
          </p:cNvSpPr>
          <p:nvPr>
            <p:ph type="title"/>
          </p:nvPr>
        </p:nvSpPr>
        <p:spPr>
          <a:xfrm>
            <a:off x="300428" y="232082"/>
            <a:ext cx="11720593" cy="649828"/>
          </a:xfrm>
        </p:spPr>
        <p:txBody>
          <a:bodyPr>
            <a:normAutofit/>
          </a:bodyPr>
          <a:lstStyle/>
          <a:p>
            <a:pPr algn="ctr"/>
            <a:r>
              <a:rPr lang="en-US" altLang="zh-CN" sz="3200" b="1" dirty="0">
                <a:latin typeface="+mn-lt"/>
              </a:rPr>
              <a:t>Alchemical </a:t>
            </a:r>
            <a:r>
              <a:rPr lang="en-US" altLang="zh-CN" sz="3200" b="1" dirty="0">
                <a:solidFill>
                  <a:srgbClr val="C00000"/>
                </a:solidFill>
                <a:latin typeface="+mn-lt"/>
              </a:rPr>
              <a:t>R</a:t>
            </a:r>
            <a:r>
              <a:rPr lang="en-US" altLang="zh-CN" sz="3200" b="1" dirty="0">
                <a:latin typeface="+mn-lt"/>
              </a:rPr>
              <a:t>elative </a:t>
            </a:r>
            <a:r>
              <a:rPr lang="en-US" altLang="zh-CN" sz="3200" b="1" dirty="0">
                <a:solidFill>
                  <a:srgbClr val="C00000"/>
                </a:solidFill>
                <a:latin typeface="+mn-lt"/>
              </a:rPr>
              <a:t>B</a:t>
            </a:r>
            <a:r>
              <a:rPr lang="en-US" altLang="zh-CN" sz="3200" b="1" dirty="0">
                <a:latin typeface="+mn-lt"/>
              </a:rPr>
              <a:t>inding </a:t>
            </a:r>
            <a:r>
              <a:rPr lang="en-US" altLang="zh-CN" sz="3200" b="1" dirty="0">
                <a:solidFill>
                  <a:srgbClr val="C00000"/>
                </a:solidFill>
                <a:latin typeface="+mn-lt"/>
              </a:rPr>
              <a:t>F</a:t>
            </a:r>
            <a:r>
              <a:rPr lang="en-US" altLang="zh-CN" sz="3200" b="1" dirty="0">
                <a:latin typeface="+mn-lt"/>
              </a:rPr>
              <a:t>ree </a:t>
            </a:r>
            <a:r>
              <a:rPr lang="en-US" altLang="zh-CN" sz="3200" b="1" dirty="0">
                <a:solidFill>
                  <a:srgbClr val="C00000"/>
                </a:solidFill>
                <a:latin typeface="+mn-lt"/>
              </a:rPr>
              <a:t>E</a:t>
            </a:r>
            <a:r>
              <a:rPr lang="en-US" altLang="zh-CN" sz="3200" b="1" dirty="0">
                <a:latin typeface="+mn-lt"/>
              </a:rPr>
              <a:t>nergy (RBFE)</a:t>
            </a:r>
          </a:p>
        </p:txBody>
      </p:sp>
      <p:pic>
        <p:nvPicPr>
          <p:cNvPr id="21" name="Picture 20">
            <a:extLst>
              <a:ext uri="{FF2B5EF4-FFF2-40B4-BE49-F238E27FC236}">
                <a16:creationId xmlns:a16="http://schemas.microsoft.com/office/drawing/2014/main" id="{77F73E35-4973-EFD1-1AA1-CEFA0F2518CC}"/>
              </a:ext>
            </a:extLst>
          </p:cNvPr>
          <p:cNvPicPr>
            <a:picLocks noChangeAspect="1"/>
          </p:cNvPicPr>
          <p:nvPr/>
        </p:nvPicPr>
        <p:blipFill>
          <a:blip r:embed="rId4"/>
          <a:stretch>
            <a:fillRect/>
          </a:stretch>
        </p:blipFill>
        <p:spPr>
          <a:xfrm>
            <a:off x="1055871" y="1393960"/>
            <a:ext cx="3823859" cy="3494439"/>
          </a:xfrm>
          <a:prstGeom prst="rect">
            <a:avLst/>
          </a:prstGeom>
        </p:spPr>
      </p:pic>
      <p:graphicFrame>
        <p:nvGraphicFramePr>
          <p:cNvPr id="22" name="Object 21">
            <a:extLst>
              <a:ext uri="{FF2B5EF4-FFF2-40B4-BE49-F238E27FC236}">
                <a16:creationId xmlns:a16="http://schemas.microsoft.com/office/drawing/2014/main" id="{31257AE2-FF56-8EE7-E853-48D581D6C340}"/>
              </a:ext>
            </a:extLst>
          </p:cNvPr>
          <p:cNvGraphicFramePr>
            <a:graphicFrameLocks noChangeAspect="1"/>
          </p:cNvGraphicFramePr>
          <p:nvPr>
            <p:extLst>
              <p:ext uri="{D42A27DB-BD31-4B8C-83A1-F6EECF244321}">
                <p14:modId xmlns:p14="http://schemas.microsoft.com/office/powerpoint/2010/main" val="92663452"/>
              </p:ext>
            </p:extLst>
          </p:nvPr>
        </p:nvGraphicFramePr>
        <p:xfrm>
          <a:off x="1809749" y="5324532"/>
          <a:ext cx="2774741" cy="547132"/>
        </p:xfrm>
        <a:graphic>
          <a:graphicData uri="http://schemas.openxmlformats.org/presentationml/2006/ole">
            <mc:AlternateContent xmlns:mc="http://schemas.openxmlformats.org/markup-compatibility/2006">
              <mc:Choice xmlns:v="urn:schemas-microsoft-com:vml" Requires="v">
                <p:oleObj name="Equation" r:id="rId5" imgW="901440" imgH="177480" progId="Equation.DSMT4">
                  <p:embed/>
                </p:oleObj>
              </mc:Choice>
              <mc:Fallback>
                <p:oleObj name="Equation" r:id="rId5" imgW="901440" imgH="177480" progId="Equation.DSMT4">
                  <p:embed/>
                  <p:pic>
                    <p:nvPicPr>
                      <p:cNvPr id="0" name=""/>
                      <p:cNvPicPr/>
                      <p:nvPr/>
                    </p:nvPicPr>
                    <p:blipFill>
                      <a:blip r:embed="rId6"/>
                      <a:stretch>
                        <a:fillRect/>
                      </a:stretch>
                    </p:blipFill>
                    <p:spPr>
                      <a:xfrm>
                        <a:off x="1809749" y="5324532"/>
                        <a:ext cx="2774741" cy="547132"/>
                      </a:xfrm>
                      <a:prstGeom prst="rect">
                        <a:avLst/>
                      </a:prstGeom>
                    </p:spPr>
                  </p:pic>
                </p:oleObj>
              </mc:Fallback>
            </mc:AlternateContent>
          </a:graphicData>
        </a:graphic>
      </p:graphicFrame>
    </p:spTree>
    <p:extLst>
      <p:ext uri="{BB962C8B-B14F-4D97-AF65-F5344CB8AC3E}">
        <p14:creationId xmlns:p14="http://schemas.microsoft.com/office/powerpoint/2010/main" val="2036880282"/>
      </p:ext>
    </p:extLst>
  </p:cSld>
  <p:clrMapOvr>
    <a:masterClrMapping/>
  </p:clrMapOvr>
</p:sld>
</file>

<file path=ppt/theme/theme1.xml><?xml version="1.0" encoding="utf-8"?>
<a:theme xmlns:a="http://schemas.openxmlformats.org/drawingml/2006/main" name="y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x" id="{8C6FE641-A10F-4EF8-B5BE-75CB329546B8}" vid="{90AEEF4F-AA4A-420A-83A3-8674AE546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31170</TotalTime>
  <Words>2051</Words>
  <Application>Microsoft Office PowerPoint</Application>
  <PresentationFormat>Widescreen</PresentationFormat>
  <Paragraphs>191</Paragraphs>
  <Slides>15</Slides>
  <Notes>13</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-apple-system</vt:lpstr>
      <vt:lpstr>Helvetica Neue</vt:lpstr>
      <vt:lpstr>微软雅黑 Light</vt:lpstr>
      <vt:lpstr>Arial</vt:lpstr>
      <vt:lpstr>Calibri</vt:lpstr>
      <vt:lpstr>Calibri Light</vt:lpstr>
      <vt:lpstr>yx</vt:lpstr>
      <vt:lpstr>Equation</vt:lpstr>
      <vt:lpstr>AI赋能的生物大分子模拟和计算</vt:lpstr>
      <vt:lpstr>Enhance conformational sampling</vt:lpstr>
      <vt:lpstr>Enhance conformational sampling</vt:lpstr>
      <vt:lpstr>Enhance conformational sampling</vt:lpstr>
      <vt:lpstr>Enhance conformational sampling</vt:lpstr>
      <vt:lpstr>Enhance conformational sampling</vt:lpstr>
      <vt:lpstr>Alchemical Free Energy Calculations</vt:lpstr>
      <vt:lpstr>Perturbation Map</vt:lpstr>
      <vt:lpstr>Alchemical Relative Binding Free Energy (RBFE)</vt:lpstr>
      <vt:lpstr>TI (Thermodynamic Integration)</vt:lpstr>
      <vt:lpstr>FEP (Free Energy Perturbation)</vt:lpstr>
      <vt:lpstr>PowerPoint Presentation</vt:lpstr>
      <vt:lpstr>Demo 1</vt:lpstr>
      <vt:lpstr>Amber’s implementation of accelerated MD</vt:lpstr>
      <vt:lpstr>Demo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yxue</dc:creator>
  <cp:lastModifiedBy>Yi Xue</cp:lastModifiedBy>
  <cp:revision>1000</cp:revision>
  <cp:lastPrinted>2023-09-14T23:04:16Z</cp:lastPrinted>
  <dcterms:created xsi:type="dcterms:W3CDTF">2021-09-16T16:37:30Z</dcterms:created>
  <dcterms:modified xsi:type="dcterms:W3CDTF">2026-03-31T13:37:12Z</dcterms:modified>
</cp:coreProperties>
</file>