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76" r:id="rId4"/>
    <p:sldId id="277" r:id="rId5"/>
    <p:sldId id="257" r:id="rId6"/>
    <p:sldId id="273" r:id="rId7"/>
    <p:sldId id="258" r:id="rId8"/>
    <p:sldId id="259" r:id="rId9"/>
    <p:sldId id="260" r:id="rId10"/>
    <p:sldId id="261" r:id="rId11"/>
    <p:sldId id="263" r:id="rId12"/>
    <p:sldId id="262" r:id="rId13"/>
    <p:sldId id="270" r:id="rId14"/>
    <p:sldId id="264" r:id="rId15"/>
    <p:sldId id="265" r:id="rId16"/>
    <p:sldId id="266" r:id="rId17"/>
    <p:sldId id="267" r:id="rId18"/>
    <p:sldId id="268" r:id="rId19"/>
    <p:sldId id="269" r:id="rId20"/>
    <p:sldId id="272" r:id="rId21"/>
    <p:sldId id="27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45" autoAdjust="0"/>
  </p:normalViewPr>
  <p:slideViewPr>
    <p:cSldViewPr snapToGrid="0" showGuides="1">
      <p:cViewPr varScale="1">
        <p:scale>
          <a:sx n="119" d="100"/>
          <a:sy n="119" d="100"/>
        </p:scale>
        <p:origin x="2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131D3-A89A-4B4C-9153-54D04F42D3E9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D664C-DB33-4CEF-8790-556BE84381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D0A2-FB0D-4D97-8311-34C1C6A2EA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CPU</a:t>
            </a:r>
            <a:r>
              <a:rPr lang="zh-CN" altLang="en-US" dirty="0"/>
              <a:t>上，</a:t>
            </a:r>
            <a:r>
              <a:rPr lang="en-US" altLang="zh-CN" dirty="0"/>
              <a:t>4 </a:t>
            </a:r>
            <a:r>
              <a:rPr lang="zh-CN" altLang="en-US" dirty="0"/>
              <a:t>分钟就可以训练完成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D664C-DB33-4CEF-8790-556BE843818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D664C-DB33-4CEF-8790-556BE843818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12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D664C-DB33-4CEF-8790-556BE843818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00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9D286-D887-27B4-54D0-27D34B4F7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B2C4E13-268B-CA16-4C6D-E61CD5411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C0A4C3-E180-E120-FC41-DD9F27B7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C2D-B99A-4B67-9951-8E4107B3A4D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29CF55-BF18-6374-C588-D553FB28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E06054-7FAA-5AE8-83B6-141F326A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DC07-A1DA-4579-B3CF-D58FFD901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49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C212A-2B05-1E55-F158-21B7BAFD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8886CA-5087-A3B1-EE2D-E42EF8830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0FEA26-2CD0-5724-1D78-81C8B0B2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C2D-B99A-4B67-9951-8E4107B3A4D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3FFF99-E880-B80D-F0E6-643D90AF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C5E767-1B31-550B-8EC3-D92E1CBD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DC07-A1DA-4579-B3CF-D58FFD901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06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01C2672-B5F2-914A-FB24-C1FF6790A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EC5603-F849-8553-A4D7-306F1BF96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F2C223-7E6D-9D45-E225-0B643BFA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C2D-B99A-4B67-9951-8E4107B3A4D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186D52-0DC0-A324-710B-CB12F4E7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CD42D9-FD8C-5F19-636A-E97A53BC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DC07-A1DA-4579-B3CF-D58FFD901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48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12D248-F240-29AC-9C1B-81531121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A11FA6-BD2A-ACF1-4E39-1E434428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CB2E51-2210-3F93-6317-6B4049A0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C2D-B99A-4B67-9951-8E4107B3A4D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430204-42D1-5F07-9F6A-13270C33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2D4324-2C71-6F78-3BC8-01975300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DC07-A1DA-4579-B3CF-D58FFD901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65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C6239-B371-6B29-243C-FA8FCFFD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252BD7-88EA-35C7-2E6B-BF0EA79A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68B6E3-BFE8-1AF4-0500-73D842AF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C2D-B99A-4B67-9951-8E4107B3A4D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2D0E1F-B614-1002-DE23-CFAC0457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DC3445-8866-C8FA-4CF6-996E42F8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DC07-A1DA-4579-B3CF-D58FFD901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87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6EF300-97F5-0DE3-0D55-8C93DEF2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205A53-5736-6F2F-C134-15ECF6C36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438056-5ED8-2055-4A68-EC85C0E28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D4E512-55D9-6B2F-675B-BEBDEFF2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C2D-B99A-4B67-9951-8E4107B3A4D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5EFAB1-19BC-927D-783E-3FCB9FDF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632FB2-510A-FEDD-C82E-3D23AA79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DC07-A1DA-4579-B3CF-D58FFD901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A9ED6-1F26-1493-9AEA-07883D97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39E589-454A-E1AB-B671-511D76AC1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BE7639-0954-1E89-CE2D-7D52F9155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C9355A4-97DE-1A29-FD56-75C9DF3B2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9E389CC-4E0D-2ECD-B4D2-87D674592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51C49B7-8CB2-C58D-74E5-36EB84C6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C2D-B99A-4B67-9951-8E4107B3A4D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8348B3-9E24-D084-F0D5-3637F9EF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007B64-4288-EFBB-6C3D-1172658F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DC07-A1DA-4579-B3CF-D58FFD901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20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0E099A-1088-8917-6E6A-F330E988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EF0014-BACC-6B06-AFDF-45D54CFA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C2D-B99A-4B67-9951-8E4107B3A4D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D09576-81A5-4E27-FFD3-59C7632E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9336DD-3DCE-F6B4-7A5E-83E95290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DC07-A1DA-4579-B3CF-D58FFD901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69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3B56173-68CE-1DC3-5D7F-27F2CD4A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C2D-B99A-4B67-9951-8E4107B3A4D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BD73A92-2BA5-282A-79F5-C3FFC94B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015BC4-0E64-2197-EA21-E6DA5DAA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DC07-A1DA-4579-B3CF-D58FFD901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13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B6DCA4-D466-1CBD-9CEF-E8F4F2BC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B2AB0D-77D0-4937-7330-EE61AFF9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884090-34FF-9F8B-003F-8CAA035ED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DB3F2E-8914-8890-6F48-6D5BA274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C2D-B99A-4B67-9951-8E4107B3A4D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E88AF9-AFF9-C666-CAB8-51FA91B1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FEAD3D-4845-9637-8B3A-C900D885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DC07-A1DA-4579-B3CF-D58FFD901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22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376506-D014-556A-6E18-9C78626A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1629BD8-828C-231D-21DA-CF1024519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47D369-C37F-BB89-96C4-9133C3E3E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AB4FFA-55DE-7235-6178-5DE36A69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C2D-B99A-4B67-9951-8E4107B3A4D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B116C3-C2E6-5AF0-F292-1F07FB4A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601160-0BA0-5117-7978-53ED6FFF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DC07-A1DA-4579-B3CF-D58FFD901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51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CE0635-F40F-A554-ED58-B41F35EE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4BB91E-CCA5-641A-A417-BE0E439A0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73A2E1-BBFF-2B0C-209F-486623862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A04C2D-B99A-4B67-9951-8E4107B3A4D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CE8513-37F9-7C54-44BA-372BC3B5C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E4DF05-401B-F41B-3997-0A29ECC8B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B6DC07-A1DA-4579-B3CF-D58FFD901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92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libili.com/video/BV1PL411M7eQ/?vd_source=a839b6b178fdc7276da5f0ab7c221a6b" TargetMode="External"/><Relationship Id="rId3" Type="http://schemas.openxmlformats.org/officeDocument/2006/relationships/hyperlink" Target="https://www.bilibili.com/video/BV1pu411o7BE/?spm_id_from=333.1387.collection.video_card.click&amp;vd_source=a839b6b178fdc7276da5f0ab7c221a6b" TargetMode="External"/><Relationship Id="rId7" Type="http://schemas.openxmlformats.org/officeDocument/2006/relationships/hyperlink" Target="https://courses.d2l.ai/zh-v2/assets/pdfs/part-4_6.pdf" TargetMode="External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810.04805" TargetMode="External"/><Relationship Id="rId11" Type="http://schemas.openxmlformats.org/officeDocument/2006/relationships/hyperlink" Target="https://github.com/facebookresearch/esm" TargetMode="External"/><Relationship Id="rId5" Type="http://schemas.openxmlformats.org/officeDocument/2006/relationships/hyperlink" Target="https://zhuanlan.zhihu.com/p/496012402?utm_medium=social&amp;utm_oi=629375409599549440" TargetMode="External"/><Relationship Id="rId10" Type="http://schemas.openxmlformats.org/officeDocument/2006/relationships/hyperlink" Target="https://www.science.org/doi/10.1126/science.ade2574" TargetMode="External"/><Relationship Id="rId4" Type="http://schemas.openxmlformats.org/officeDocument/2006/relationships/hyperlink" Target="https://www.bilibili.com/video/BV1Kq4y1H7FL/?spm_id_from=333.1387.collection.video_card.click&amp;vd_source=a839b6b178fdc7276da5f0ab7c221a6b" TargetMode="External"/><Relationship Id="rId9" Type="http://schemas.openxmlformats.org/officeDocument/2006/relationships/hyperlink" Target="https://www.bilibili.com/video/BV1yU4y1E7Ns/?spm_id_from=333.1387.collection.video_card.click&amp;vd_source=a839b6b178fdc7276da5f0ab7c221a6b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10.1002/prot.2682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onlinelibrary.wiley.com/doi/10.1002/prot.2682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bsc.es/pid/skempi2/" TargetMode="External"/><Relationship Id="rId2" Type="http://schemas.openxmlformats.org/officeDocument/2006/relationships/hyperlink" Target="https://www.pdbbind-plus.org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iitm.ac.in/bioinfo2/mpa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73541" y="2211185"/>
            <a:ext cx="10406089" cy="16397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5400" b="1" dirty="0">
                <a:ea typeface="微软雅黑 Light" panose="020B0502040204020203" pitchFamily="34" charset="-122"/>
                <a:cs typeface="Arial" panose="020B0604020202020204" pitchFamily="34" charset="0"/>
              </a:rPr>
              <a:t>AI</a:t>
            </a:r>
            <a:r>
              <a:rPr lang="zh-CN" altLang="en-US" sz="5400" b="1" dirty="0">
                <a:ea typeface="微软雅黑 Light" panose="020B0502040204020203" pitchFamily="34" charset="-122"/>
                <a:cs typeface="Arial" panose="020B0604020202020204" pitchFamily="34" charset="0"/>
              </a:rPr>
              <a:t>赋能的生物大分子模拟和计算</a:t>
            </a: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1719345" y="5009277"/>
            <a:ext cx="8932241" cy="1048413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Yi Xue, School of Life Sciences, THU</a:t>
            </a:r>
            <a:b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 8, 2026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3072D5-91B7-4010-AD70-C923DF8D15B7}"/>
              </a:ext>
            </a:extLst>
          </p:cNvPr>
          <p:cNvCxnSpPr>
            <a:cxnSpLocks/>
          </p:cNvCxnSpPr>
          <p:nvPr/>
        </p:nvCxnSpPr>
        <p:spPr>
          <a:xfrm>
            <a:off x="333955" y="1397592"/>
            <a:ext cx="11513488" cy="0"/>
          </a:xfrm>
          <a:prstGeom prst="line">
            <a:avLst/>
          </a:prstGeom>
          <a:ln w="31750">
            <a:solidFill>
              <a:srgbClr val="B71E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728AFDA-E92B-8917-E8B1-A21854242AD9}"/>
              </a:ext>
            </a:extLst>
          </p:cNvPr>
          <p:cNvSpPr txBox="1"/>
          <p:nvPr/>
        </p:nvSpPr>
        <p:spPr>
          <a:xfrm>
            <a:off x="333955" y="431598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solidFill>
                  <a:srgbClr val="66087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Week 07</a:t>
            </a:r>
          </a:p>
        </p:txBody>
      </p:sp>
    </p:spTree>
    <p:extLst>
      <p:ext uri="{BB962C8B-B14F-4D97-AF65-F5344CB8AC3E}">
        <p14:creationId xmlns:p14="http://schemas.microsoft.com/office/powerpoint/2010/main" val="38620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4E62-2D24-4678-C298-B8BD09EB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1.2.1 Interface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6022CE-62CB-2354-2739-FDDF4EF9A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6299" cy="4351338"/>
          </a:xfrm>
        </p:spPr>
        <p:txBody>
          <a:bodyPr/>
          <a:lstStyle/>
          <a:p>
            <a:r>
              <a:rPr lang="en-US" altLang="zh-CN" dirty="0"/>
              <a:t>residues within 5 Å of the partner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DA5892-84D2-EFF3-F6A7-9237DEAFB8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4" t="10139" r="47435" b="19911"/>
          <a:stretch/>
        </p:blipFill>
        <p:spPr>
          <a:xfrm>
            <a:off x="1329067" y="2692360"/>
            <a:ext cx="4342953" cy="295720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807E6C9-A3C5-A409-A09A-E7AF307CD1EB}"/>
              </a:ext>
            </a:extLst>
          </p:cNvPr>
          <p:cNvSpPr txBox="1"/>
          <p:nvPr/>
        </p:nvSpPr>
        <p:spPr>
          <a:xfrm>
            <a:off x="7797809" y="3589213"/>
            <a:ext cx="35668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effectLst/>
                <a:latin typeface="Consolas" panose="020B0609020204030204" pitchFamily="49" charset="0"/>
              </a:rPr>
              <a:t>x=[66, 1280]</a:t>
            </a:r>
          </a:p>
          <a:p>
            <a:r>
              <a:rPr lang="en-US" altLang="zh-CN" sz="2400" b="0" i="0" dirty="0" err="1">
                <a:effectLst/>
                <a:latin typeface="Consolas" panose="020B0609020204030204" pitchFamily="49" charset="0"/>
              </a:rPr>
              <a:t>edge_attr</a:t>
            </a:r>
            <a:r>
              <a:rPr lang="en-US" altLang="zh-CN" sz="2400" b="0" i="0" dirty="0">
                <a:effectLst/>
                <a:latin typeface="Consolas" panose="020B0609020204030204" pitchFamily="49" charset="0"/>
              </a:rPr>
              <a:t>=[2178, 1]</a:t>
            </a:r>
          </a:p>
          <a:p>
            <a:r>
              <a:rPr lang="en-US" altLang="zh-CN" sz="2400" b="0" i="0" dirty="0" err="1">
                <a:effectLst/>
                <a:latin typeface="Consolas" panose="020B0609020204030204" pitchFamily="49" charset="0"/>
              </a:rPr>
              <a:t>edge_index</a:t>
            </a:r>
            <a:r>
              <a:rPr lang="en-US" altLang="zh-CN" sz="2400" b="0" i="0" dirty="0">
                <a:effectLst/>
                <a:latin typeface="Consolas" panose="020B0609020204030204" pitchFamily="49" charset="0"/>
              </a:rPr>
              <a:t>=[2, 2178]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320CF3C-A507-91A5-EF0A-FBE0B5083DF9}"/>
              </a:ext>
            </a:extLst>
          </p:cNvPr>
          <p:cNvSpPr txBox="1"/>
          <p:nvPr/>
        </p:nvSpPr>
        <p:spPr>
          <a:xfrm>
            <a:off x="6806273" y="6405503"/>
            <a:ext cx="5187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PCANN-ta/reproduce/interpretation/1_data.ipynb</a:t>
            </a:r>
          </a:p>
        </p:txBody>
      </p:sp>
    </p:spTree>
    <p:extLst>
      <p:ext uri="{BB962C8B-B14F-4D97-AF65-F5344CB8AC3E}">
        <p14:creationId xmlns:p14="http://schemas.microsoft.com/office/powerpoint/2010/main" val="364519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812FBDB-5822-5AA5-9827-2660A4433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498" y="3429000"/>
            <a:ext cx="3375007" cy="32587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CBBCD7-E41B-9377-CF35-61E194312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55" y="3357326"/>
            <a:ext cx="3375007" cy="325876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817742B-56CD-695C-CB1C-2CD98E94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1.2.2 Embedding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7181AB-75B9-46E7-6255-990C44055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Embedding of two independent sequence</a:t>
            </a:r>
          </a:p>
        </p:txBody>
      </p:sp>
      <p:pic>
        <p:nvPicPr>
          <p:cNvPr id="7" name="图片 6" descr="卡通人物&#10;&#10;AI 生成的内容可能不正确。">
            <a:extLst>
              <a:ext uri="{FF2B5EF4-FFF2-40B4-BE49-F238E27FC236}">
                <a16:creationId xmlns:a16="http://schemas.microsoft.com/office/drawing/2014/main" id="{16C3FCB2-561D-43D7-D6DF-3358284EB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11224" r="13897" b="13246"/>
          <a:stretch/>
        </p:blipFill>
        <p:spPr>
          <a:xfrm>
            <a:off x="114185" y="2467354"/>
            <a:ext cx="2884938" cy="1923292"/>
          </a:xfrm>
          <a:prstGeom prst="rect">
            <a:avLst/>
          </a:prstGeom>
        </p:spPr>
      </p:pic>
      <p:pic>
        <p:nvPicPr>
          <p:cNvPr id="9" name="图片 8" descr="卡通人物&#10;&#10;AI 生成的内容可能不正确。">
            <a:extLst>
              <a:ext uri="{FF2B5EF4-FFF2-40B4-BE49-F238E27FC236}">
                <a16:creationId xmlns:a16="http://schemas.microsoft.com/office/drawing/2014/main" id="{9C9CA1FE-EF4B-2863-BA43-A0A2042AB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7470" r="9884" b="14755"/>
          <a:stretch/>
        </p:blipFill>
        <p:spPr>
          <a:xfrm>
            <a:off x="6186791" y="2666764"/>
            <a:ext cx="2710774" cy="152447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6E6934F-AB0D-6E53-079E-DF5B3C72C700}"/>
              </a:ext>
            </a:extLst>
          </p:cNvPr>
          <p:cNvSpPr txBox="1"/>
          <p:nvPr/>
        </p:nvSpPr>
        <p:spPr>
          <a:xfrm>
            <a:off x="648357" y="439064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1A22-A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E3395DE-C48D-3751-4B1D-C63666F1A885}"/>
              </a:ext>
            </a:extLst>
          </p:cNvPr>
          <p:cNvSpPr txBox="1"/>
          <p:nvPr/>
        </p:nvSpPr>
        <p:spPr>
          <a:xfrm>
            <a:off x="6766602" y="439064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1A22-B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27A80AA-1956-E60D-F9C0-A8B9E0FCB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0925" y="540987"/>
            <a:ext cx="1232581" cy="120298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5C7DF10-84A7-ABBB-0309-3F66A6D7E9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7431" y="540987"/>
            <a:ext cx="1232581" cy="120298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F461075-0E77-831B-5767-1D8954712897}"/>
              </a:ext>
            </a:extLst>
          </p:cNvPr>
          <p:cNvSpPr txBox="1"/>
          <p:nvPr/>
        </p:nvSpPr>
        <p:spPr>
          <a:xfrm>
            <a:off x="9407116" y="1778872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with initialized ESM2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221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7742B-56CD-695C-CB1C-2CD98E94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1.2.2 Embedding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7181AB-75B9-46E7-6255-990C44055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2. Concatenation of two embeddings’ slices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5CDCF1-AE65-2D96-1D30-B57A3A2C0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79" y="2678588"/>
            <a:ext cx="6419714" cy="31352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1E49ED4-3037-342E-6144-A991B593EC81}"/>
              </a:ext>
            </a:extLst>
          </p:cNvPr>
          <p:cNvSpPr txBox="1"/>
          <p:nvPr/>
        </p:nvSpPr>
        <p:spPr>
          <a:xfrm>
            <a:off x="7797809" y="3589213"/>
            <a:ext cx="35668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effectLst/>
                <a:latin typeface="Consolas" panose="020B0609020204030204" pitchFamily="49" charset="0"/>
              </a:rPr>
              <a:t>x=[66, 1280]</a:t>
            </a:r>
          </a:p>
          <a:p>
            <a:r>
              <a:rPr lang="en-US" altLang="zh-CN" sz="2400" b="0" i="0" dirty="0" err="1">
                <a:effectLst/>
                <a:latin typeface="Consolas" panose="020B0609020204030204" pitchFamily="49" charset="0"/>
              </a:rPr>
              <a:t>edge_attr</a:t>
            </a:r>
            <a:r>
              <a:rPr lang="en-US" altLang="zh-CN" sz="2400" b="0" i="0" dirty="0">
                <a:effectLst/>
                <a:latin typeface="Consolas" panose="020B0609020204030204" pitchFamily="49" charset="0"/>
              </a:rPr>
              <a:t>=[2178, 1]</a:t>
            </a:r>
          </a:p>
          <a:p>
            <a:r>
              <a:rPr lang="en-US" altLang="zh-CN" sz="2400" b="0" i="0" dirty="0" err="1">
                <a:effectLst/>
                <a:latin typeface="Consolas" panose="020B0609020204030204" pitchFamily="49" charset="0"/>
              </a:rPr>
              <a:t>edge_index</a:t>
            </a:r>
            <a:r>
              <a:rPr lang="en-US" altLang="zh-CN" sz="2400" b="0" i="0" dirty="0">
                <a:effectLst/>
                <a:latin typeface="Consolas" panose="020B0609020204030204" pitchFamily="49" charset="0"/>
              </a:rPr>
              <a:t>=[2, 2178]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30231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EBA82B-BB64-2EFF-90EA-93C90BA4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1.2.2 Embedding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64A851-8D95-C948-D287-FD45C9D3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79" y="1825625"/>
            <a:ext cx="1118916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Transformer</a:t>
            </a:r>
            <a:endParaRPr lang="en-US" altLang="zh-CN" dirty="0">
              <a:hlinkClick r:id="rId2"/>
            </a:endParaRPr>
          </a:p>
          <a:p>
            <a:pPr lvl="1"/>
            <a:r>
              <a:rPr lang="en-US" altLang="zh-CN" dirty="0">
                <a:hlinkClick r:id="rId2"/>
              </a:rPr>
              <a:t>[1706.03762] Attention Is All You Need</a:t>
            </a:r>
            <a:endParaRPr lang="en-US" altLang="zh-CN" dirty="0">
              <a:hlinkClick r:id="rId3"/>
            </a:endParaRPr>
          </a:p>
          <a:p>
            <a:pPr lvl="1"/>
            <a:r>
              <a:rPr lang="en-US" altLang="zh-CN" dirty="0">
                <a:hlinkClick r:id="rId3"/>
              </a:rPr>
              <a:t>Transformer</a:t>
            </a:r>
            <a:r>
              <a:rPr lang="zh-CN" altLang="en-US" dirty="0">
                <a:hlinkClick r:id="rId3"/>
              </a:rPr>
              <a:t>论文逐段精读</a:t>
            </a:r>
            <a:r>
              <a:rPr lang="en-US" altLang="zh-CN" dirty="0">
                <a:hlinkClick r:id="rId3"/>
              </a:rPr>
              <a:t>【</a:t>
            </a:r>
            <a:r>
              <a:rPr lang="zh-CN" altLang="en-US" dirty="0">
                <a:hlinkClick r:id="rId3"/>
              </a:rPr>
              <a:t>论文精读</a:t>
            </a:r>
            <a:r>
              <a:rPr lang="en-US" altLang="zh-CN" dirty="0">
                <a:hlinkClick r:id="rId3"/>
              </a:rPr>
              <a:t>】_</a:t>
            </a:r>
            <a:r>
              <a:rPr lang="zh-CN" altLang="en-US" dirty="0">
                <a:hlinkClick r:id="rId3"/>
              </a:rPr>
              <a:t>哔哩哔哩</a:t>
            </a:r>
            <a:r>
              <a:rPr lang="en-US" altLang="zh-CN" dirty="0">
                <a:hlinkClick r:id="rId3"/>
              </a:rPr>
              <a:t>_</a:t>
            </a:r>
            <a:r>
              <a:rPr lang="en-US" altLang="zh-CN" dirty="0" err="1">
                <a:hlinkClick r:id="rId3"/>
              </a:rPr>
              <a:t>bilibili</a:t>
            </a:r>
            <a:endParaRPr lang="en-US" altLang="zh-CN" dirty="0"/>
          </a:p>
          <a:p>
            <a:pPr lvl="1"/>
            <a:r>
              <a:rPr lang="en-US" altLang="zh-CN" dirty="0">
                <a:hlinkClick r:id="rId4"/>
              </a:rPr>
              <a:t>68 Transformer【</a:t>
            </a:r>
            <a:r>
              <a:rPr lang="zh-CN" altLang="en-US" dirty="0">
                <a:hlinkClick r:id="rId4"/>
              </a:rPr>
              <a:t>动手学深度学习</a:t>
            </a:r>
            <a:r>
              <a:rPr lang="en-US" altLang="zh-CN" dirty="0">
                <a:hlinkClick r:id="rId4"/>
              </a:rPr>
              <a:t>v2】_</a:t>
            </a:r>
            <a:r>
              <a:rPr lang="zh-CN" altLang="en-US" dirty="0">
                <a:hlinkClick r:id="rId4"/>
              </a:rPr>
              <a:t>哔哩哔哩</a:t>
            </a:r>
            <a:r>
              <a:rPr lang="en-US" altLang="zh-CN" dirty="0">
                <a:hlinkClick r:id="rId4"/>
              </a:rPr>
              <a:t>_</a:t>
            </a:r>
            <a:r>
              <a:rPr lang="en-US" altLang="zh-CN" dirty="0" err="1">
                <a:hlinkClick r:id="rId4"/>
              </a:rPr>
              <a:t>bilibili</a:t>
            </a:r>
            <a:endParaRPr lang="zh-CN" altLang="en-US" dirty="0"/>
          </a:p>
          <a:p>
            <a:pPr lvl="1"/>
            <a:r>
              <a:rPr lang="en-US" altLang="zh-CN" dirty="0">
                <a:hlinkClick r:id="rId5"/>
              </a:rPr>
              <a:t>Transformer</a:t>
            </a:r>
            <a:r>
              <a:rPr lang="zh-CN" altLang="en-US" dirty="0">
                <a:hlinkClick r:id="rId5"/>
              </a:rPr>
              <a:t>常见问题与回答总结 </a:t>
            </a:r>
            <a:r>
              <a:rPr lang="en-US" altLang="zh-CN" dirty="0">
                <a:hlinkClick r:id="rId5"/>
              </a:rPr>
              <a:t>- </a:t>
            </a:r>
            <a:r>
              <a:rPr lang="zh-CN" altLang="en-US" dirty="0">
                <a:hlinkClick r:id="rId5"/>
              </a:rPr>
              <a:t>知乎</a:t>
            </a:r>
            <a:endParaRPr lang="en-US" altLang="zh-CN" dirty="0"/>
          </a:p>
          <a:p>
            <a:r>
              <a:rPr lang="en-US" altLang="zh-CN" dirty="0"/>
              <a:t>BERT</a:t>
            </a:r>
          </a:p>
          <a:p>
            <a:pPr lvl="1"/>
            <a:r>
              <a:rPr lang="en-US" altLang="zh-CN" dirty="0">
                <a:hlinkClick r:id="rId6"/>
              </a:rPr>
              <a:t>BERT: Pre-training of Deep Bidirectional Transformers for Language Understanding</a:t>
            </a:r>
            <a:endParaRPr lang="en-US" altLang="zh-CN" dirty="0">
              <a:hlinkClick r:id="rId7"/>
            </a:endParaRPr>
          </a:p>
          <a:p>
            <a:pPr lvl="1"/>
            <a:r>
              <a:rPr lang="en-US" altLang="zh-CN" dirty="0">
                <a:hlinkClick r:id="rId8"/>
              </a:rPr>
              <a:t>BERT </a:t>
            </a:r>
            <a:r>
              <a:rPr lang="zh-CN" altLang="en-US" dirty="0">
                <a:hlinkClick r:id="rId8"/>
              </a:rPr>
              <a:t>论文逐段精读</a:t>
            </a:r>
            <a:r>
              <a:rPr lang="en-US" altLang="zh-CN" dirty="0">
                <a:hlinkClick r:id="rId8"/>
              </a:rPr>
              <a:t>【</a:t>
            </a:r>
            <a:r>
              <a:rPr lang="zh-CN" altLang="en-US" dirty="0">
                <a:hlinkClick r:id="rId8"/>
              </a:rPr>
              <a:t>论文精读</a:t>
            </a:r>
            <a:r>
              <a:rPr lang="en-US" altLang="zh-CN" dirty="0">
                <a:hlinkClick r:id="rId8"/>
              </a:rPr>
              <a:t>】_</a:t>
            </a:r>
            <a:r>
              <a:rPr lang="zh-CN" altLang="en-US" dirty="0">
                <a:hlinkClick r:id="rId8"/>
              </a:rPr>
              <a:t>哔哩哔哩</a:t>
            </a:r>
            <a:r>
              <a:rPr lang="en-US" altLang="zh-CN" dirty="0">
                <a:hlinkClick r:id="rId8"/>
              </a:rPr>
              <a:t>_</a:t>
            </a:r>
            <a:r>
              <a:rPr lang="en-US" altLang="zh-CN" dirty="0" err="1">
                <a:hlinkClick r:id="rId8"/>
              </a:rPr>
              <a:t>bilibili</a:t>
            </a:r>
            <a:endParaRPr lang="en-US" altLang="zh-CN" dirty="0"/>
          </a:p>
          <a:p>
            <a:pPr lvl="1"/>
            <a:r>
              <a:rPr lang="en-US" altLang="zh-CN" dirty="0">
                <a:hlinkClick r:id="rId9"/>
              </a:rPr>
              <a:t>69 BERT</a:t>
            </a:r>
            <a:r>
              <a:rPr lang="zh-CN" altLang="en-US" dirty="0">
                <a:hlinkClick r:id="rId9"/>
              </a:rPr>
              <a:t>预训练</a:t>
            </a:r>
            <a:r>
              <a:rPr lang="en-US" altLang="zh-CN" dirty="0">
                <a:hlinkClick r:id="rId9"/>
              </a:rPr>
              <a:t>【</a:t>
            </a:r>
            <a:r>
              <a:rPr lang="zh-CN" altLang="en-US" dirty="0">
                <a:hlinkClick r:id="rId9"/>
              </a:rPr>
              <a:t>动手学深度学习</a:t>
            </a:r>
            <a:r>
              <a:rPr lang="en-US" altLang="zh-CN" dirty="0">
                <a:hlinkClick r:id="rId9"/>
              </a:rPr>
              <a:t>v2】_</a:t>
            </a:r>
            <a:r>
              <a:rPr lang="zh-CN" altLang="en-US" dirty="0">
                <a:hlinkClick r:id="rId9"/>
              </a:rPr>
              <a:t>哔哩哔哩</a:t>
            </a:r>
            <a:r>
              <a:rPr lang="en-US" altLang="zh-CN" dirty="0">
                <a:hlinkClick r:id="rId9"/>
              </a:rPr>
              <a:t>_</a:t>
            </a:r>
            <a:r>
              <a:rPr lang="en-US" altLang="zh-CN" dirty="0" err="1">
                <a:hlinkClick r:id="rId9"/>
              </a:rPr>
              <a:t>bilibili</a:t>
            </a:r>
            <a:endParaRPr lang="en-US" altLang="zh-CN" dirty="0"/>
          </a:p>
          <a:p>
            <a:r>
              <a:rPr lang="en-US" altLang="zh-CN" dirty="0"/>
              <a:t>ESM2</a:t>
            </a:r>
          </a:p>
          <a:p>
            <a:pPr lvl="1"/>
            <a:r>
              <a:rPr lang="en-US" altLang="zh-CN" dirty="0">
                <a:hlinkClick r:id="rId10"/>
              </a:rPr>
              <a:t>Evolutionary-scale prediction of atomic-level protein structure with a language model | Science</a:t>
            </a:r>
            <a:endParaRPr lang="en-US" altLang="zh-CN" dirty="0"/>
          </a:p>
          <a:p>
            <a:pPr lvl="1"/>
            <a:r>
              <a:rPr lang="en-US" altLang="zh-CN" dirty="0">
                <a:hlinkClick r:id="rId11"/>
              </a:rPr>
              <a:t>GitHub - </a:t>
            </a:r>
            <a:r>
              <a:rPr lang="en-US" altLang="zh-CN" dirty="0" err="1">
                <a:hlinkClick r:id="rId11"/>
              </a:rPr>
              <a:t>facebookresearch</a:t>
            </a:r>
            <a:r>
              <a:rPr lang="en-US" altLang="zh-CN" dirty="0">
                <a:hlinkClick r:id="rId11"/>
              </a:rPr>
              <a:t>/</a:t>
            </a:r>
            <a:r>
              <a:rPr lang="en-US" altLang="zh-CN" dirty="0" err="1">
                <a:hlinkClick r:id="rId11"/>
              </a:rPr>
              <a:t>esm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2442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29FCE4-0270-A637-F50A-197D5BF2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1.3 Feature-label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0B11F6-C8C2-D5FE-EE94-88A2902BC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Feature</a:t>
            </a:r>
          </a:p>
          <a:p>
            <a:pPr lvl="1"/>
            <a:r>
              <a:rPr lang="en-US" altLang="zh-CN" b="0" i="0" dirty="0">
                <a:effectLst/>
                <a:latin typeface="Consolas" panose="020B0609020204030204" pitchFamily="49" charset="0"/>
              </a:rPr>
              <a:t>x=[66, 1280]</a:t>
            </a:r>
          </a:p>
          <a:p>
            <a:pPr lvl="1"/>
            <a:r>
              <a:rPr lang="en-US" altLang="zh-CN" b="0" i="0" dirty="0" err="1">
                <a:effectLst/>
                <a:latin typeface="Consolas" panose="020B0609020204030204" pitchFamily="49" charset="0"/>
              </a:rPr>
              <a:t>edge_attr</a:t>
            </a:r>
            <a:r>
              <a:rPr lang="en-US" altLang="zh-CN" b="0" i="0" dirty="0">
                <a:effectLst/>
                <a:latin typeface="Consolas" panose="020B0609020204030204" pitchFamily="49" charset="0"/>
              </a:rPr>
              <a:t>=[2178, 1])</a:t>
            </a:r>
          </a:p>
          <a:p>
            <a:pPr lvl="1"/>
            <a:r>
              <a:rPr lang="en-US" altLang="zh-CN" b="0" i="0" dirty="0" err="1">
                <a:effectLst/>
                <a:latin typeface="Consolas" panose="020B0609020204030204" pitchFamily="49" charset="0"/>
              </a:rPr>
              <a:t>edge_index</a:t>
            </a:r>
            <a:r>
              <a:rPr lang="en-US" altLang="zh-CN" b="0" i="0" dirty="0">
                <a:effectLst/>
                <a:latin typeface="Consolas" panose="020B0609020204030204" pitchFamily="49" charset="0"/>
              </a:rPr>
              <a:t>=[2, 2178]</a:t>
            </a:r>
            <a:endParaRPr lang="zh-CN" altLang="en-US" dirty="0"/>
          </a:p>
          <a:p>
            <a:r>
              <a:rPr lang="en-US" altLang="zh-CN" dirty="0"/>
              <a:t>Label</a:t>
            </a:r>
          </a:p>
          <a:p>
            <a:pPr lvl="1"/>
            <a:r>
              <a:rPr lang="en-US" altLang="zh-CN" dirty="0"/>
              <a:t>y=[1, 1]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259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2E46E4-92BF-2700-FACB-95F032C8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Model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E21716-15BC-01C7-FE7A-F9CE4DC8D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73" y="1690688"/>
            <a:ext cx="10810672" cy="260786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4A9C952-C28D-A14E-D2C4-D695AD235102}"/>
              </a:ext>
            </a:extLst>
          </p:cNvPr>
          <p:cNvSpPr txBox="1"/>
          <p:nvPr/>
        </p:nvSpPr>
        <p:spPr>
          <a:xfrm>
            <a:off x="1063563" y="4767644"/>
            <a:ext cx="1738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0" i="0" dirty="0">
                <a:effectLst/>
                <a:latin typeface="Consolas" panose="020B0609020204030204" pitchFamily="49" charset="0"/>
              </a:rPr>
              <a:t>[  66, 1280]</a:t>
            </a:r>
          </a:p>
          <a:p>
            <a:pPr algn="ctr"/>
            <a:r>
              <a:rPr lang="en-US" altLang="zh-CN" sz="1800" b="0" i="0" dirty="0">
                <a:effectLst/>
                <a:latin typeface="Consolas" panose="020B0609020204030204" pitchFamily="49" charset="0"/>
              </a:rPr>
              <a:t>[2178,    1]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9182CB-32E5-89C6-8B48-EEF13F3EE539}"/>
              </a:ext>
            </a:extLst>
          </p:cNvPr>
          <p:cNvSpPr txBox="1"/>
          <p:nvPr/>
        </p:nvSpPr>
        <p:spPr>
          <a:xfrm>
            <a:off x="3579780" y="4246668"/>
            <a:ext cx="145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0" i="0" dirty="0">
                <a:effectLst/>
                <a:latin typeface="Consolas" panose="020B0609020204030204" pitchFamily="49" charset="0"/>
              </a:rPr>
              <a:t>[  66, 64]</a:t>
            </a:r>
          </a:p>
          <a:p>
            <a:pPr algn="ctr"/>
            <a:r>
              <a:rPr lang="en-US" altLang="zh-CN" sz="1800" b="0" i="0" dirty="0">
                <a:effectLst/>
                <a:latin typeface="Consolas" panose="020B0609020204030204" pitchFamily="49" charset="0"/>
              </a:rPr>
              <a:t>[2178, 64]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29D47CB-BE5F-5D0E-F657-9E1EFB34D90F}"/>
              </a:ext>
            </a:extLst>
          </p:cNvPr>
          <p:cNvSpPr txBox="1"/>
          <p:nvPr/>
        </p:nvSpPr>
        <p:spPr>
          <a:xfrm>
            <a:off x="3579780" y="5090809"/>
            <a:ext cx="145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0" i="0" dirty="0">
                <a:effectLst/>
                <a:latin typeface="Consolas" panose="020B0609020204030204" pitchFamily="49" charset="0"/>
              </a:rPr>
              <a:t>[  66, 64]</a:t>
            </a:r>
          </a:p>
          <a:p>
            <a:pPr algn="ctr"/>
            <a:r>
              <a:rPr lang="en-US" altLang="zh-CN" sz="1800" b="0" i="0" dirty="0">
                <a:effectLst/>
                <a:latin typeface="Consolas" panose="020B0609020204030204" pitchFamily="49" charset="0"/>
              </a:rPr>
              <a:t>[2178, 64]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EE923D-D474-0B4F-1D36-725B68139865}"/>
              </a:ext>
            </a:extLst>
          </p:cNvPr>
          <p:cNvSpPr txBox="1"/>
          <p:nvPr/>
        </p:nvSpPr>
        <p:spPr>
          <a:xfrm>
            <a:off x="3579780" y="5889760"/>
            <a:ext cx="145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0" i="0" dirty="0">
                <a:effectLst/>
                <a:latin typeface="Consolas" panose="020B0609020204030204" pitchFamily="49" charset="0"/>
              </a:rPr>
              <a:t>[  66, 64]</a:t>
            </a:r>
          </a:p>
          <a:p>
            <a:pPr algn="ctr"/>
            <a:r>
              <a:rPr lang="en-US" altLang="zh-CN" sz="1800" b="0" i="0" dirty="0">
                <a:effectLst/>
                <a:latin typeface="Consolas" panose="020B0609020204030204" pitchFamily="49" charset="0"/>
              </a:rPr>
              <a:t>[2178, 64]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D9C407F-EC90-D89C-A929-B65804D23B3C}"/>
              </a:ext>
            </a:extLst>
          </p:cNvPr>
          <p:cNvSpPr txBox="1"/>
          <p:nvPr/>
        </p:nvSpPr>
        <p:spPr>
          <a:xfrm>
            <a:off x="6498080" y="5229308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0" i="0" dirty="0">
                <a:effectLst/>
                <a:latin typeface="Consolas" panose="020B0609020204030204" pitchFamily="49" charset="0"/>
              </a:rPr>
              <a:t>[1, 64]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0265FF-682D-BB4B-BBA9-FB14D9492DE7}"/>
              </a:ext>
            </a:extLst>
          </p:cNvPr>
          <p:cNvSpPr txBox="1"/>
          <p:nvPr/>
        </p:nvSpPr>
        <p:spPr>
          <a:xfrm>
            <a:off x="8955933" y="4982646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0" i="0" dirty="0">
                <a:effectLst/>
                <a:latin typeface="Consolas" panose="020B0609020204030204" pitchFamily="49" charset="0"/>
              </a:rPr>
              <a:t>[1, </a:t>
            </a:r>
            <a:r>
              <a:rPr lang="en-US" altLang="zh-CN" dirty="0">
                <a:latin typeface="Consolas" panose="020B0609020204030204" pitchFamily="49" charset="0"/>
              </a:rPr>
              <a:t>32</a:t>
            </a:r>
            <a:r>
              <a:rPr lang="en-US" altLang="zh-CN" sz="1800" b="0" i="0" dirty="0">
                <a:effectLst/>
                <a:latin typeface="Consolas" panose="020B0609020204030204" pitchFamily="49" charset="0"/>
              </a:rPr>
              <a:t>]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BA02F86-F6CF-DA41-D35C-E33CD13566C1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2801567" y="4569834"/>
            <a:ext cx="778213" cy="5209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B63C0A4-5F3E-D5EC-E8DA-F0A191148F7E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4309355" y="4892999"/>
            <a:ext cx="0" cy="197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E70667D-AA59-4C2D-083C-CCC3F5E2C763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4309355" y="5737140"/>
            <a:ext cx="0" cy="1526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34B0A4D-AEDF-5DAE-1F6A-F85DEA576D62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928681" y="5413974"/>
            <a:ext cx="1569399" cy="960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26AA52E-CCF4-99EC-19F4-4A9A795B927A}"/>
              </a:ext>
            </a:extLst>
          </p:cNvPr>
          <p:cNvCxnSpPr>
            <a:cxnSpLocks/>
            <a:stCxn id="12" idx="3"/>
            <a:endCxn id="48" idx="1"/>
          </p:cNvCxnSpPr>
          <p:nvPr/>
        </p:nvCxnSpPr>
        <p:spPr>
          <a:xfrm flipV="1">
            <a:off x="7578080" y="4544490"/>
            <a:ext cx="1377853" cy="869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5E1F1165-6473-AC8F-0C84-940F228C28B3}"/>
              </a:ext>
            </a:extLst>
          </p:cNvPr>
          <p:cNvSpPr txBox="1"/>
          <p:nvPr/>
        </p:nvSpPr>
        <p:spPr>
          <a:xfrm>
            <a:off x="8952922" y="5598640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Consolas" panose="020B0609020204030204" pitchFamily="49" charset="0"/>
              </a:rPr>
              <a:t>[1,  1]</a:t>
            </a:r>
            <a:endParaRPr lang="en-US" altLang="zh-CN" sz="1800" b="0" i="0" dirty="0">
              <a:effectLst/>
              <a:latin typeface="Consolas" panose="020B0609020204030204" pitchFamily="49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3F17BAA7-9568-8405-CF55-E1362CA3D3D9}"/>
              </a:ext>
            </a:extLst>
          </p:cNvPr>
          <p:cNvCxnSpPr>
            <a:cxnSpLocks/>
            <a:stCxn id="13" idx="2"/>
            <a:endCxn id="30" idx="0"/>
          </p:cNvCxnSpPr>
          <p:nvPr/>
        </p:nvCxnSpPr>
        <p:spPr>
          <a:xfrm flipH="1">
            <a:off x="9492922" y="5351978"/>
            <a:ext cx="3011" cy="246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3EC8BB9B-A410-7EC2-6C5B-BC53DB3FE159}"/>
              </a:ext>
            </a:extLst>
          </p:cNvPr>
          <p:cNvSpPr txBox="1"/>
          <p:nvPr/>
        </p:nvSpPr>
        <p:spPr>
          <a:xfrm>
            <a:off x="8194559" y="6374860"/>
            <a:ext cx="3829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PCANN-ta/PCANN/model/model.py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B9B40EE-788F-492E-330D-7B9E913DE732}"/>
              </a:ext>
            </a:extLst>
          </p:cNvPr>
          <p:cNvSpPr txBox="1"/>
          <p:nvPr/>
        </p:nvSpPr>
        <p:spPr>
          <a:xfrm>
            <a:off x="8955933" y="4359824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0" i="0" dirty="0">
                <a:effectLst/>
                <a:latin typeface="Consolas" panose="020B0609020204030204" pitchFamily="49" charset="0"/>
              </a:rPr>
              <a:t>[1, 64]</a:t>
            </a: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C8EBD53C-3525-A97E-4509-2F5727CF6976}"/>
              </a:ext>
            </a:extLst>
          </p:cNvPr>
          <p:cNvCxnSpPr>
            <a:cxnSpLocks/>
            <a:stCxn id="48" idx="2"/>
            <a:endCxn id="13" idx="0"/>
          </p:cNvCxnSpPr>
          <p:nvPr/>
        </p:nvCxnSpPr>
        <p:spPr>
          <a:xfrm>
            <a:off x="9495933" y="4729156"/>
            <a:ext cx="0" cy="253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609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7884C-CCE6-3DB6-89E3-6BB27511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 </a:t>
            </a:r>
            <a:r>
              <a:rPr lang="en-US" altLang="zh-CN" dirty="0" err="1"/>
              <a:t>EdgeConv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10B938-E1ED-B3CA-1A03-5819133D5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 one edge</a:t>
            </a:r>
          </a:p>
          <a:p>
            <a:pPr lvl="1">
              <a:tabLst>
                <a:tab pos="3138488" algn="l"/>
              </a:tabLst>
            </a:pPr>
            <a:r>
              <a:rPr lang="en-US" altLang="zh-CN" dirty="0"/>
              <a:t>source point:        	[1, 1280 or 64]</a:t>
            </a:r>
          </a:p>
          <a:p>
            <a:pPr lvl="1" defTabSz="785813"/>
            <a:r>
              <a:rPr lang="en-US" altLang="zh-CN" dirty="0"/>
              <a:t>destination point: 	[1, 1280 or 64]</a:t>
            </a:r>
          </a:p>
          <a:p>
            <a:pPr lvl="1">
              <a:tabLst>
                <a:tab pos="3138488" algn="l"/>
              </a:tabLst>
            </a:pPr>
            <a:r>
              <a:rPr lang="en-US" altLang="zh-CN" dirty="0"/>
              <a:t>edge attribute:    	[1,       1 or 64]</a:t>
            </a:r>
          </a:p>
          <a:p>
            <a:pPr lvl="1">
              <a:tabLst>
                <a:tab pos="3138488" algn="l"/>
              </a:tabLst>
            </a:pPr>
            <a:endParaRPr lang="en-US" altLang="zh-CN" dirty="0"/>
          </a:p>
          <a:p>
            <a:pPr lvl="1">
              <a:tabLst>
                <a:tab pos="3138488" algn="l"/>
              </a:tabLst>
            </a:pPr>
            <a:r>
              <a:rPr lang="en-US" altLang="zh-CN" dirty="0"/>
              <a:t>concatenation:     [1, 2561 or 192]</a:t>
            </a:r>
          </a:p>
          <a:p>
            <a:pPr lvl="1">
              <a:tabLst>
                <a:tab pos="3138488" algn="l"/>
              </a:tabLst>
            </a:pPr>
            <a:endParaRPr lang="en-US" altLang="zh-CN" dirty="0"/>
          </a:p>
          <a:p>
            <a:pPr lvl="1">
              <a:tabLst>
                <a:tab pos="3138488" algn="l"/>
              </a:tabLst>
            </a:pPr>
            <a:r>
              <a:rPr lang="en-US" altLang="zh-CN" dirty="0"/>
              <a:t>updated edge:     [1,     64]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27DA0D6-89E7-F610-D2E6-5B5FB4592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779" y="2395751"/>
            <a:ext cx="4833759" cy="254593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DDFEBD9-0F60-47F4-E2B1-65EA64753A0A}"/>
              </a:ext>
            </a:extLst>
          </p:cNvPr>
          <p:cNvSpPr txBox="1"/>
          <p:nvPr/>
        </p:nvSpPr>
        <p:spPr>
          <a:xfrm>
            <a:off x="6667779" y="2026419"/>
            <a:ext cx="3877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PCANN-ta/PCANN/model/model.py</a:t>
            </a:r>
            <a:r>
              <a:rPr lang="en-US" altLang="zh-CN" dirty="0"/>
              <a:t>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517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4AF70F-FE38-F9EF-D151-20A6FD83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2.2 </a:t>
            </a:r>
            <a:r>
              <a:rPr lang="en-US" altLang="zh-CN" dirty="0" err="1"/>
              <a:t>GATConv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457EF0-7282-DF65-6E48-C2835EBFD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For one point</a:t>
            </a:r>
          </a:p>
          <a:p>
            <a:pPr lvl="1"/>
            <a:r>
              <a:rPr lang="en-US" altLang="zh-CN" dirty="0"/>
              <a:t>all points        : [   NM, 1280 or 64]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neighbor        : [NM-1, 64]</a:t>
            </a:r>
          </a:p>
          <a:p>
            <a:pPr lvl="1"/>
            <a:r>
              <a:rPr lang="en-US" altLang="zh-CN" dirty="0"/>
              <a:t>center            : [       1, 64]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affinity            : [NM-1,   1]</a:t>
            </a:r>
          </a:p>
          <a:p>
            <a:pPr lvl="1"/>
            <a:r>
              <a:rPr lang="en-US" altLang="zh-CN" dirty="0"/>
              <a:t>weighted all   : [NM-1, 64]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weighted sum: [      1, 64]</a:t>
            </a:r>
          </a:p>
        </p:txBody>
      </p:sp>
      <p:sp>
        <p:nvSpPr>
          <p:cNvPr id="4" name="右大括号 3">
            <a:extLst>
              <a:ext uri="{FF2B5EF4-FFF2-40B4-BE49-F238E27FC236}">
                <a16:creationId xmlns:a16="http://schemas.microsoft.com/office/drawing/2014/main" id="{0EBD9869-586F-292A-8B50-16E9F5A34106}"/>
              </a:ext>
            </a:extLst>
          </p:cNvPr>
          <p:cNvSpPr/>
          <p:nvPr/>
        </p:nvSpPr>
        <p:spPr>
          <a:xfrm>
            <a:off x="6257299" y="2497693"/>
            <a:ext cx="313699" cy="32089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7E7CB08-A4CC-52F8-7914-A0241A3B1BEC}"/>
              </a:ext>
            </a:extLst>
          </p:cNvPr>
          <p:cNvSpPr txBox="1"/>
          <p:nvPr/>
        </p:nvSpPr>
        <p:spPr>
          <a:xfrm>
            <a:off x="6634405" y="3871342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Attention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2212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CE68F-78BE-DDA6-6EAA-3D5C1F3E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3.1 Training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0312E8-1139-962F-2B1C-CE79809AD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0" y="2222195"/>
            <a:ext cx="5007515" cy="31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9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BEDF95-E91C-80F0-C4FA-745AE726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 Testing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CFFD55C-1FD7-42C9-CED0-55EC98AB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891"/>
          <a:stretch/>
        </p:blipFill>
        <p:spPr>
          <a:xfrm>
            <a:off x="888612" y="4380424"/>
            <a:ext cx="1829810" cy="19448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92D1F5-F250-4515-639F-E5D57CAB62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891"/>
          <a:stretch/>
        </p:blipFill>
        <p:spPr>
          <a:xfrm>
            <a:off x="3417974" y="4380423"/>
            <a:ext cx="1829810" cy="194485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7EAE4DC-4061-0882-2423-A1B345D9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471" y="2148625"/>
            <a:ext cx="2586033" cy="19596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6444DCD-E4C6-8273-BB4E-7A6250BB0A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925" t="40959"/>
          <a:stretch/>
        </p:blipFill>
        <p:spPr>
          <a:xfrm>
            <a:off x="7169330" y="4431408"/>
            <a:ext cx="4234029" cy="18938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6371E4-CC64-0806-CE7B-17AC660E2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867" y="2148625"/>
            <a:ext cx="2136663" cy="20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9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C7E009-D63B-972C-BDC5-C8C5765F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latin typeface="Aptos" panose="020B0004020202020204" pitchFamily="34" charset="0"/>
              </a:rPr>
              <a:t>Multi-Layer Perceptron (MLP)</a:t>
            </a:r>
            <a:endParaRPr lang="zh-CN" altLang="en-US" sz="3600" b="1" baseline="-25000" dirty="0"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C0129B-C133-E8E2-C2F5-F0052035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568" y="1030759"/>
            <a:ext cx="8050196" cy="438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84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3C73CE-E3CA-F3FB-DCDB-A76460A8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Practice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F5E344-32E5-0036-F9DA-2EEA1DBF5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 train another duplicate and check the results</a:t>
            </a:r>
          </a:p>
          <a:p>
            <a:pPr lvl="1"/>
            <a:r>
              <a:rPr lang="en-US" altLang="zh-CN" dirty="0"/>
              <a:t>PCANN-ta/reproduce/database/3_TrainOrValid.ipynb:</a:t>
            </a:r>
            <a:br>
              <a:rPr lang="en-US" altLang="zh-CN" dirty="0"/>
            </a:br>
            <a:r>
              <a:rPr lang="en-US" altLang="zh-CN" dirty="0"/>
              <a:t>create another train/validation dataset</a:t>
            </a:r>
          </a:p>
          <a:p>
            <a:pPr lvl="1"/>
            <a:r>
              <a:rPr lang="en-US" altLang="zh-CN" dirty="0"/>
              <a:t>PCANN-ta/reproduce/run_training_01/</a:t>
            </a:r>
            <a:r>
              <a:rPr lang="en-US" altLang="zh-CN" dirty="0" err="1"/>
              <a:t>config.json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en-US" altLang="zh-CN" dirty="0"/>
              <a:t>specify the locate of two csv files</a:t>
            </a:r>
          </a:p>
          <a:p>
            <a:pPr lvl="1"/>
            <a:r>
              <a:rPr lang="en-US" altLang="zh-CN" dirty="0"/>
              <a:t>PCANN-ta/reproduce/run_training_01</a:t>
            </a:r>
            <a:br>
              <a:rPr lang="en-US" altLang="zh-CN" dirty="0"/>
            </a:br>
            <a:r>
              <a:rPr lang="en-US" altLang="zh-CN" dirty="0"/>
              <a:t>python run_train.py</a:t>
            </a:r>
          </a:p>
          <a:p>
            <a:r>
              <a:rPr lang="en-US" altLang="zh-CN" dirty="0"/>
              <a:t>2. check the result of </a:t>
            </a:r>
            <a:r>
              <a:rPr lang="en-US" altLang="zh-CN" dirty="0" err="1"/>
              <a:t>testB</a:t>
            </a:r>
            <a:r>
              <a:rPr lang="en-US" altLang="zh-CN" dirty="0"/>
              <a:t> and </a:t>
            </a:r>
            <a:r>
              <a:rPr lang="en-US" altLang="zh-CN" dirty="0" err="1"/>
              <a:t>testC</a:t>
            </a:r>
            <a:endParaRPr lang="en-US" altLang="zh-CN" dirty="0"/>
          </a:p>
          <a:p>
            <a:pPr lvl="1"/>
            <a:r>
              <a:rPr lang="en-US" altLang="zh-CN" dirty="0"/>
              <a:t>python run_test.py</a:t>
            </a:r>
          </a:p>
          <a:p>
            <a:pPr lvl="1"/>
            <a:r>
              <a:rPr lang="en-US" altLang="zh-CN" dirty="0" err="1"/>
              <a:t>analyze.ipynb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01720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3C73CE-E3CA-F3FB-DCDB-A76460A8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F5E344-32E5-0036-F9DA-2EEA1DBF5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clean the database more carefully</a:t>
            </a:r>
          </a:p>
          <a:p>
            <a:pPr lvl="1"/>
            <a:r>
              <a:rPr lang="en-US" altLang="zh-CN" dirty="0"/>
              <a:t>PCANN-ta/reproduce/database/2_preprocess.ipynb</a:t>
            </a:r>
          </a:p>
          <a:p>
            <a:r>
              <a:rPr lang="en-US" altLang="zh-CN" dirty="0"/>
              <a:t>accelerate the training with GPU</a:t>
            </a:r>
          </a:p>
          <a:p>
            <a:r>
              <a:rPr lang="en-US" altLang="zh-CN" dirty="0"/>
              <a:t>add residual connection to the model and make it deeper</a:t>
            </a:r>
          </a:p>
          <a:p>
            <a:r>
              <a:rPr lang="en-US" altLang="zh-CN" dirty="0"/>
              <a:t>change esm2_650M to esm2_150M or esm2_3B</a:t>
            </a:r>
          </a:p>
          <a:p>
            <a:pPr lvl="1"/>
            <a:r>
              <a:rPr lang="en-US" altLang="zh-CN" i="1" dirty="0"/>
              <a:t>“we have also tested the smaller and larger ESM-2 models, esm2_t30_150M_UR50D and esm2_ t36_3B_UR50D, but the results were not quite as good”</a:t>
            </a:r>
          </a:p>
          <a:p>
            <a:r>
              <a:rPr lang="en-US" altLang="zh-CN" dirty="0"/>
              <a:t>change cutoff distance</a:t>
            </a:r>
          </a:p>
          <a:p>
            <a:pPr lvl="1"/>
            <a:r>
              <a:rPr lang="en-US" altLang="zh-CN" i="1" dirty="0"/>
              <a:t>“we have also tested longer cutoff distance of 10 Å, but did not observe any improvement in the predictions”</a:t>
            </a:r>
          </a:p>
          <a:p>
            <a:r>
              <a:rPr lang="en-US" altLang="zh-CN" dirty="0"/>
              <a:t>search for more entries for the database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846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C7E009-D63B-972C-BDC5-C8C5765F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latin typeface="Aptos" panose="020B0004020202020204" pitchFamily="34" charset="0"/>
              </a:rPr>
              <a:t>An analog: nonlinear fitting</a:t>
            </a:r>
            <a:endParaRPr lang="zh-CN" altLang="en-US" sz="3600" b="1" baseline="-25000" dirty="0"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B4ED8-9823-2701-FB9D-C86D78C60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3" y="1187829"/>
            <a:ext cx="4187157" cy="3314693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584D1CD-7B7E-D027-2498-B31818B24F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099759"/>
              </p:ext>
            </p:extLst>
          </p:nvPr>
        </p:nvGraphicFramePr>
        <p:xfrm>
          <a:off x="2861204" y="2334000"/>
          <a:ext cx="1518451" cy="58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880" imgH="228600" progId="Equation.DSMT4">
                  <p:embed/>
                </p:oleObj>
              </mc:Choice>
              <mc:Fallback>
                <p:oleObj name="Equation" r:id="rId3" imgW="596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1204" y="2334000"/>
                        <a:ext cx="1518451" cy="582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5FE724C-75B7-36EC-CEBE-D0C4FAF26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072" y="1054247"/>
            <a:ext cx="3193213" cy="2750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DFEC4-A142-937D-28CE-4CAC6251BF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6778" y="4245947"/>
            <a:ext cx="3680656" cy="1924779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04D98AA-232C-10F3-23C6-FE1FF774F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04389"/>
              </p:ext>
            </p:extLst>
          </p:nvPr>
        </p:nvGraphicFramePr>
        <p:xfrm>
          <a:off x="1227666" y="4733673"/>
          <a:ext cx="32670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52480" imgH="253800" progId="Equation.DSMT4">
                  <p:embed/>
                </p:oleObj>
              </mc:Choice>
              <mc:Fallback>
                <p:oleObj name="Equation" r:id="rId7" imgW="1752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7666" y="4733673"/>
                        <a:ext cx="32670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326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C7E009-D63B-972C-BDC5-C8C5765F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latin typeface="Aptos" panose="020B0004020202020204" pitchFamily="34" charset="0"/>
              </a:rPr>
              <a:t>Multi-Layer Perceptron (MLP)</a:t>
            </a:r>
            <a:endParaRPr lang="zh-CN" altLang="en-US" sz="3600" b="1" baseline="-25000" dirty="0"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C0129B-C133-E8E2-C2F5-F0052035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03" y="1132359"/>
            <a:ext cx="4545798" cy="2474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D503E8-67BF-1288-19F2-2BDF3CEFA64F}"/>
              </a:ext>
            </a:extLst>
          </p:cNvPr>
          <p:cNvSpPr txBox="1"/>
          <p:nvPr/>
        </p:nvSpPr>
        <p:spPr>
          <a:xfrm>
            <a:off x="6312568" y="1768293"/>
            <a:ext cx="4644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我们可以把神经网络看作一系列函数的嵌套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D7D5F-D0C4-CE16-1AF6-5D91B78A5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155" y="2204622"/>
            <a:ext cx="1426066" cy="359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243C6F-2F9B-0FDC-27D4-271097455686}"/>
              </a:ext>
            </a:extLst>
          </p:cNvPr>
          <p:cNvSpPr txBox="1"/>
          <p:nvPr/>
        </p:nvSpPr>
        <p:spPr>
          <a:xfrm>
            <a:off x="6312568" y="2820736"/>
            <a:ext cx="1837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根据链式法则：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4AB641-FCFA-DCA5-4D94-7DFC736A2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953" y="2735973"/>
            <a:ext cx="2204415" cy="53885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12A93E8-F4EE-9E0A-A197-793E95D488C7}"/>
              </a:ext>
            </a:extLst>
          </p:cNvPr>
          <p:cNvGrpSpPr/>
          <p:nvPr/>
        </p:nvGrpSpPr>
        <p:grpSpPr>
          <a:xfrm>
            <a:off x="512905" y="4204924"/>
            <a:ext cx="6321566" cy="2310737"/>
            <a:chOff x="512905" y="4204924"/>
            <a:chExt cx="6321566" cy="231073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1606229-A05E-8600-AED0-20F2A722D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905" y="4204924"/>
              <a:ext cx="6321566" cy="231073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3E3DAE-3BA1-306C-73EB-C8AB82E3B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4811" y="6092622"/>
              <a:ext cx="3193944" cy="423039"/>
            </a:xfrm>
            <a:prstGeom prst="rect">
              <a:avLst/>
            </a:prstGeom>
          </p:spPr>
        </p:pic>
      </p:grpSp>
      <p:sp>
        <p:nvSpPr>
          <p:cNvPr id="18" name="Rectangle 1">
            <a:extLst>
              <a:ext uri="{FF2B5EF4-FFF2-40B4-BE49-F238E27FC236}">
                <a16:creationId xmlns:a16="http://schemas.microsoft.com/office/drawing/2014/main" id="{F690030D-D223-5ED0-3A00-AB952E81E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228" y="5215459"/>
            <a:ext cx="4425956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这意味着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为了算出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kumimoji="0" lang="en-US" altLang="en-US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的梯度，你必须知道这一层的输入信号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kumimoji="0" lang="en-US" altLang="en-US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是多少。而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kumimoji="0" lang="en-US" altLang="en-US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正是前向传播时的输出结果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58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9A09D4-D9BD-FE7B-C9A0-EDFA6949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Prediction of Protein–Protein Binding Affinity</a:t>
            </a:r>
            <a:endParaRPr lang="zh-CN" altLang="en-US" sz="4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8ACBAA4-A776-E5B9-65EB-C230A37D0C61}"/>
              </a:ext>
            </a:extLst>
          </p:cNvPr>
          <p:cNvSpPr txBox="1"/>
          <p:nvPr/>
        </p:nvSpPr>
        <p:spPr>
          <a:xfrm>
            <a:off x="82815" y="6492258"/>
            <a:ext cx="6013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hlinkClick r:id="rId3"/>
              </a:rPr>
              <a:t>Lebedenko et al., Proteins: Structure, Function, and Bioinformatics (2025)</a:t>
            </a:r>
            <a:endParaRPr lang="zh-CN" altLang="en-US" sz="1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3C53063-88CE-9F92-4474-83140B0AC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66117"/>
            <a:ext cx="6144453" cy="3353539"/>
          </a:xfrm>
          <a:prstGeom prst="rect">
            <a:avLst/>
          </a:prstGeom>
        </p:spPr>
      </p:pic>
      <p:pic>
        <p:nvPicPr>
          <p:cNvPr id="1026" name="Picture 2" descr="Details are in the caption following the image">
            <a:extLst>
              <a:ext uri="{FF2B5EF4-FFF2-40B4-BE49-F238E27FC236}">
                <a16:creationId xmlns:a16="http://schemas.microsoft.com/office/drawing/2014/main" id="{83B653AA-8F22-4176-2BEA-BBD9D265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91" y="2066117"/>
            <a:ext cx="3925832" cy="18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B5DAE4C-7918-3359-D4B3-B4CE9A95D265}"/>
              </a:ext>
            </a:extLst>
          </p:cNvPr>
          <p:cNvSpPr txBox="1"/>
          <p:nvPr/>
        </p:nvSpPr>
        <p:spPr>
          <a:xfrm>
            <a:off x="7213791" y="4340054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训练快。</a:t>
            </a:r>
            <a:r>
              <a:rPr lang="en-US" altLang="zh-CN" dirty="0"/>
              <a:t>CPU</a:t>
            </a:r>
            <a:r>
              <a:rPr lang="zh-CN" altLang="en-US" dirty="0"/>
              <a:t>上单次训练四分钟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代码易读。文件层级清楚，代码可读性强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开源。训练数据集、训练脚本、推理脚本</a:t>
            </a:r>
          </a:p>
        </p:txBody>
      </p:sp>
    </p:spTree>
    <p:extLst>
      <p:ext uri="{BB962C8B-B14F-4D97-AF65-F5344CB8AC3E}">
        <p14:creationId xmlns:p14="http://schemas.microsoft.com/office/powerpoint/2010/main" val="54566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9A09D4-D9BD-FE7B-C9A0-EDFA6949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Outline</a:t>
            </a:r>
            <a:endParaRPr lang="zh-CN" altLang="en-US" sz="40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448F90D-72C9-2FFA-FBAC-1124455F1A14}"/>
              </a:ext>
            </a:extLst>
          </p:cNvPr>
          <p:cNvGrpSpPr/>
          <p:nvPr/>
        </p:nvGrpSpPr>
        <p:grpSpPr>
          <a:xfrm>
            <a:off x="7678367" y="2669724"/>
            <a:ext cx="4156953" cy="2719926"/>
            <a:chOff x="7276290" y="2585933"/>
            <a:chExt cx="4366666" cy="285714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0D42673-69E6-B443-265D-2719F0342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6290" y="2585933"/>
              <a:ext cx="4366666" cy="2857143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CDE6F14-C8A5-A881-1205-6BE54863569C}"/>
                </a:ext>
              </a:extLst>
            </p:cNvPr>
            <p:cNvSpPr/>
            <p:nvPr/>
          </p:nvSpPr>
          <p:spPr>
            <a:xfrm>
              <a:off x="7276290" y="2585933"/>
              <a:ext cx="181582" cy="196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D579326-9016-2EDE-AF3D-F77516DDA60F}"/>
                </a:ext>
              </a:extLst>
            </p:cNvPr>
            <p:cNvSpPr/>
            <p:nvPr/>
          </p:nvSpPr>
          <p:spPr>
            <a:xfrm>
              <a:off x="7276290" y="3705912"/>
              <a:ext cx="181582" cy="196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48ACBAA4-A776-E5B9-65EB-C230A37D0C61}"/>
              </a:ext>
            </a:extLst>
          </p:cNvPr>
          <p:cNvSpPr txBox="1"/>
          <p:nvPr/>
        </p:nvSpPr>
        <p:spPr>
          <a:xfrm>
            <a:off x="82815" y="6492258"/>
            <a:ext cx="6013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hlinkClick r:id="rId4"/>
              </a:rPr>
              <a:t>Lebedenko et al., Proteins: Structure, Function, and Bioinformatics (2025)</a:t>
            </a:r>
            <a:endParaRPr lang="zh-CN" altLang="en-US" sz="1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1EC4252-97AB-C3B7-7D50-85B3FB348126}"/>
              </a:ext>
            </a:extLst>
          </p:cNvPr>
          <p:cNvSpPr txBox="1"/>
          <p:nvPr/>
        </p:nvSpPr>
        <p:spPr>
          <a:xfrm>
            <a:off x="4990056" y="1887166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Model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60FD809-62B5-A24D-E958-A159DCD7B785}"/>
              </a:ext>
            </a:extLst>
          </p:cNvPr>
          <p:cNvSpPr txBox="1"/>
          <p:nvPr/>
        </p:nvSpPr>
        <p:spPr>
          <a:xfrm>
            <a:off x="9336408" y="1887166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Result</a:t>
            </a:r>
            <a:endParaRPr lang="zh-CN" altLang="en-US" sz="2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571750E-AEB2-1D39-8F0C-A8CFBD760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605" y="2632953"/>
            <a:ext cx="3929543" cy="19190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DF9C078-D14F-8859-F222-EF31A1483A7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0882" t="26070" r="9295" b="30286"/>
          <a:stretch/>
        </p:blipFill>
        <p:spPr>
          <a:xfrm>
            <a:off x="5826416" y="4926264"/>
            <a:ext cx="1640732" cy="850395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78B3E02-F993-AFA9-6D1F-4511B55BEEB5}"/>
              </a:ext>
            </a:extLst>
          </p:cNvPr>
          <p:cNvCxnSpPr/>
          <p:nvPr/>
        </p:nvCxnSpPr>
        <p:spPr>
          <a:xfrm>
            <a:off x="6952035" y="4403387"/>
            <a:ext cx="0" cy="4215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11CF253-C87B-264F-A273-ED447BA92E7A}"/>
              </a:ext>
            </a:extLst>
          </p:cNvPr>
          <p:cNvCxnSpPr>
            <a:cxnSpLocks/>
          </p:cNvCxnSpPr>
          <p:nvPr/>
        </p:nvCxnSpPr>
        <p:spPr>
          <a:xfrm flipH="1">
            <a:off x="5298095" y="5361189"/>
            <a:ext cx="3627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80CAD2B-3F63-9AB7-24DD-FEAACF7202A5}"/>
              </a:ext>
            </a:extLst>
          </p:cNvPr>
          <p:cNvGrpSpPr/>
          <p:nvPr/>
        </p:nvGrpSpPr>
        <p:grpSpPr>
          <a:xfrm>
            <a:off x="4120014" y="4908533"/>
            <a:ext cx="1042130" cy="885859"/>
            <a:chOff x="4120014" y="4908533"/>
            <a:chExt cx="1042130" cy="88585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4FC59C0-984D-7761-41F3-CE753BCF2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93549" t="36986" r="-1" b="38003"/>
            <a:stretch/>
          </p:blipFill>
          <p:spPr>
            <a:xfrm>
              <a:off x="4191351" y="4908533"/>
              <a:ext cx="970793" cy="885859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53F634C-B366-E56A-E9A0-F3342C9C841D}"/>
                </a:ext>
              </a:extLst>
            </p:cNvPr>
            <p:cNvSpPr/>
            <p:nvPr/>
          </p:nvSpPr>
          <p:spPr>
            <a:xfrm>
              <a:off x="4120014" y="5048859"/>
              <a:ext cx="168613" cy="201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39200DD8-BB5C-CB7E-033E-1C7A4AA4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53" y="2933048"/>
            <a:ext cx="2806430" cy="219327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training or validation</a:t>
            </a:r>
          </a:p>
          <a:p>
            <a:pPr lvl="1"/>
            <a:r>
              <a:rPr lang="en-US" altLang="zh-CN" sz="1800" dirty="0"/>
              <a:t>585</a:t>
            </a:r>
          </a:p>
          <a:p>
            <a:r>
              <a:rPr lang="en-US" altLang="zh-CN" sz="2000" dirty="0"/>
              <a:t>test A/B</a:t>
            </a:r>
          </a:p>
          <a:p>
            <a:pPr lvl="1"/>
            <a:r>
              <a:rPr lang="en-US" altLang="zh-CN" sz="1800" dirty="0"/>
              <a:t>75/75</a:t>
            </a:r>
          </a:p>
          <a:p>
            <a:r>
              <a:rPr lang="en-US" altLang="zh-CN" sz="2000" dirty="0"/>
              <a:t>test C</a:t>
            </a:r>
          </a:p>
          <a:p>
            <a:pPr lvl="1"/>
            <a:r>
              <a:rPr lang="en-US" altLang="zh-CN" sz="1800" dirty="0"/>
              <a:t>93</a:t>
            </a:r>
          </a:p>
          <a:p>
            <a:endParaRPr lang="zh-CN" altLang="en-US" sz="20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901D04F-E52B-C4EE-4D52-96C2E2FBA328}"/>
              </a:ext>
            </a:extLst>
          </p:cNvPr>
          <p:cNvSpPr txBox="1"/>
          <p:nvPr/>
        </p:nvSpPr>
        <p:spPr>
          <a:xfrm>
            <a:off x="1284969" y="188716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Dataset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1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A0A37-F320-7978-6EFC-5ACBA301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0. Preparation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0F7C95-7741-CD57-5681-287846B28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Clone the repository</a:t>
            </a:r>
          </a:p>
          <a:p>
            <a:pPr lvl="1"/>
            <a:r>
              <a:rPr lang="en-US" altLang="zh-CN" dirty="0"/>
              <a:t>git clone https://github.com/bionmr-spbu-projects/PCANN.git</a:t>
            </a:r>
          </a:p>
          <a:p>
            <a:r>
              <a:rPr lang="en-US" altLang="zh-CN" dirty="0"/>
              <a:t>Installation of </a:t>
            </a:r>
            <a:r>
              <a:rPr lang="en-US" altLang="zh-CN" dirty="0" err="1"/>
              <a:t>miniforge</a:t>
            </a:r>
            <a:endParaRPr lang="en-US" altLang="zh-CN" dirty="0"/>
          </a:p>
          <a:p>
            <a:pPr lvl="1"/>
            <a:r>
              <a:rPr lang="en-US" altLang="zh-CN" dirty="0"/>
              <a:t>bash /home/data/public/Miniforge3-25.9.1-0-Linux-x86_64.sh</a:t>
            </a:r>
          </a:p>
          <a:p>
            <a:pPr lvl="1"/>
            <a:r>
              <a:rPr lang="en-US" altLang="zh-CN" dirty="0"/>
              <a:t>Enter / Space / yes / </a:t>
            </a:r>
            <a:r>
              <a:rPr lang="en-US" altLang="zh-CN" dirty="0">
                <a:solidFill>
                  <a:srgbClr val="FF0000"/>
                </a:solidFill>
              </a:rPr>
              <a:t>~/work/miniforge3</a:t>
            </a:r>
            <a:r>
              <a:rPr lang="en-US" altLang="zh-CN" dirty="0"/>
              <a:t> / yes</a:t>
            </a:r>
          </a:p>
          <a:p>
            <a:r>
              <a:rPr lang="en-US" altLang="zh-CN" dirty="0"/>
              <a:t>Creation of a virtual environment</a:t>
            </a:r>
          </a:p>
          <a:p>
            <a:pPr lvl="1"/>
            <a:r>
              <a:rPr lang="en-US" altLang="zh-CN" dirty="0"/>
              <a:t>based on its requirement file (</a:t>
            </a:r>
            <a:r>
              <a:rPr lang="en-US" altLang="zh-CN" dirty="0" err="1"/>
              <a:t>environment.yaml</a:t>
            </a:r>
            <a:r>
              <a:rPr lang="en-US" altLang="zh-CN" dirty="0"/>
              <a:t>, requirements.txt, …)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746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46088-2D91-6A72-5947-8ACE9145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A101CB-40B7-8B6D-D7D9-96002BA87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raw </a:t>
            </a:r>
            <a:r>
              <a:rPr lang="en-US" altLang="zh-CN" dirty="0" err="1"/>
              <a:t>pdb</a:t>
            </a:r>
            <a:r>
              <a:rPr lang="en-US" altLang="zh-CN" dirty="0"/>
              <a:t> files</a:t>
            </a:r>
          </a:p>
          <a:p>
            <a:r>
              <a:rPr lang="en-US" altLang="zh-CN" dirty="0"/>
              <a:t>feature extraction</a:t>
            </a:r>
          </a:p>
          <a:p>
            <a:pPr lvl="1"/>
            <a:r>
              <a:rPr lang="en-US" altLang="zh-CN" dirty="0"/>
              <a:t>definition of interface</a:t>
            </a:r>
          </a:p>
          <a:p>
            <a:pPr lvl="1"/>
            <a:r>
              <a:rPr lang="en-US" altLang="zh-CN" dirty="0"/>
              <a:t>embedding of one residue</a:t>
            </a:r>
          </a:p>
          <a:p>
            <a:r>
              <a:rPr lang="en-US" altLang="zh-CN" dirty="0"/>
              <a:t>label preparation</a:t>
            </a:r>
          </a:p>
          <a:p>
            <a:pPr lvl="1"/>
            <a:r>
              <a:rPr lang="en-US" altLang="zh-CN" dirty="0"/>
              <a:t>ln(</a:t>
            </a:r>
            <a:r>
              <a:rPr lang="en-US" altLang="zh-CN" dirty="0" err="1"/>
              <a:t>Kd</a:t>
            </a:r>
            <a:r>
              <a:rPr lang="en-US" altLang="zh-CN" dirty="0"/>
              <a:t>) = </a:t>
            </a:r>
            <a:r>
              <a:rPr lang="en-US" altLang="zh-CN" dirty="0" err="1"/>
              <a:t>dG</a:t>
            </a:r>
            <a:r>
              <a:rPr lang="en-US" altLang="zh-CN" dirty="0"/>
              <a:t>/R/T</a:t>
            </a:r>
          </a:p>
          <a:p>
            <a:pPr lvl="1"/>
            <a:r>
              <a:rPr lang="en-US" altLang="zh-CN" dirty="0"/>
              <a:t>Units: </a:t>
            </a:r>
            <a:r>
              <a:rPr lang="en-US" altLang="zh-CN" dirty="0" err="1"/>
              <a:t>Kd</a:t>
            </a:r>
            <a:r>
              <a:rPr lang="en-US" altLang="zh-CN" dirty="0"/>
              <a:t>-M, </a:t>
            </a:r>
            <a:r>
              <a:rPr lang="en-US" altLang="zh-CN" dirty="0" err="1"/>
              <a:t>dG</a:t>
            </a:r>
            <a:r>
              <a:rPr lang="en-US" altLang="zh-CN" dirty="0"/>
              <a:t>-kcal/mol, </a:t>
            </a:r>
            <a:r>
              <a:rPr lang="pt-BR" altLang="zh-CN" dirty="0"/>
              <a:t>R=1.987204258e-03 kcal/mol/K, T=298 K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174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8C1B1F-2B4F-02DA-6422-8B13DDCE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 Database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0C9EBB-EEBD-8A7A-C570-5F7C18952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training or validation: 585</a:t>
            </a:r>
          </a:p>
          <a:p>
            <a:pPr lvl="1"/>
            <a:r>
              <a:rPr lang="en-US" altLang="zh-CN" dirty="0" err="1">
                <a:hlinkClick r:id="rId2"/>
              </a:rPr>
              <a:t>PDBbind</a:t>
            </a:r>
            <a:r>
              <a:rPr lang="en-US" altLang="zh-CN" dirty="0"/>
              <a:t> v.2020, </a:t>
            </a:r>
            <a:r>
              <a:rPr lang="en-US" altLang="zh-CN" dirty="0">
                <a:hlinkClick r:id="rId3"/>
              </a:rPr>
              <a:t>SKEMPI v2.0</a:t>
            </a:r>
            <a:r>
              <a:rPr lang="en-US" altLang="zh-CN" dirty="0"/>
              <a:t>, </a:t>
            </a:r>
            <a:r>
              <a:rPr lang="en-US" altLang="zh-CN" dirty="0">
                <a:hlinkClick r:id="rId4"/>
              </a:rPr>
              <a:t>MPAD</a:t>
            </a:r>
            <a:r>
              <a:rPr lang="en-US" altLang="zh-CN" dirty="0"/>
              <a:t>, …</a:t>
            </a:r>
          </a:p>
          <a:p>
            <a:pPr lvl="1"/>
            <a:r>
              <a:rPr lang="en-US" altLang="zh-CN" dirty="0"/>
              <a:t>crystallographic or cryo-EM structures</a:t>
            </a:r>
          </a:p>
          <a:p>
            <a:pPr lvl="1"/>
            <a:r>
              <a:rPr lang="en-US" altLang="zh-CN" dirty="0"/>
              <a:t>resolution of 3.5 Å or better</a:t>
            </a:r>
          </a:p>
          <a:p>
            <a:pPr lvl="1"/>
            <a:r>
              <a:rPr lang="en-US" altLang="zh-CN" dirty="0"/>
              <a:t>no less than 15 residues</a:t>
            </a:r>
          </a:p>
          <a:p>
            <a:r>
              <a:rPr lang="en-US" altLang="zh-CN" dirty="0"/>
              <a:t>test A/B: 75/75</a:t>
            </a:r>
          </a:p>
          <a:p>
            <a:pPr lvl="1"/>
            <a:r>
              <a:rPr lang="en-US" altLang="zh-CN" dirty="0"/>
              <a:t>a further PDB search</a:t>
            </a:r>
          </a:p>
          <a:p>
            <a:pPr lvl="1"/>
            <a:r>
              <a:rPr lang="en-US" altLang="zh-CN" dirty="0"/>
              <a:t>never been seen by any of the other predictors</a:t>
            </a:r>
          </a:p>
          <a:p>
            <a:pPr lvl="1"/>
            <a:r>
              <a:rPr lang="en-US" altLang="zh-CN" dirty="0"/>
              <a:t>11% loosely homologous to the training set</a:t>
            </a:r>
          </a:p>
          <a:p>
            <a:r>
              <a:rPr lang="en-US" altLang="zh-CN" dirty="0"/>
              <a:t>test C: 93</a:t>
            </a:r>
          </a:p>
          <a:p>
            <a:pPr lvl="1"/>
            <a:r>
              <a:rPr lang="en-US" altLang="zh-CN" dirty="0"/>
              <a:t>NMR, or resolution in (3.5, 6)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8B58B1-1AA3-D72C-4E78-D71E4FC66A18}"/>
              </a:ext>
            </a:extLst>
          </p:cNvPr>
          <p:cNvSpPr txBox="1"/>
          <p:nvPr/>
        </p:nvSpPr>
        <p:spPr>
          <a:xfrm>
            <a:off x="8771042" y="5807631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to be downloaded…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E5024B-E074-6E05-F476-E5A087A54D83}"/>
              </a:ext>
            </a:extLst>
          </p:cNvPr>
          <p:cNvSpPr txBox="1"/>
          <p:nvPr/>
        </p:nvSpPr>
        <p:spPr>
          <a:xfrm>
            <a:off x="7101618" y="6364636"/>
            <a:ext cx="4992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PCANN-ta/reproduce/database/1_download.py</a:t>
            </a:r>
          </a:p>
        </p:txBody>
      </p:sp>
    </p:spTree>
    <p:extLst>
      <p:ext uri="{BB962C8B-B14F-4D97-AF65-F5344CB8AC3E}">
        <p14:creationId xmlns:p14="http://schemas.microsoft.com/office/powerpoint/2010/main" val="194042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1147</Words>
  <Application>Microsoft Office PowerPoint</Application>
  <PresentationFormat>Widescreen</PresentationFormat>
  <Paragraphs>152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微软雅黑</vt:lpstr>
      <vt:lpstr>微软雅黑 Light</vt:lpstr>
      <vt:lpstr>等线</vt:lpstr>
      <vt:lpstr>Aptos</vt:lpstr>
      <vt:lpstr>Arial</vt:lpstr>
      <vt:lpstr>Consolas</vt:lpstr>
      <vt:lpstr>Office 主题​​</vt:lpstr>
      <vt:lpstr>Equation</vt:lpstr>
      <vt:lpstr>AI赋能的生物大分子模拟和计算</vt:lpstr>
      <vt:lpstr>Multi-Layer Perceptron (MLP)</vt:lpstr>
      <vt:lpstr>An analog: nonlinear fitting</vt:lpstr>
      <vt:lpstr>Multi-Layer Perceptron (MLP)</vt:lpstr>
      <vt:lpstr>Prediction of Protein–Protein Binding Affinity</vt:lpstr>
      <vt:lpstr>Outline</vt:lpstr>
      <vt:lpstr>0. Preparation</vt:lpstr>
      <vt:lpstr>1. Dataset</vt:lpstr>
      <vt:lpstr>1.1 Database</vt:lpstr>
      <vt:lpstr>1.2.1 Interface</vt:lpstr>
      <vt:lpstr>1.2.2 Embedding</vt:lpstr>
      <vt:lpstr>1.2.2 Embedding</vt:lpstr>
      <vt:lpstr>1.2.2 Embedding</vt:lpstr>
      <vt:lpstr>1.3 Feature-label</vt:lpstr>
      <vt:lpstr>2. Model</vt:lpstr>
      <vt:lpstr>2.1 EdgeConv</vt:lpstr>
      <vt:lpstr>2.2 GATConv</vt:lpstr>
      <vt:lpstr>3.1 Training</vt:lpstr>
      <vt:lpstr>3.2 Testing</vt:lpstr>
      <vt:lpstr>Practice</vt:lpstr>
      <vt:lpstr>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Yuankuan Zhang</dc:creator>
  <cp:lastModifiedBy>Yi Xue</cp:lastModifiedBy>
  <cp:revision>183</cp:revision>
  <dcterms:created xsi:type="dcterms:W3CDTF">2026-04-06T14:18:56Z</dcterms:created>
  <dcterms:modified xsi:type="dcterms:W3CDTF">2026-04-07T23:39:46Z</dcterms:modified>
</cp:coreProperties>
</file>