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63" r:id="rId4"/>
    <p:sldId id="264" r:id="rId5"/>
    <p:sldId id="308" r:id="rId6"/>
    <p:sldId id="318" r:id="rId7"/>
    <p:sldId id="306" r:id="rId8"/>
    <p:sldId id="307" r:id="rId9"/>
    <p:sldId id="285" r:id="rId10"/>
    <p:sldId id="1142" r:id="rId11"/>
    <p:sldId id="282" r:id="rId12"/>
    <p:sldId id="329" r:id="rId13"/>
    <p:sldId id="288" r:id="rId14"/>
    <p:sldId id="1141" r:id="rId15"/>
    <p:sldId id="1143" r:id="rId16"/>
    <p:sldId id="273" r:id="rId17"/>
    <p:sldId id="258" r:id="rId18"/>
    <p:sldId id="259" r:id="rId19"/>
    <p:sldId id="274" r:id="rId20"/>
    <p:sldId id="275" r:id="rId21"/>
    <p:sldId id="276" r:id="rId22"/>
    <p:sldId id="277" r:id="rId23"/>
    <p:sldId id="278" r:id="rId24"/>
    <p:sldId id="279" r:id="rId25"/>
    <p:sldId id="280" r:id="rId26"/>
    <p:sldId id="281" r:id="rId27"/>
    <p:sldId id="1144"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51" autoAdjust="0"/>
  </p:normalViewPr>
  <p:slideViewPr>
    <p:cSldViewPr snapToGrid="0" showGuides="1">
      <p:cViewPr varScale="1">
        <p:scale>
          <a:sx n="145" d="100"/>
          <a:sy n="145" d="100"/>
        </p:scale>
        <p:origin x="804" y="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6131D3-A89A-4B4C-9153-54D04F42D3E9}" type="datetimeFigureOut">
              <a:rPr lang="zh-CN" altLang="en-US" smtClean="0"/>
              <a:t>2026/4/14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CD664C-DB33-4CEF-8790-556BE8438186}" type="slidenum">
              <a:rPr lang="zh-CN" altLang="en-US" smtClean="0"/>
              <a:t>‹#›</a:t>
            </a:fld>
            <a:endParaRPr lang="zh-CN" altLang="en-US"/>
          </a:p>
        </p:txBody>
      </p:sp>
    </p:spTree>
    <p:extLst>
      <p:ext uri="{BB962C8B-B14F-4D97-AF65-F5344CB8AC3E}">
        <p14:creationId xmlns:p14="http://schemas.microsoft.com/office/powerpoint/2010/main" val="20893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Protein-DNA_interactio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en.wikipedia.org/wiki/Protein_quaternary_structur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39D0A2-FB0D-4D97-8311-34C1C6A2EAFD}" type="slidenum">
              <a:rPr lang="en-US" smtClean="0"/>
              <a:t>1</a:t>
            </a:fld>
            <a:endParaRPr lang="en-US"/>
          </a:p>
        </p:txBody>
      </p:sp>
    </p:spTree>
    <p:extLst>
      <p:ext uri="{BB962C8B-B14F-4D97-AF65-F5344CB8AC3E}">
        <p14:creationId xmlns:p14="http://schemas.microsoft.com/office/powerpoint/2010/main" val="2278500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A2474DDC-4E61-453D-AE13-BB885AE1AEA4}" type="slidenum">
              <a:rPr lang="en-US" smtClean="0"/>
              <a:t>13</a:t>
            </a:fld>
            <a:endParaRPr lang="en-US"/>
          </a:p>
        </p:txBody>
      </p:sp>
    </p:spTree>
    <p:extLst>
      <p:ext uri="{BB962C8B-B14F-4D97-AF65-F5344CB8AC3E}">
        <p14:creationId xmlns:p14="http://schemas.microsoft.com/office/powerpoint/2010/main" val="709373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from AI:</a:t>
            </a:r>
          </a:p>
          <a:p>
            <a:pPr algn="l"/>
            <a:r>
              <a:rPr lang="zh-CN" altLang="en-US" b="0" i="0" dirty="0">
                <a:solidFill>
                  <a:srgbClr val="F8FAFF"/>
                </a:solidFill>
                <a:effectLst/>
                <a:latin typeface="Inter"/>
              </a:rPr>
              <a:t>动态编程（</a:t>
            </a:r>
            <a:r>
              <a:rPr lang="en-US" altLang="zh-CN" b="0" i="0" dirty="0">
                <a:solidFill>
                  <a:srgbClr val="F8FAFF"/>
                </a:solidFill>
                <a:effectLst/>
                <a:latin typeface="Inter"/>
              </a:rPr>
              <a:t>Dynamic Programming</a:t>
            </a:r>
            <a:r>
              <a:rPr lang="zh-CN" altLang="en-US" b="0" i="0" dirty="0">
                <a:solidFill>
                  <a:srgbClr val="F8FAFF"/>
                </a:solidFill>
                <a:effectLst/>
                <a:latin typeface="Inter"/>
              </a:rPr>
              <a:t>，简称</a:t>
            </a:r>
            <a:r>
              <a:rPr lang="en-US" altLang="zh-CN" b="0" i="0" dirty="0">
                <a:solidFill>
                  <a:srgbClr val="F8FAFF"/>
                </a:solidFill>
                <a:effectLst/>
                <a:latin typeface="Inter"/>
              </a:rPr>
              <a:t>DP</a:t>
            </a:r>
            <a:r>
              <a:rPr lang="zh-CN" altLang="en-US" b="0" i="0" dirty="0">
                <a:solidFill>
                  <a:srgbClr val="F8FAFF"/>
                </a:solidFill>
                <a:effectLst/>
                <a:latin typeface="Inter"/>
              </a:rPr>
              <a:t>）是一种解决问题的算法思想，它主要用于优化问题，特别是那些可以被分解为相互重叠子问题的问题。通俗地说，动态编程的思想可以这样理解：</a:t>
            </a:r>
          </a:p>
          <a:p>
            <a:pPr algn="l">
              <a:buFont typeface="+mj-lt"/>
              <a:buAutoNum type="arabicPeriod"/>
            </a:pPr>
            <a:r>
              <a:rPr lang="zh-CN" altLang="en-US" b="1" i="0" dirty="0">
                <a:solidFill>
                  <a:srgbClr val="F8FAFF"/>
                </a:solidFill>
                <a:effectLst/>
                <a:latin typeface="Inter"/>
              </a:rPr>
              <a:t>分而治之</a:t>
            </a:r>
            <a:r>
              <a:rPr lang="zh-CN" altLang="en-US" b="0" i="0" dirty="0">
                <a:solidFill>
                  <a:srgbClr val="F8FAFF"/>
                </a:solidFill>
                <a:effectLst/>
                <a:latin typeface="Inter"/>
              </a:rPr>
              <a:t>：将一个大问题拆解成若干个相似的小问题，这些小问题往往更容易解决。</a:t>
            </a:r>
          </a:p>
          <a:p>
            <a:pPr algn="l">
              <a:buFont typeface="+mj-lt"/>
              <a:buAutoNum type="arabicPeriod"/>
            </a:pPr>
            <a:r>
              <a:rPr lang="zh-CN" altLang="en-US" b="1" i="0" dirty="0">
                <a:solidFill>
                  <a:srgbClr val="F8FAFF"/>
                </a:solidFill>
                <a:effectLst/>
                <a:latin typeface="Inter"/>
              </a:rPr>
              <a:t>记住过往</a:t>
            </a:r>
            <a:r>
              <a:rPr lang="zh-CN" altLang="en-US" b="0" i="0" dirty="0">
                <a:solidFill>
                  <a:srgbClr val="F8FAFF"/>
                </a:solidFill>
                <a:effectLst/>
                <a:latin typeface="Inter"/>
              </a:rPr>
              <a:t>：在解决这些小问题的过程中，我们会记录下已经解决过的问题的答案。这样，当同样的问题再次出现时，我们就可以直接使用之前记录的结果，而不需要重新计算，从而节省时间和资源。</a:t>
            </a:r>
          </a:p>
          <a:p>
            <a:pPr algn="l">
              <a:buFont typeface="+mj-lt"/>
              <a:buAutoNum type="arabicPeriod"/>
            </a:pPr>
            <a:r>
              <a:rPr lang="zh-CN" altLang="en-US" b="1" i="0" dirty="0">
                <a:solidFill>
                  <a:srgbClr val="F8FAFF"/>
                </a:solidFill>
                <a:effectLst/>
                <a:latin typeface="Inter"/>
              </a:rPr>
              <a:t>构建解决方案</a:t>
            </a:r>
            <a:r>
              <a:rPr lang="zh-CN" altLang="en-US" b="0" i="0" dirty="0">
                <a:solidFill>
                  <a:srgbClr val="F8FAFF"/>
                </a:solidFill>
                <a:effectLst/>
                <a:latin typeface="Inter"/>
              </a:rPr>
              <a:t>：通过解决所有相关的小问题，并将它们的解组合起来，最终得到原问题的解。</a:t>
            </a:r>
          </a:p>
          <a:p>
            <a:pPr algn="l"/>
            <a:r>
              <a:rPr lang="zh-CN" altLang="en-US" b="0" i="0" dirty="0">
                <a:solidFill>
                  <a:srgbClr val="F8FAFF"/>
                </a:solidFill>
                <a:effectLst/>
                <a:latin typeface="Inter"/>
              </a:rPr>
              <a:t>举个例子，假设你要计算从你家到公司的最短路径。你可以将整个路线分成若干段，比如从家到地铁站，从地铁站到公司等。对于每一段路，你都计算出最短路径，并记录下来。当你需要计算从家到公司的总路径时，你只需要将各段的最短路径加起来，而不需要每次都重新计算每一段的最短路径。</a:t>
            </a:r>
          </a:p>
          <a:p>
            <a:pPr algn="l"/>
            <a:r>
              <a:rPr lang="zh-CN" altLang="en-US" b="0" i="0" dirty="0">
                <a:solidFill>
                  <a:srgbClr val="F8FAFF"/>
                </a:solidFill>
                <a:effectLst/>
                <a:latin typeface="Inter"/>
              </a:rPr>
              <a:t>动态编程的关键在于“记忆化”，也就是保存子问题的解，避免重复工作。这种方法在很多领域都有应用，比如计算机科学、经济学、生物信息学等，它能够有效地提高算法的效率，减少不必要的计算。</a:t>
            </a:r>
          </a:p>
        </p:txBody>
      </p:sp>
      <p:sp>
        <p:nvSpPr>
          <p:cNvPr id="4" name="Slide Number Placeholder 3"/>
          <p:cNvSpPr>
            <a:spLocks noGrp="1"/>
          </p:cNvSpPr>
          <p:nvPr>
            <p:ph type="sldNum" sz="quarter" idx="5"/>
          </p:nvPr>
        </p:nvSpPr>
        <p:spPr/>
        <p:txBody>
          <a:bodyPr/>
          <a:lstStyle/>
          <a:p>
            <a:fld id="{A2474DDC-4E61-453D-AE13-BB885AE1AEA4}" type="slidenum">
              <a:rPr lang="en-US" smtClean="0"/>
              <a:t>14</a:t>
            </a:fld>
            <a:endParaRPr lang="en-US"/>
          </a:p>
        </p:txBody>
      </p:sp>
    </p:spTree>
    <p:extLst>
      <p:ext uri="{BB962C8B-B14F-4D97-AF65-F5344CB8AC3E}">
        <p14:creationId xmlns:p14="http://schemas.microsoft.com/office/powerpoint/2010/main" val="1119289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4CD664C-DB33-4CEF-8790-556BE8438186}" type="slidenum">
              <a:rPr lang="zh-CN" altLang="en-US" smtClean="0"/>
              <a:t>16</a:t>
            </a:fld>
            <a:endParaRPr lang="zh-CN" altLang="en-US"/>
          </a:p>
        </p:txBody>
      </p:sp>
    </p:spTree>
    <p:extLst>
      <p:ext uri="{BB962C8B-B14F-4D97-AF65-F5344CB8AC3E}">
        <p14:creationId xmlns:p14="http://schemas.microsoft.com/office/powerpoint/2010/main" val="3634128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4CD664C-DB33-4CEF-8790-556BE8438186}" type="slidenum">
              <a:rPr lang="zh-CN" altLang="en-US" smtClean="0"/>
              <a:t>17</a:t>
            </a:fld>
            <a:endParaRPr lang="zh-CN" altLang="en-US"/>
          </a:p>
        </p:txBody>
      </p:sp>
    </p:spTree>
    <p:extLst>
      <p:ext uri="{BB962C8B-B14F-4D97-AF65-F5344CB8AC3E}">
        <p14:creationId xmlns:p14="http://schemas.microsoft.com/office/powerpoint/2010/main" val="1538001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1" i="0" kern="1200" dirty="0">
                <a:solidFill>
                  <a:schemeClr val="tx1"/>
                </a:solidFill>
                <a:effectLst/>
                <a:latin typeface="+mn-lt"/>
                <a:ea typeface="+mn-ea"/>
                <a:cs typeface="+mn-cs"/>
              </a:rPr>
              <a:t>Nucleic acid</a:t>
            </a:r>
            <a:r>
              <a:rPr lang="en-US" altLang="zh-CN" sz="1200" b="0" i="0" kern="1200" dirty="0">
                <a:solidFill>
                  <a:schemeClr val="tx1"/>
                </a:solidFill>
                <a:effectLst/>
                <a:latin typeface="+mn-lt"/>
                <a:ea typeface="+mn-ea"/>
                <a:cs typeface="+mn-cs"/>
              </a:rPr>
              <a:t> </a:t>
            </a:r>
            <a:r>
              <a:rPr lang="en-US" altLang="zh-CN" sz="1200" b="1" i="0" kern="1200" dirty="0">
                <a:solidFill>
                  <a:schemeClr val="tx1"/>
                </a:solidFill>
                <a:effectLst/>
                <a:latin typeface="+mn-lt"/>
                <a:ea typeface="+mn-ea"/>
                <a:cs typeface="+mn-cs"/>
              </a:rPr>
              <a:t>quaternary structure</a:t>
            </a:r>
            <a:r>
              <a:rPr lang="en-US" altLang="zh-CN" sz="1200" b="0" i="0" kern="1200" dirty="0">
                <a:solidFill>
                  <a:schemeClr val="tx1"/>
                </a:solidFill>
                <a:effectLst/>
                <a:latin typeface="+mn-lt"/>
                <a:ea typeface="+mn-ea"/>
                <a:cs typeface="+mn-cs"/>
              </a:rPr>
              <a:t> refers to the interactions between separate nucleic acid molecules, or </a:t>
            </a:r>
            <a:r>
              <a:rPr lang="en-US" altLang="zh-CN" sz="1200" b="0" i="0" u="none" kern="1200" dirty="0">
                <a:solidFill>
                  <a:schemeClr val="tx1"/>
                </a:solidFill>
                <a:effectLst/>
                <a:latin typeface="+mn-lt"/>
                <a:ea typeface="+mn-ea"/>
                <a:cs typeface="+mn-cs"/>
                <a:hlinkClick r:id="rId3" tooltip="Protein-DNA interaction">
                  <a:extLst>
                    <a:ext uri="{A12FA001-AC4F-418D-AE19-62706E023703}">
                      <ahyp:hlinkClr xmlns:ahyp="http://schemas.microsoft.com/office/drawing/2018/hyperlinkcolor" val="tx"/>
                    </a:ext>
                  </a:extLst>
                </a:hlinkClick>
              </a:rPr>
              <a:t>between nucleic acid molecules and proteins</a:t>
            </a:r>
            <a:r>
              <a:rPr lang="en-US" altLang="zh-CN" sz="1200" b="0" i="0" kern="1200" dirty="0">
                <a:solidFill>
                  <a:schemeClr val="tx1"/>
                </a:solidFill>
                <a:effectLst/>
                <a:latin typeface="+mn-lt"/>
                <a:ea typeface="+mn-ea"/>
                <a:cs typeface="+mn-cs"/>
              </a:rPr>
              <a:t>. The concept is analogous to </a:t>
            </a:r>
            <a:r>
              <a:rPr lang="en-US" altLang="zh-CN" sz="1200" b="0" i="0" kern="1200" dirty="0">
                <a:solidFill>
                  <a:schemeClr val="tx1"/>
                </a:solidFill>
                <a:effectLst/>
                <a:latin typeface="+mn-lt"/>
                <a:ea typeface="+mn-ea"/>
                <a:cs typeface="+mn-cs"/>
                <a:hlinkClick r:id="rId4" tooltip="Protein quaternary structure">
                  <a:extLst>
                    <a:ext uri="{A12FA001-AC4F-418D-AE19-62706E023703}">
                      <ahyp:hlinkClr xmlns:ahyp="http://schemas.microsoft.com/office/drawing/2018/hyperlinkcolor" val="tx"/>
                    </a:ext>
                  </a:extLst>
                </a:hlinkClick>
              </a:rPr>
              <a:t>protein quaternary structure</a:t>
            </a:r>
            <a:r>
              <a:rPr lang="en-US" altLang="zh-CN" sz="1200" b="0" i="0" kern="1200" dirty="0">
                <a:solidFill>
                  <a:schemeClr val="tx1"/>
                </a:solidFill>
                <a:effectLst/>
                <a:latin typeface="+mn-lt"/>
                <a:ea typeface="+mn-ea"/>
                <a:cs typeface="+mn-cs"/>
              </a:rPr>
              <a:t>, but as the analogy is not perfect, the term is used to refer to a number of different concepts in nucleic acids and is less commonly encountered.</a:t>
            </a:r>
          </a:p>
          <a:p>
            <a:pPr marL="171450" indent="-171450">
              <a:buFont typeface="Arial" pitchFamily="34" charset="0"/>
              <a:buChar char="•"/>
            </a:pPr>
            <a:r>
              <a:rPr lang="en-US" altLang="zh-CN" dirty="0"/>
              <a:t>One of the things that's important to keep in mind is that, for any biomolecule, very often one sequence will lead to a unique structure, and this is true for proteins and it's also true for many RNA molecules. Today, I hope to tell you how that can be achieved.</a:t>
            </a:r>
          </a:p>
          <a:p>
            <a:pPr marL="171450" indent="-171450">
              <a:buFont typeface="Arial" pitchFamily="34" charset="0"/>
              <a:buChar char="•"/>
            </a:pPr>
            <a:r>
              <a:rPr lang="en-US" altLang="zh-CN" dirty="0"/>
              <a:t>But unlike proteins, where the secondary and tertiary structures are not hierarchical, and are often </a:t>
            </a:r>
            <a:r>
              <a:rPr lang="en-US" altLang="zh-CN" dirty="0" err="1"/>
              <a:t>interwinded</a:t>
            </a:r>
            <a:r>
              <a:rPr lang="en-US" altLang="zh-CN" dirty="0"/>
              <a:t>.</a:t>
            </a:r>
            <a:r>
              <a:rPr lang="en-US" altLang="zh-CN" baseline="0" dirty="0"/>
              <a:t> </a:t>
            </a:r>
            <a:r>
              <a:rPr lang="en-US" altLang="zh-CN" dirty="0"/>
              <a:t> In RNAs, the secondary and tertiary structures are essentially hierarchical. When an RNA folds into its native conformation, in most of the cases the secondary structures form first, and then secondary structure segments interact each other leading to high-order tertiary structure.</a:t>
            </a:r>
          </a:p>
        </p:txBody>
      </p:sp>
      <p:sp>
        <p:nvSpPr>
          <p:cNvPr id="4" name="Slide Number Placeholder 3"/>
          <p:cNvSpPr>
            <a:spLocks noGrp="1"/>
          </p:cNvSpPr>
          <p:nvPr>
            <p:ph type="sldNum" sz="quarter" idx="10"/>
          </p:nvPr>
        </p:nvSpPr>
        <p:spPr/>
        <p:txBody>
          <a:bodyPr/>
          <a:lstStyle/>
          <a:p>
            <a:fld id="{A2474DDC-4E61-453D-AE13-BB885AE1AEA4}" type="slidenum">
              <a:rPr lang="en-US" smtClean="0"/>
              <a:t>2</a:t>
            </a:fld>
            <a:endParaRPr lang="en-US"/>
          </a:p>
        </p:txBody>
      </p:sp>
    </p:spTree>
    <p:extLst>
      <p:ext uri="{BB962C8B-B14F-4D97-AF65-F5344CB8AC3E}">
        <p14:creationId xmlns:p14="http://schemas.microsoft.com/office/powerpoint/2010/main" val="1839071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zh-CN" altLang="en-US" b="0" i="0" dirty="0">
                <a:solidFill>
                  <a:srgbClr val="F8FAFF"/>
                </a:solidFill>
                <a:effectLst/>
                <a:latin typeface="Inter"/>
              </a:rPr>
              <a:t>因此，</a:t>
            </a:r>
            <a:r>
              <a:rPr lang="en-US" altLang="zh-CN" b="0" i="0" dirty="0">
                <a:solidFill>
                  <a:srgbClr val="F8FAFF"/>
                </a:solidFill>
                <a:effectLst/>
                <a:latin typeface="Inter"/>
              </a:rPr>
              <a:t>RNA</a:t>
            </a:r>
            <a:r>
              <a:rPr lang="zh-CN" altLang="en-US" b="0" i="0" dirty="0">
                <a:solidFill>
                  <a:srgbClr val="F8FAFF"/>
                </a:solidFill>
                <a:effectLst/>
                <a:latin typeface="Inter"/>
              </a:rPr>
              <a:t>的化学结构在很大程度上决定了它如何实现众多功能以及如何形成这些复杂的结构。</a:t>
            </a:r>
            <a:r>
              <a:rPr lang="en-US" altLang="zh-CN" b="0" i="0" dirty="0">
                <a:solidFill>
                  <a:srgbClr val="F8FAFF"/>
                </a:solidFill>
                <a:effectLst/>
                <a:latin typeface="Inter"/>
              </a:rPr>
              <a:t>RNA</a:t>
            </a:r>
            <a:r>
              <a:rPr lang="zh-CN" altLang="en-US" b="0" i="0" dirty="0">
                <a:solidFill>
                  <a:srgbClr val="F8FAFF"/>
                </a:solidFill>
                <a:effectLst/>
                <a:latin typeface="Inter"/>
              </a:rPr>
              <a:t>与其近亲</a:t>
            </a:r>
            <a:r>
              <a:rPr lang="en-US" altLang="zh-CN" b="0" i="0" dirty="0">
                <a:solidFill>
                  <a:srgbClr val="F8FAFF"/>
                </a:solidFill>
                <a:effectLst/>
                <a:latin typeface="Inter"/>
              </a:rPr>
              <a:t>DNA</a:t>
            </a:r>
            <a:r>
              <a:rPr lang="zh-CN" altLang="en-US" b="0" i="0" dirty="0">
                <a:solidFill>
                  <a:srgbClr val="F8FAFF"/>
                </a:solidFill>
                <a:effectLst/>
                <a:latin typeface="Inter"/>
              </a:rPr>
              <a:t>分子有几个非常重要的区别。首先，除了你在这里看到的</a:t>
            </a:r>
            <a:r>
              <a:rPr lang="en-US" altLang="zh-CN" b="0" i="0" dirty="0">
                <a:solidFill>
                  <a:srgbClr val="F8FAFF"/>
                </a:solidFill>
                <a:effectLst/>
                <a:latin typeface="Inter"/>
              </a:rPr>
              <a:t>2'</a:t>
            </a:r>
            <a:r>
              <a:rPr lang="zh-CN" altLang="en-US" b="0" i="0" dirty="0">
                <a:solidFill>
                  <a:srgbClr val="F8FAFF"/>
                </a:solidFill>
                <a:effectLst/>
                <a:latin typeface="Inter"/>
              </a:rPr>
              <a:t>羟基（</a:t>
            </a:r>
            <a:r>
              <a:rPr lang="en-US" altLang="zh-CN" b="0" i="0" dirty="0">
                <a:solidFill>
                  <a:srgbClr val="F8FAFF"/>
                </a:solidFill>
                <a:effectLst/>
                <a:latin typeface="Inter"/>
              </a:rPr>
              <a:t>2'-OH</a:t>
            </a:r>
            <a:r>
              <a:rPr lang="zh-CN" altLang="en-US" b="0" i="0" dirty="0">
                <a:solidFill>
                  <a:srgbClr val="F8FAFF"/>
                </a:solidFill>
                <a:effectLst/>
                <a:latin typeface="Inter"/>
              </a:rPr>
              <a:t>）外，</a:t>
            </a:r>
            <a:r>
              <a:rPr lang="en-US" altLang="zh-CN" b="0" i="0" dirty="0">
                <a:solidFill>
                  <a:srgbClr val="F8FAFF"/>
                </a:solidFill>
                <a:effectLst/>
                <a:latin typeface="Inter"/>
              </a:rPr>
              <a:t>RNA</a:t>
            </a:r>
            <a:r>
              <a:rPr lang="zh-CN" altLang="en-US" b="0" i="0" dirty="0">
                <a:solidFill>
                  <a:srgbClr val="F8FAFF"/>
                </a:solidFill>
                <a:effectLst/>
                <a:latin typeface="Inter"/>
              </a:rPr>
              <a:t>中的尿嘧啶（</a:t>
            </a:r>
            <a:r>
              <a:rPr lang="en-US" altLang="zh-CN" b="0" i="0" dirty="0">
                <a:solidFill>
                  <a:srgbClr val="F8FAFF"/>
                </a:solidFill>
                <a:effectLst/>
                <a:latin typeface="Inter"/>
              </a:rPr>
              <a:t>Uracil</a:t>
            </a:r>
            <a:r>
              <a:rPr lang="zh-CN" altLang="en-US" b="0" i="0" dirty="0">
                <a:solidFill>
                  <a:srgbClr val="F8FAFF"/>
                </a:solidFill>
                <a:effectLst/>
                <a:latin typeface="Inter"/>
              </a:rPr>
              <a:t>）碱基看起来与胸腺嘧啶（</a:t>
            </a:r>
            <a:r>
              <a:rPr lang="en-US" altLang="zh-CN" b="0" i="0" dirty="0">
                <a:solidFill>
                  <a:srgbClr val="F8FAFF"/>
                </a:solidFill>
                <a:effectLst/>
                <a:latin typeface="Inter"/>
              </a:rPr>
              <a:t>Thymidine</a:t>
            </a:r>
            <a:r>
              <a:rPr lang="zh-CN" altLang="en-US" b="0" i="0" dirty="0">
                <a:solidFill>
                  <a:srgbClr val="F8FAFF"/>
                </a:solidFill>
                <a:effectLst/>
                <a:latin typeface="Inter"/>
              </a:rPr>
              <a:t>）非常相似，但它在这个位置缺少一个</a:t>
            </a:r>
            <a:r>
              <a:rPr lang="en-US" altLang="zh-CN" b="0" i="0" dirty="0">
                <a:solidFill>
                  <a:srgbClr val="F8FAFF"/>
                </a:solidFill>
                <a:effectLst/>
                <a:latin typeface="Inter"/>
              </a:rPr>
              <a:t>5-</a:t>
            </a:r>
            <a:r>
              <a:rPr lang="zh-CN" altLang="en-US" b="0" i="0" dirty="0">
                <a:solidFill>
                  <a:srgbClr val="F8FAFF"/>
                </a:solidFill>
                <a:effectLst/>
                <a:latin typeface="Inter"/>
              </a:rPr>
              <a:t>甲基。因此，</a:t>
            </a:r>
            <a:r>
              <a:rPr lang="en-US" altLang="zh-CN" b="0" i="0" dirty="0">
                <a:solidFill>
                  <a:srgbClr val="F8FAFF"/>
                </a:solidFill>
                <a:effectLst/>
                <a:latin typeface="Inter"/>
              </a:rPr>
              <a:t>RNA</a:t>
            </a:r>
            <a:r>
              <a:rPr lang="zh-CN" altLang="en-US" b="0" i="0" dirty="0">
                <a:solidFill>
                  <a:srgbClr val="F8FAFF"/>
                </a:solidFill>
                <a:effectLst/>
                <a:latin typeface="Inter"/>
              </a:rPr>
              <a:t>中的一个碱基与</a:t>
            </a:r>
            <a:r>
              <a:rPr lang="en-US" altLang="zh-CN" b="0" i="0" dirty="0">
                <a:solidFill>
                  <a:srgbClr val="F8FAFF"/>
                </a:solidFill>
                <a:effectLst/>
                <a:latin typeface="Inter"/>
              </a:rPr>
              <a:t>DNA</a:t>
            </a:r>
            <a:r>
              <a:rPr lang="zh-CN" altLang="en-US" b="0" i="0" dirty="0">
                <a:solidFill>
                  <a:srgbClr val="F8FAFF"/>
                </a:solidFill>
                <a:effectLst/>
                <a:latin typeface="Inter"/>
              </a:rPr>
              <a:t>不同。</a:t>
            </a:r>
          </a:p>
          <a:p>
            <a:pPr algn="l"/>
            <a:r>
              <a:rPr lang="en-US" altLang="zh-CN" b="0" i="0" dirty="0">
                <a:solidFill>
                  <a:srgbClr val="F8FAFF"/>
                </a:solidFill>
                <a:effectLst/>
                <a:latin typeface="Inter"/>
              </a:rPr>
              <a:t>2‘</a:t>
            </a:r>
            <a:r>
              <a:rPr lang="zh-CN" altLang="en-US" b="0" i="0" dirty="0">
                <a:solidFill>
                  <a:srgbClr val="F8FAFF"/>
                </a:solidFill>
                <a:effectLst/>
                <a:latin typeface="Inter"/>
              </a:rPr>
              <a:t>羟基（</a:t>
            </a:r>
            <a:r>
              <a:rPr lang="en-US" altLang="zh-CN" b="0" i="0" dirty="0">
                <a:solidFill>
                  <a:srgbClr val="F8FAFF"/>
                </a:solidFill>
                <a:effectLst/>
                <a:latin typeface="Inter"/>
              </a:rPr>
              <a:t>2’-OH</a:t>
            </a:r>
            <a:r>
              <a:rPr lang="zh-CN" altLang="en-US" b="0" i="0" dirty="0">
                <a:solidFill>
                  <a:srgbClr val="F8FAFF"/>
                </a:solidFill>
                <a:effectLst/>
                <a:latin typeface="Inter"/>
              </a:rPr>
              <a:t>）是赋予</a:t>
            </a:r>
            <a:r>
              <a:rPr lang="en-US" altLang="zh-CN" b="0" i="0" dirty="0">
                <a:solidFill>
                  <a:srgbClr val="F8FAFF"/>
                </a:solidFill>
                <a:effectLst/>
                <a:latin typeface="Inter"/>
              </a:rPr>
              <a:t>RNA</a:t>
            </a:r>
            <a:r>
              <a:rPr lang="zh-CN" altLang="en-US" b="0" i="0" dirty="0">
                <a:solidFill>
                  <a:srgbClr val="F8FAFF"/>
                </a:solidFill>
                <a:effectLst/>
                <a:latin typeface="Inter"/>
              </a:rPr>
              <a:t>特殊能力的关键。可以说</a:t>
            </a:r>
            <a:r>
              <a:rPr lang="en-US" altLang="zh-CN" b="0" i="0" dirty="0">
                <a:solidFill>
                  <a:srgbClr val="F8FAFF"/>
                </a:solidFill>
                <a:effectLst/>
                <a:latin typeface="Inter"/>
              </a:rPr>
              <a:t>2'-OH</a:t>
            </a:r>
            <a:r>
              <a:rPr lang="zh-CN" altLang="en-US" b="0" i="0" dirty="0">
                <a:solidFill>
                  <a:srgbClr val="F8FAFF"/>
                </a:solidFill>
                <a:effectLst/>
                <a:latin typeface="Inter"/>
              </a:rPr>
              <a:t>基团赋予了</a:t>
            </a:r>
            <a:r>
              <a:rPr lang="en-US" altLang="zh-CN" b="0" i="0" dirty="0">
                <a:solidFill>
                  <a:srgbClr val="F8FAFF"/>
                </a:solidFill>
                <a:effectLst/>
                <a:latin typeface="Inter"/>
              </a:rPr>
              <a:t>RNA“</a:t>
            </a:r>
            <a:r>
              <a:rPr lang="zh-CN" altLang="en-US" b="0" i="0" dirty="0">
                <a:solidFill>
                  <a:srgbClr val="F8FAFF"/>
                </a:solidFill>
                <a:effectLst/>
                <a:latin typeface="Inter"/>
              </a:rPr>
              <a:t>特殊力量”，原因是这个取代基既可以接受也可以提供氢键。因此，每个</a:t>
            </a:r>
            <a:r>
              <a:rPr lang="en-US" altLang="zh-CN" b="0" i="0" dirty="0">
                <a:solidFill>
                  <a:srgbClr val="F8FAFF"/>
                </a:solidFill>
                <a:effectLst/>
                <a:latin typeface="Inter"/>
              </a:rPr>
              <a:t>2'-OH</a:t>
            </a:r>
            <a:r>
              <a:rPr lang="zh-CN" altLang="en-US" b="0" i="0" dirty="0">
                <a:solidFill>
                  <a:srgbClr val="F8FAFF"/>
                </a:solidFill>
                <a:effectLst/>
                <a:latin typeface="Inter"/>
              </a:rPr>
              <a:t>基团最多可以形成两个氢键。归根结底，这使得</a:t>
            </a:r>
            <a:r>
              <a:rPr lang="en-US" altLang="zh-CN" b="0" i="0" dirty="0">
                <a:solidFill>
                  <a:srgbClr val="F8FAFF"/>
                </a:solidFill>
                <a:effectLst/>
                <a:latin typeface="Inter"/>
              </a:rPr>
              <a:t>RNA</a:t>
            </a:r>
            <a:r>
              <a:rPr lang="zh-CN" altLang="en-US" b="0" i="0" dirty="0">
                <a:solidFill>
                  <a:srgbClr val="F8FAFF"/>
                </a:solidFill>
                <a:effectLst/>
                <a:latin typeface="Inter"/>
              </a:rPr>
              <a:t>骨架具有很强的粘性，并使</a:t>
            </a:r>
            <a:r>
              <a:rPr lang="en-US" altLang="zh-CN" b="0" i="0" dirty="0">
                <a:solidFill>
                  <a:srgbClr val="F8FAFF"/>
                </a:solidFill>
                <a:effectLst/>
                <a:latin typeface="Inter"/>
              </a:rPr>
              <a:t>RNA</a:t>
            </a:r>
            <a:r>
              <a:rPr lang="zh-CN" altLang="en-US" b="0" i="0" dirty="0">
                <a:solidFill>
                  <a:srgbClr val="F8FAFF"/>
                </a:solidFill>
                <a:effectLst/>
                <a:latin typeface="Inter"/>
              </a:rPr>
              <a:t>能够形成多种类型的相互作用，而这些作用在仅存在脱氧核糖的情况下是不可能实现的。</a:t>
            </a:r>
          </a:p>
          <a:p>
            <a:endParaRPr lang="zh-CN" altLang="en-US" dirty="0"/>
          </a:p>
        </p:txBody>
      </p:sp>
      <p:sp>
        <p:nvSpPr>
          <p:cNvPr id="4" name="Slide Number Placeholder 3"/>
          <p:cNvSpPr>
            <a:spLocks noGrp="1"/>
          </p:cNvSpPr>
          <p:nvPr>
            <p:ph type="sldNum" sz="quarter" idx="10"/>
          </p:nvPr>
        </p:nvSpPr>
        <p:spPr/>
        <p:txBody>
          <a:bodyPr/>
          <a:lstStyle/>
          <a:p>
            <a:fld id="{A2474DDC-4E61-453D-AE13-BB885AE1AEA4}" type="slidenum">
              <a:rPr lang="en-US" smtClean="0"/>
              <a:t>3</a:t>
            </a:fld>
            <a:endParaRPr lang="en-US"/>
          </a:p>
        </p:txBody>
      </p:sp>
    </p:spTree>
    <p:extLst>
      <p:ext uri="{BB962C8B-B14F-4D97-AF65-F5344CB8AC3E}">
        <p14:creationId xmlns:p14="http://schemas.microsoft.com/office/powerpoint/2010/main" val="290894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zh-CN" altLang="en-US" b="0" i="0" dirty="0">
                <a:solidFill>
                  <a:srgbClr val="F8FAFF"/>
                </a:solidFill>
                <a:effectLst/>
                <a:latin typeface="Inter"/>
              </a:rPr>
              <a:t>除了</a:t>
            </a:r>
            <a:r>
              <a:rPr lang="en-US" altLang="zh-CN" b="0" i="0" dirty="0">
                <a:solidFill>
                  <a:srgbClr val="F8FAFF"/>
                </a:solidFill>
                <a:effectLst/>
                <a:latin typeface="Inter"/>
              </a:rPr>
              <a:t>RNA</a:t>
            </a:r>
            <a:r>
              <a:rPr lang="zh-CN" altLang="en-US" b="0" i="0" dirty="0">
                <a:solidFill>
                  <a:srgbClr val="F8FAFF"/>
                </a:solidFill>
                <a:effectLst/>
                <a:latin typeface="Inter"/>
              </a:rPr>
              <a:t>的化学结构外，另一个赋予其形状并使其与</a:t>
            </a:r>
            <a:r>
              <a:rPr lang="en-US" altLang="zh-CN" b="0" i="0" dirty="0">
                <a:solidFill>
                  <a:srgbClr val="F8FAFF"/>
                </a:solidFill>
                <a:effectLst/>
                <a:latin typeface="Inter"/>
              </a:rPr>
              <a:t>DNA</a:t>
            </a:r>
            <a:r>
              <a:rPr lang="zh-CN" altLang="en-US" b="0" i="0" dirty="0">
                <a:solidFill>
                  <a:srgbClr val="F8FAFF"/>
                </a:solidFill>
                <a:effectLst/>
                <a:latin typeface="Inter"/>
              </a:rPr>
              <a:t>区别开来的因素是糖基部分的结构。很多时候，人们认为</a:t>
            </a:r>
            <a:r>
              <a:rPr lang="en-US" altLang="zh-CN" b="0" i="0" dirty="0">
                <a:solidFill>
                  <a:srgbClr val="F8FAFF"/>
                </a:solidFill>
                <a:effectLst/>
                <a:latin typeface="Inter"/>
              </a:rPr>
              <a:t>DNA</a:t>
            </a:r>
            <a:r>
              <a:rPr lang="zh-CN" altLang="en-US" b="0" i="0" dirty="0">
                <a:solidFill>
                  <a:srgbClr val="F8FAFF"/>
                </a:solidFill>
                <a:effectLst/>
                <a:latin typeface="Inter"/>
              </a:rPr>
              <a:t>和</a:t>
            </a:r>
            <a:r>
              <a:rPr lang="en-US" altLang="zh-CN" b="0" i="0" dirty="0">
                <a:solidFill>
                  <a:srgbClr val="F8FAFF"/>
                </a:solidFill>
                <a:effectLst/>
                <a:latin typeface="Inter"/>
              </a:rPr>
              <a:t>RNA</a:t>
            </a:r>
            <a:r>
              <a:rPr lang="zh-CN" altLang="en-US" b="0" i="0" dirty="0">
                <a:solidFill>
                  <a:srgbClr val="F8FAFF"/>
                </a:solidFill>
                <a:effectLst/>
                <a:latin typeface="Inter"/>
              </a:rPr>
              <a:t>分子的特殊性在于碱基序列以及它们之间的碱基配对。但实际上，糖</a:t>
            </a:r>
            <a:r>
              <a:rPr lang="en-US" altLang="zh-CN" b="0" i="0" dirty="0">
                <a:solidFill>
                  <a:srgbClr val="F8FAFF"/>
                </a:solidFill>
                <a:effectLst/>
                <a:latin typeface="Inter"/>
              </a:rPr>
              <a:t>-</a:t>
            </a:r>
            <a:r>
              <a:rPr lang="zh-CN" altLang="en-US" b="0" i="0" dirty="0">
                <a:solidFill>
                  <a:srgbClr val="F8FAFF"/>
                </a:solidFill>
                <a:effectLst/>
                <a:latin typeface="Inter"/>
              </a:rPr>
              <a:t>磷酸骨架也起着重要作用，尤其是要记住糖分子并不是平面的。由于它们是五元环，通常会弯曲或折叠，这赋予了</a:t>
            </a:r>
            <a:r>
              <a:rPr lang="en-US" altLang="zh-CN" b="0" i="0" dirty="0">
                <a:solidFill>
                  <a:srgbClr val="F8FAFF"/>
                </a:solidFill>
                <a:effectLst/>
                <a:latin typeface="Inter"/>
              </a:rPr>
              <a:t>RNA</a:t>
            </a:r>
            <a:r>
              <a:rPr lang="zh-CN" altLang="en-US" b="0" i="0" dirty="0">
                <a:solidFill>
                  <a:srgbClr val="F8FAFF"/>
                </a:solidFill>
                <a:effectLst/>
                <a:latin typeface="Inter"/>
              </a:rPr>
              <a:t>和</a:t>
            </a:r>
            <a:r>
              <a:rPr lang="en-US" altLang="zh-CN" b="0" i="0" dirty="0">
                <a:solidFill>
                  <a:srgbClr val="F8FAFF"/>
                </a:solidFill>
                <a:effectLst/>
                <a:latin typeface="Inter"/>
              </a:rPr>
              <a:t>DNA</a:t>
            </a:r>
            <a:r>
              <a:rPr lang="zh-CN" altLang="en-US" b="0" i="0" dirty="0">
                <a:solidFill>
                  <a:srgbClr val="F8FAFF"/>
                </a:solidFill>
                <a:effectLst/>
                <a:latin typeface="Inter"/>
              </a:rPr>
              <a:t>独特的形状。</a:t>
            </a:r>
          </a:p>
          <a:p>
            <a:pPr algn="l"/>
            <a:r>
              <a:rPr lang="zh-CN" altLang="en-US" b="0" i="0" dirty="0">
                <a:solidFill>
                  <a:srgbClr val="F8FAFF"/>
                </a:solidFill>
                <a:effectLst/>
                <a:latin typeface="Inter"/>
              </a:rPr>
              <a:t>核糖中的糖折叠主要有两种构象，其中一种是</a:t>
            </a:r>
            <a:r>
              <a:rPr lang="en-US" altLang="zh-CN" b="0" i="0" dirty="0">
                <a:solidFill>
                  <a:srgbClr val="F8FAFF"/>
                </a:solidFill>
                <a:effectLst/>
                <a:latin typeface="Inter"/>
              </a:rPr>
              <a:t>C3'-</a:t>
            </a:r>
            <a:r>
              <a:rPr lang="zh-CN" altLang="en-US" b="0" i="0" dirty="0">
                <a:solidFill>
                  <a:srgbClr val="F8FAFF"/>
                </a:solidFill>
                <a:effectLst/>
                <a:latin typeface="Inter"/>
              </a:rPr>
              <a:t>内折叠（</a:t>
            </a:r>
            <a:r>
              <a:rPr lang="en-US" altLang="zh-CN" b="0" i="0" dirty="0">
                <a:solidFill>
                  <a:srgbClr val="F8FAFF"/>
                </a:solidFill>
                <a:effectLst/>
                <a:latin typeface="Inter"/>
              </a:rPr>
              <a:t>C3'-endo pucker</a:t>
            </a:r>
            <a:r>
              <a:rPr lang="zh-CN" altLang="en-US" b="0" i="0" dirty="0">
                <a:solidFill>
                  <a:srgbClr val="F8FAFF"/>
                </a:solidFill>
                <a:effectLst/>
                <a:latin typeface="Inter"/>
              </a:rPr>
              <a:t>）。如果我们想象糖分子处于这个位置，糖的</a:t>
            </a:r>
            <a:r>
              <a:rPr lang="en-US" altLang="zh-CN" b="0" i="0" dirty="0">
                <a:solidFill>
                  <a:srgbClr val="F8FAFF"/>
                </a:solidFill>
                <a:effectLst/>
                <a:latin typeface="Inter"/>
              </a:rPr>
              <a:t>3'</a:t>
            </a:r>
            <a:r>
              <a:rPr lang="zh-CN" altLang="en-US" b="0" i="0" dirty="0">
                <a:solidFill>
                  <a:srgbClr val="F8FAFF"/>
                </a:solidFill>
                <a:effectLst/>
                <a:latin typeface="Inter"/>
              </a:rPr>
              <a:t>原子会向上推，我喜欢说它朝着碱基平面方向推，这样就形成了</a:t>
            </a:r>
            <a:r>
              <a:rPr lang="en-US" altLang="zh-CN" b="0" i="0" dirty="0">
                <a:solidFill>
                  <a:srgbClr val="F8FAFF"/>
                </a:solidFill>
                <a:effectLst/>
                <a:latin typeface="Inter"/>
              </a:rPr>
              <a:t>C3'-</a:t>
            </a:r>
            <a:r>
              <a:rPr lang="zh-CN" altLang="en-US" b="0" i="0" dirty="0">
                <a:solidFill>
                  <a:srgbClr val="F8FAFF"/>
                </a:solidFill>
                <a:effectLst/>
                <a:latin typeface="Inter"/>
              </a:rPr>
              <a:t>内折叠构象。这种构象的结果是磷酸基团之间的距离非常小：在</a:t>
            </a:r>
            <a:r>
              <a:rPr lang="en-US" altLang="zh-CN" b="0" i="0" dirty="0">
                <a:solidFill>
                  <a:srgbClr val="F8FAFF"/>
                </a:solidFill>
                <a:effectLst/>
                <a:latin typeface="Inter"/>
              </a:rPr>
              <a:t>RNA</a:t>
            </a:r>
            <a:r>
              <a:rPr lang="zh-CN" altLang="en-US" b="0" i="0" dirty="0">
                <a:solidFill>
                  <a:srgbClr val="F8FAFF"/>
                </a:solidFill>
                <a:effectLst/>
                <a:latin typeface="Inter"/>
              </a:rPr>
              <a:t>类糖中，这个距离仅为</a:t>
            </a:r>
            <a:r>
              <a:rPr lang="en-US" altLang="zh-CN" b="0" i="0" dirty="0">
                <a:solidFill>
                  <a:srgbClr val="F8FAFF"/>
                </a:solidFill>
                <a:effectLst/>
                <a:latin typeface="Inter"/>
              </a:rPr>
              <a:t>5.9</a:t>
            </a:r>
            <a:r>
              <a:rPr lang="zh-CN" altLang="en-US" b="0" i="0" dirty="0">
                <a:solidFill>
                  <a:srgbClr val="F8FAFF"/>
                </a:solidFill>
                <a:effectLst/>
                <a:latin typeface="Inter"/>
              </a:rPr>
              <a:t>埃。然而，这些糖分子始终处于动态变化中，特别是在缺乏周围结构的情况下，核糖还可以采取另一种构象，即</a:t>
            </a:r>
            <a:r>
              <a:rPr lang="en-US" altLang="zh-CN" b="0" i="0" dirty="0">
                <a:solidFill>
                  <a:srgbClr val="F8FAFF"/>
                </a:solidFill>
                <a:effectLst/>
                <a:latin typeface="Inter"/>
              </a:rPr>
              <a:t>C2'-</a:t>
            </a:r>
            <a:r>
              <a:rPr lang="zh-CN" altLang="en-US" b="0" i="0" dirty="0">
                <a:solidFill>
                  <a:srgbClr val="F8FAFF"/>
                </a:solidFill>
                <a:effectLst/>
                <a:latin typeface="Inter"/>
              </a:rPr>
              <a:t>内折叠（</a:t>
            </a:r>
            <a:r>
              <a:rPr lang="en-US" altLang="zh-CN" b="0" i="0" dirty="0">
                <a:solidFill>
                  <a:srgbClr val="F8FAFF"/>
                </a:solidFill>
                <a:effectLst/>
                <a:latin typeface="Inter"/>
              </a:rPr>
              <a:t>C2'-endo pucker</a:t>
            </a:r>
            <a:r>
              <a:rPr lang="zh-CN" altLang="en-US" b="0" i="0" dirty="0">
                <a:solidFill>
                  <a:srgbClr val="F8FAFF"/>
                </a:solidFill>
                <a:effectLst/>
                <a:latin typeface="Inter"/>
              </a:rPr>
              <a:t>），这实际上是</a:t>
            </a:r>
            <a:r>
              <a:rPr lang="en-US" altLang="zh-CN" b="0" i="0" dirty="0">
                <a:solidFill>
                  <a:srgbClr val="F8FAFF"/>
                </a:solidFill>
                <a:effectLst/>
                <a:latin typeface="Inter"/>
              </a:rPr>
              <a:t>DNA</a:t>
            </a:r>
            <a:r>
              <a:rPr lang="zh-CN" altLang="en-US" b="0" i="0" dirty="0">
                <a:solidFill>
                  <a:srgbClr val="F8FAFF"/>
                </a:solidFill>
                <a:effectLst/>
                <a:latin typeface="Inter"/>
              </a:rPr>
              <a:t>中的主要构象。当这个碳原子向上翘起，</a:t>
            </a:r>
            <a:r>
              <a:rPr lang="en-US" altLang="zh-CN" b="0" i="0" dirty="0">
                <a:solidFill>
                  <a:srgbClr val="F8FAFF"/>
                </a:solidFill>
                <a:effectLst/>
                <a:latin typeface="Inter"/>
              </a:rPr>
              <a:t>C2'</a:t>
            </a:r>
            <a:r>
              <a:rPr lang="zh-CN" altLang="en-US" b="0" i="0" dirty="0">
                <a:solidFill>
                  <a:srgbClr val="F8FAFF"/>
                </a:solidFill>
                <a:effectLst/>
                <a:latin typeface="Inter"/>
              </a:rPr>
              <a:t>位置更接近碱基时，就会形成这种构象。其结果是磷酸基团之间的距离变得非常大：达到</a:t>
            </a:r>
            <a:r>
              <a:rPr lang="en-US" altLang="zh-CN" b="0" i="0" dirty="0">
                <a:solidFill>
                  <a:srgbClr val="F8FAFF"/>
                </a:solidFill>
                <a:effectLst/>
                <a:latin typeface="Inter"/>
              </a:rPr>
              <a:t>7</a:t>
            </a:r>
            <a:r>
              <a:rPr lang="zh-CN" altLang="en-US" b="0" i="0" dirty="0">
                <a:solidFill>
                  <a:srgbClr val="F8FAFF"/>
                </a:solidFill>
                <a:effectLst/>
                <a:latin typeface="Inter"/>
              </a:rPr>
              <a:t>埃。这就是为什么在后续的讲解中你会看到，</a:t>
            </a:r>
            <a:r>
              <a:rPr lang="en-US" altLang="zh-CN" b="0" i="0" dirty="0">
                <a:solidFill>
                  <a:srgbClr val="F8FAFF"/>
                </a:solidFill>
                <a:effectLst/>
                <a:latin typeface="Inter"/>
              </a:rPr>
              <a:t>DNA</a:t>
            </a:r>
            <a:r>
              <a:rPr lang="zh-CN" altLang="en-US" b="0" i="0" dirty="0">
                <a:solidFill>
                  <a:srgbClr val="F8FAFF"/>
                </a:solidFill>
                <a:effectLst/>
                <a:latin typeface="Inter"/>
              </a:rPr>
              <a:t>双链比</a:t>
            </a:r>
            <a:r>
              <a:rPr lang="en-US" altLang="zh-CN" b="0" i="0" dirty="0">
                <a:solidFill>
                  <a:srgbClr val="F8FAFF"/>
                </a:solidFill>
                <a:effectLst/>
                <a:latin typeface="Inter"/>
              </a:rPr>
              <a:t>RNA</a:t>
            </a:r>
            <a:r>
              <a:rPr lang="zh-CN" altLang="en-US" b="0" i="0" dirty="0">
                <a:solidFill>
                  <a:srgbClr val="F8FAFF"/>
                </a:solidFill>
                <a:effectLst/>
                <a:latin typeface="Inter"/>
              </a:rPr>
              <a:t>双链更加细长和分散。这也是赋予</a:t>
            </a:r>
            <a:r>
              <a:rPr lang="en-US" altLang="zh-CN" b="0" i="0" dirty="0">
                <a:solidFill>
                  <a:srgbClr val="F8FAFF"/>
                </a:solidFill>
                <a:effectLst/>
                <a:latin typeface="Inter"/>
              </a:rPr>
              <a:t>RNA</a:t>
            </a:r>
            <a:r>
              <a:rPr lang="zh-CN" altLang="en-US" b="0" i="0" dirty="0">
                <a:solidFill>
                  <a:srgbClr val="F8FAFF"/>
                </a:solidFill>
                <a:effectLst/>
                <a:latin typeface="Inter"/>
              </a:rPr>
              <a:t>和</a:t>
            </a:r>
            <a:r>
              <a:rPr lang="en-US" altLang="zh-CN" b="0" i="0" dirty="0">
                <a:solidFill>
                  <a:srgbClr val="F8FAFF"/>
                </a:solidFill>
                <a:effectLst/>
                <a:latin typeface="Inter"/>
              </a:rPr>
              <a:t>DNA</a:t>
            </a:r>
            <a:r>
              <a:rPr lang="zh-CN" altLang="en-US" b="0" i="0" dirty="0">
                <a:solidFill>
                  <a:srgbClr val="F8FAFF"/>
                </a:solidFill>
                <a:effectLst/>
                <a:latin typeface="Inter"/>
              </a:rPr>
              <a:t>螺旋形状的重要因素之一。</a:t>
            </a:r>
          </a:p>
          <a:p>
            <a:pPr marL="0" indent="0">
              <a:buFont typeface="Arial" pitchFamily="34" charset="0"/>
              <a:buNone/>
            </a:pPr>
            <a:endParaRPr lang="zh-CN" altLang="en-US" dirty="0"/>
          </a:p>
        </p:txBody>
      </p:sp>
      <p:sp>
        <p:nvSpPr>
          <p:cNvPr id="4" name="Slide Number Placeholder 3"/>
          <p:cNvSpPr>
            <a:spLocks noGrp="1"/>
          </p:cNvSpPr>
          <p:nvPr>
            <p:ph type="sldNum" sz="quarter" idx="10"/>
          </p:nvPr>
        </p:nvSpPr>
        <p:spPr/>
        <p:txBody>
          <a:bodyPr/>
          <a:lstStyle/>
          <a:p>
            <a:fld id="{A2474DDC-4E61-453D-AE13-BB885AE1AEA4}" type="slidenum">
              <a:rPr lang="en-US" smtClean="0"/>
              <a:t>4</a:t>
            </a:fld>
            <a:endParaRPr lang="en-US"/>
          </a:p>
        </p:txBody>
      </p:sp>
    </p:spTree>
    <p:extLst>
      <p:ext uri="{BB962C8B-B14F-4D97-AF65-F5344CB8AC3E}">
        <p14:creationId xmlns:p14="http://schemas.microsoft.com/office/powerpoint/2010/main" val="3195924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a:t>192 </a:t>
            </a:r>
            <a:r>
              <a:rPr lang="en-US" altLang="zh-CN" dirty="0"/>
              <a:t>= 48(x)</a:t>
            </a:r>
            <a:r>
              <a:rPr lang="en-US" altLang="zh-CN" baseline="0" dirty="0"/>
              <a:t> + 144 (93: 2bond, 17: 3bond+, 34: 1bond)</a:t>
            </a:r>
            <a:endParaRPr lang="zh-CN" altLang="en-US" dirty="0"/>
          </a:p>
        </p:txBody>
      </p:sp>
      <p:sp>
        <p:nvSpPr>
          <p:cNvPr id="4" name="Slide Number Placeholder 3"/>
          <p:cNvSpPr>
            <a:spLocks noGrp="1"/>
          </p:cNvSpPr>
          <p:nvPr>
            <p:ph type="sldNum" sz="quarter" idx="10"/>
          </p:nvPr>
        </p:nvSpPr>
        <p:spPr/>
        <p:txBody>
          <a:bodyPr/>
          <a:lstStyle/>
          <a:p>
            <a:pPr>
              <a:defRPr/>
            </a:pPr>
            <a:fld id="{AEB716D7-8D4B-4F85-905D-571643F33272}" type="slidenum">
              <a:rPr lang="zh-CN" altLang="en-GB" smtClean="0"/>
              <a:pPr>
                <a:defRPr/>
              </a:pPr>
              <a:t>7</a:t>
            </a:fld>
            <a:endParaRPr lang="en-GB" altLang="zh-CN"/>
          </a:p>
        </p:txBody>
      </p:sp>
    </p:spTree>
    <p:extLst>
      <p:ext uri="{BB962C8B-B14F-4D97-AF65-F5344CB8AC3E}">
        <p14:creationId xmlns:p14="http://schemas.microsoft.com/office/powerpoint/2010/main" val="322343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192 = 48(x)</a:t>
            </a:r>
            <a:r>
              <a:rPr lang="en-US" altLang="zh-CN" baseline="0" dirty="0"/>
              <a:t> + 144 (93: 2bond, 17: 3bond+, 34: 1bond)</a:t>
            </a:r>
            <a:endParaRPr lang="zh-CN" altLang="en-US" dirty="0"/>
          </a:p>
        </p:txBody>
      </p:sp>
      <p:sp>
        <p:nvSpPr>
          <p:cNvPr id="4" name="Slide Number Placeholder 3"/>
          <p:cNvSpPr>
            <a:spLocks noGrp="1"/>
          </p:cNvSpPr>
          <p:nvPr>
            <p:ph type="sldNum" sz="quarter" idx="10"/>
          </p:nvPr>
        </p:nvSpPr>
        <p:spPr/>
        <p:txBody>
          <a:bodyPr/>
          <a:lstStyle/>
          <a:p>
            <a:pPr>
              <a:defRPr/>
            </a:pPr>
            <a:fld id="{AEB716D7-8D4B-4F85-905D-571643F33272}" type="slidenum">
              <a:rPr lang="zh-CN" altLang="en-GB" smtClean="0"/>
              <a:pPr>
                <a:defRPr/>
              </a:pPr>
              <a:t>8</a:t>
            </a:fld>
            <a:endParaRPr lang="en-GB" altLang="zh-CN"/>
          </a:p>
        </p:txBody>
      </p:sp>
    </p:spTree>
    <p:extLst>
      <p:ext uri="{BB962C8B-B14F-4D97-AF65-F5344CB8AC3E}">
        <p14:creationId xmlns:p14="http://schemas.microsoft.com/office/powerpoint/2010/main" val="4181973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A2474DDC-4E61-453D-AE13-BB885AE1AEA4}" type="slidenum">
              <a:rPr lang="en-US" smtClean="0"/>
              <a:t>9</a:t>
            </a:fld>
            <a:endParaRPr lang="en-US"/>
          </a:p>
        </p:txBody>
      </p:sp>
    </p:spTree>
    <p:extLst>
      <p:ext uri="{BB962C8B-B14F-4D97-AF65-F5344CB8AC3E}">
        <p14:creationId xmlns:p14="http://schemas.microsoft.com/office/powerpoint/2010/main" val="3254266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majority of 16S-rRNA tetraloops fall into two sequence categories: the UNCG motif and the GNRA motif. N: any nucleotide</a:t>
            </a:r>
          </a:p>
          <a:p>
            <a:endParaRPr lang="en-US" altLang="zh-CN" dirty="0"/>
          </a:p>
          <a:p>
            <a:r>
              <a:rPr lang="en-US" altLang="zh-CN" dirty="0"/>
              <a:t>The sequences at duplex termini are often highly conserved in sequence. This sequence here (UUCG) is frequently found within substructures that require extra stabilization and, interestingly, if you solve the structure of hairpin sequences like this, this region here will always have the same three-dimensional structure as shown here, which was one of the original NMR structures that characterized the arrangement of bases in this sequence.</a:t>
            </a:r>
            <a:endParaRPr lang="zh-CN" altLang="en-US" dirty="0"/>
          </a:p>
        </p:txBody>
      </p:sp>
      <p:sp>
        <p:nvSpPr>
          <p:cNvPr id="4" name="Slide Number Placeholder 3"/>
          <p:cNvSpPr>
            <a:spLocks noGrp="1"/>
          </p:cNvSpPr>
          <p:nvPr>
            <p:ph type="sldNum" sz="quarter" idx="10"/>
          </p:nvPr>
        </p:nvSpPr>
        <p:spPr/>
        <p:txBody>
          <a:bodyPr/>
          <a:lstStyle/>
          <a:p>
            <a:fld id="{A2474DDC-4E61-453D-AE13-BB885AE1AEA4}" type="slidenum">
              <a:rPr lang="en-US" smtClean="0"/>
              <a:t>11</a:t>
            </a:fld>
            <a:endParaRPr lang="en-US"/>
          </a:p>
        </p:txBody>
      </p:sp>
    </p:spTree>
    <p:extLst>
      <p:ext uri="{BB962C8B-B14F-4D97-AF65-F5344CB8AC3E}">
        <p14:creationId xmlns:p14="http://schemas.microsoft.com/office/powerpoint/2010/main" val="3033894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GNRA, R=A/G</a:t>
            </a:r>
            <a:endParaRPr lang="zh-CN" altLang="en-US" dirty="0"/>
          </a:p>
        </p:txBody>
      </p:sp>
      <p:sp>
        <p:nvSpPr>
          <p:cNvPr id="4" name="Slide Number Placeholder 3"/>
          <p:cNvSpPr>
            <a:spLocks noGrp="1"/>
          </p:cNvSpPr>
          <p:nvPr>
            <p:ph type="sldNum" sz="quarter" idx="10"/>
          </p:nvPr>
        </p:nvSpPr>
        <p:spPr/>
        <p:txBody>
          <a:bodyPr/>
          <a:lstStyle/>
          <a:p>
            <a:fld id="{A2474DDC-4E61-453D-AE13-BB885AE1AEA4}" type="slidenum">
              <a:rPr lang="en-US" smtClean="0"/>
              <a:t>12</a:t>
            </a:fld>
            <a:endParaRPr lang="en-US"/>
          </a:p>
        </p:txBody>
      </p:sp>
    </p:spTree>
    <p:extLst>
      <p:ext uri="{BB962C8B-B14F-4D97-AF65-F5344CB8AC3E}">
        <p14:creationId xmlns:p14="http://schemas.microsoft.com/office/powerpoint/2010/main" val="414774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9D286-D887-27B4-54D0-27D34B4F7D5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B2C4E13-268B-CA16-4C6D-E61CD54118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9C0A4C3-E180-E120-FC41-DD9F27B791B3}"/>
              </a:ext>
            </a:extLst>
          </p:cNvPr>
          <p:cNvSpPr>
            <a:spLocks noGrp="1"/>
          </p:cNvSpPr>
          <p:nvPr>
            <p:ph type="dt" sz="half" idx="10"/>
          </p:nvPr>
        </p:nvSpPr>
        <p:spPr/>
        <p:txBody>
          <a:bodyPr/>
          <a:lstStyle/>
          <a:p>
            <a:fld id="{99A04C2D-B99A-4B67-9951-8E4107B3A4D6}"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8F29CF55-BF18-6374-C588-D553FB28A5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E06054-7FAA-5AE8-83B6-141F326A197D}"/>
              </a:ext>
            </a:extLst>
          </p:cNvPr>
          <p:cNvSpPr>
            <a:spLocks noGrp="1"/>
          </p:cNvSpPr>
          <p:nvPr>
            <p:ph type="sldNum" sz="quarter" idx="12"/>
          </p:nvPr>
        </p:nvSpPr>
        <p:spPr/>
        <p:txBody>
          <a:bodyPr/>
          <a:lstStyle/>
          <a:p>
            <a:fld id="{F1B6DC07-A1DA-4579-B3CF-D58FFD901BAD}" type="slidenum">
              <a:rPr lang="zh-CN" altLang="en-US" smtClean="0"/>
              <a:t>‹#›</a:t>
            </a:fld>
            <a:endParaRPr lang="zh-CN" altLang="en-US"/>
          </a:p>
        </p:txBody>
      </p:sp>
    </p:spTree>
    <p:extLst>
      <p:ext uri="{BB962C8B-B14F-4D97-AF65-F5344CB8AC3E}">
        <p14:creationId xmlns:p14="http://schemas.microsoft.com/office/powerpoint/2010/main" val="764497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BC212A-2B05-1E55-F158-21B7BAFDC5F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8886CA-5087-A3B1-EE2D-E42EF883098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40FEA26-2CD0-5724-1D78-81C8B0B2393D}"/>
              </a:ext>
            </a:extLst>
          </p:cNvPr>
          <p:cNvSpPr>
            <a:spLocks noGrp="1"/>
          </p:cNvSpPr>
          <p:nvPr>
            <p:ph type="dt" sz="half" idx="10"/>
          </p:nvPr>
        </p:nvSpPr>
        <p:spPr/>
        <p:txBody>
          <a:bodyPr/>
          <a:lstStyle/>
          <a:p>
            <a:fld id="{99A04C2D-B99A-4B67-9951-8E4107B3A4D6}"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9F3FFF99-E880-B80D-F0E6-643D90AF1EB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2C5E767-1B31-550B-8EC3-D92E1CBD0C71}"/>
              </a:ext>
            </a:extLst>
          </p:cNvPr>
          <p:cNvSpPr>
            <a:spLocks noGrp="1"/>
          </p:cNvSpPr>
          <p:nvPr>
            <p:ph type="sldNum" sz="quarter" idx="12"/>
          </p:nvPr>
        </p:nvSpPr>
        <p:spPr/>
        <p:txBody>
          <a:bodyPr/>
          <a:lstStyle/>
          <a:p>
            <a:fld id="{F1B6DC07-A1DA-4579-B3CF-D58FFD901BAD}" type="slidenum">
              <a:rPr lang="zh-CN" altLang="en-US" smtClean="0"/>
              <a:t>‹#›</a:t>
            </a:fld>
            <a:endParaRPr lang="zh-CN" altLang="en-US"/>
          </a:p>
        </p:txBody>
      </p:sp>
    </p:spTree>
    <p:extLst>
      <p:ext uri="{BB962C8B-B14F-4D97-AF65-F5344CB8AC3E}">
        <p14:creationId xmlns:p14="http://schemas.microsoft.com/office/powerpoint/2010/main" val="3053061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01C2672-B5F2-914A-FB24-C1FF6790A93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BEC5603-F849-8553-A4D7-306F1BF96B9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9F2C223-7E6D-9D45-E225-0B643BFACA5D}"/>
              </a:ext>
            </a:extLst>
          </p:cNvPr>
          <p:cNvSpPr>
            <a:spLocks noGrp="1"/>
          </p:cNvSpPr>
          <p:nvPr>
            <p:ph type="dt" sz="half" idx="10"/>
          </p:nvPr>
        </p:nvSpPr>
        <p:spPr/>
        <p:txBody>
          <a:bodyPr/>
          <a:lstStyle/>
          <a:p>
            <a:fld id="{99A04C2D-B99A-4B67-9951-8E4107B3A4D6}"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B7186D52-0DC0-A324-710B-CB12F4E7E2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DCD42D9-FD8C-5F19-636A-E97A53BC82DE}"/>
              </a:ext>
            </a:extLst>
          </p:cNvPr>
          <p:cNvSpPr>
            <a:spLocks noGrp="1"/>
          </p:cNvSpPr>
          <p:nvPr>
            <p:ph type="sldNum" sz="quarter" idx="12"/>
          </p:nvPr>
        </p:nvSpPr>
        <p:spPr/>
        <p:txBody>
          <a:bodyPr/>
          <a:lstStyle/>
          <a:p>
            <a:fld id="{F1B6DC07-A1DA-4579-B3CF-D58FFD901BAD}" type="slidenum">
              <a:rPr lang="zh-CN" altLang="en-US" smtClean="0"/>
              <a:t>‹#›</a:t>
            </a:fld>
            <a:endParaRPr lang="zh-CN" altLang="en-US"/>
          </a:p>
        </p:txBody>
      </p:sp>
    </p:spTree>
    <p:extLst>
      <p:ext uri="{BB962C8B-B14F-4D97-AF65-F5344CB8AC3E}">
        <p14:creationId xmlns:p14="http://schemas.microsoft.com/office/powerpoint/2010/main" val="3920484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12D248-F240-29AC-9C1B-8153112115F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CA11FA6-BD2A-ACF1-4E39-1E4344288E5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6CB2E51-2210-3F93-6317-6B4049A0688F}"/>
              </a:ext>
            </a:extLst>
          </p:cNvPr>
          <p:cNvSpPr>
            <a:spLocks noGrp="1"/>
          </p:cNvSpPr>
          <p:nvPr>
            <p:ph type="dt" sz="half" idx="10"/>
          </p:nvPr>
        </p:nvSpPr>
        <p:spPr/>
        <p:txBody>
          <a:bodyPr/>
          <a:lstStyle/>
          <a:p>
            <a:fld id="{99A04C2D-B99A-4B67-9951-8E4107B3A4D6}"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F7430204-42D1-5F07-9F6A-13270C33DB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92D4324-2C71-6F78-3BC8-01975300635D}"/>
              </a:ext>
            </a:extLst>
          </p:cNvPr>
          <p:cNvSpPr>
            <a:spLocks noGrp="1"/>
          </p:cNvSpPr>
          <p:nvPr>
            <p:ph type="sldNum" sz="quarter" idx="12"/>
          </p:nvPr>
        </p:nvSpPr>
        <p:spPr/>
        <p:txBody>
          <a:bodyPr/>
          <a:lstStyle/>
          <a:p>
            <a:fld id="{F1B6DC07-A1DA-4579-B3CF-D58FFD901BAD}" type="slidenum">
              <a:rPr lang="zh-CN" altLang="en-US" smtClean="0"/>
              <a:t>‹#›</a:t>
            </a:fld>
            <a:endParaRPr lang="zh-CN" altLang="en-US"/>
          </a:p>
        </p:txBody>
      </p:sp>
    </p:spTree>
    <p:extLst>
      <p:ext uri="{BB962C8B-B14F-4D97-AF65-F5344CB8AC3E}">
        <p14:creationId xmlns:p14="http://schemas.microsoft.com/office/powerpoint/2010/main" val="3724654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BC6239-B371-6B29-243C-FA8FCFFDF56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8252BD7-88EA-35C7-2E6B-BF0EA79AAF6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968B6E3-BFE8-1AF4-0500-73D842AF86BD}"/>
              </a:ext>
            </a:extLst>
          </p:cNvPr>
          <p:cNvSpPr>
            <a:spLocks noGrp="1"/>
          </p:cNvSpPr>
          <p:nvPr>
            <p:ph type="dt" sz="half" idx="10"/>
          </p:nvPr>
        </p:nvSpPr>
        <p:spPr/>
        <p:txBody>
          <a:bodyPr/>
          <a:lstStyle/>
          <a:p>
            <a:fld id="{99A04C2D-B99A-4B67-9951-8E4107B3A4D6}"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402D0E1F-B614-1002-DE23-CFAC0457E99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0DC3445-8866-C8FA-4CF6-996E42F8BFE5}"/>
              </a:ext>
            </a:extLst>
          </p:cNvPr>
          <p:cNvSpPr>
            <a:spLocks noGrp="1"/>
          </p:cNvSpPr>
          <p:nvPr>
            <p:ph type="sldNum" sz="quarter" idx="12"/>
          </p:nvPr>
        </p:nvSpPr>
        <p:spPr/>
        <p:txBody>
          <a:bodyPr/>
          <a:lstStyle/>
          <a:p>
            <a:fld id="{F1B6DC07-A1DA-4579-B3CF-D58FFD901BAD}" type="slidenum">
              <a:rPr lang="zh-CN" altLang="en-US" smtClean="0"/>
              <a:t>‹#›</a:t>
            </a:fld>
            <a:endParaRPr lang="zh-CN" altLang="en-US"/>
          </a:p>
        </p:txBody>
      </p:sp>
    </p:spTree>
    <p:extLst>
      <p:ext uri="{BB962C8B-B14F-4D97-AF65-F5344CB8AC3E}">
        <p14:creationId xmlns:p14="http://schemas.microsoft.com/office/powerpoint/2010/main" val="339787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6EF300-97F5-0DE3-0D55-8C93DEF275F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4205A53-5736-6F2F-C134-15ECF6C369B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B438056-5ED8-2055-4A68-EC85C0E28A0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4D4E512-55D9-6B2F-675B-BEBDEFF29926}"/>
              </a:ext>
            </a:extLst>
          </p:cNvPr>
          <p:cNvSpPr>
            <a:spLocks noGrp="1"/>
          </p:cNvSpPr>
          <p:nvPr>
            <p:ph type="dt" sz="half" idx="10"/>
          </p:nvPr>
        </p:nvSpPr>
        <p:spPr/>
        <p:txBody>
          <a:bodyPr/>
          <a:lstStyle/>
          <a:p>
            <a:fld id="{99A04C2D-B99A-4B67-9951-8E4107B3A4D6}" type="datetimeFigureOut">
              <a:rPr lang="zh-CN" altLang="en-US" smtClean="0"/>
              <a:t>2026/4/14</a:t>
            </a:fld>
            <a:endParaRPr lang="zh-CN" altLang="en-US"/>
          </a:p>
        </p:txBody>
      </p:sp>
      <p:sp>
        <p:nvSpPr>
          <p:cNvPr id="6" name="页脚占位符 5">
            <a:extLst>
              <a:ext uri="{FF2B5EF4-FFF2-40B4-BE49-F238E27FC236}">
                <a16:creationId xmlns:a16="http://schemas.microsoft.com/office/drawing/2014/main" id="{105EFAB1-19BC-927D-783E-3FCB9FDF84A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8632FB2-510A-FEDD-C82E-3D23AA799BED}"/>
              </a:ext>
            </a:extLst>
          </p:cNvPr>
          <p:cNvSpPr>
            <a:spLocks noGrp="1"/>
          </p:cNvSpPr>
          <p:nvPr>
            <p:ph type="sldNum" sz="quarter" idx="12"/>
          </p:nvPr>
        </p:nvSpPr>
        <p:spPr/>
        <p:txBody>
          <a:bodyPr/>
          <a:lstStyle/>
          <a:p>
            <a:fld id="{F1B6DC07-A1DA-4579-B3CF-D58FFD901BAD}" type="slidenum">
              <a:rPr lang="zh-CN" altLang="en-US" smtClean="0"/>
              <a:t>‹#›</a:t>
            </a:fld>
            <a:endParaRPr lang="zh-CN" altLang="en-US"/>
          </a:p>
        </p:txBody>
      </p:sp>
    </p:spTree>
    <p:extLst>
      <p:ext uri="{BB962C8B-B14F-4D97-AF65-F5344CB8AC3E}">
        <p14:creationId xmlns:p14="http://schemas.microsoft.com/office/powerpoint/2010/main" val="1632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A9ED6-1F26-1493-9AEA-07883D97C9F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39E589-454A-E1AB-B671-511D76AC1F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5BE7639-0954-1E89-CE2D-7D52F91551A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C9355A4-97DE-1A29-FD56-75C9DF3B2B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9E389CC-4E0D-2ECD-B4D2-87D67459277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51C49B7-8CB2-C58D-74E5-36EB84C6ABAB}"/>
              </a:ext>
            </a:extLst>
          </p:cNvPr>
          <p:cNvSpPr>
            <a:spLocks noGrp="1"/>
          </p:cNvSpPr>
          <p:nvPr>
            <p:ph type="dt" sz="half" idx="10"/>
          </p:nvPr>
        </p:nvSpPr>
        <p:spPr/>
        <p:txBody>
          <a:bodyPr/>
          <a:lstStyle/>
          <a:p>
            <a:fld id="{99A04C2D-B99A-4B67-9951-8E4107B3A4D6}" type="datetimeFigureOut">
              <a:rPr lang="zh-CN" altLang="en-US" smtClean="0"/>
              <a:t>2026/4/14</a:t>
            </a:fld>
            <a:endParaRPr lang="zh-CN" altLang="en-US"/>
          </a:p>
        </p:txBody>
      </p:sp>
      <p:sp>
        <p:nvSpPr>
          <p:cNvPr id="8" name="页脚占位符 7">
            <a:extLst>
              <a:ext uri="{FF2B5EF4-FFF2-40B4-BE49-F238E27FC236}">
                <a16:creationId xmlns:a16="http://schemas.microsoft.com/office/drawing/2014/main" id="{208348B3-9E24-D084-F0D5-3637F9EF5C4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1007B64-4288-EFBB-6C3D-1172658F5FFD}"/>
              </a:ext>
            </a:extLst>
          </p:cNvPr>
          <p:cNvSpPr>
            <a:spLocks noGrp="1"/>
          </p:cNvSpPr>
          <p:nvPr>
            <p:ph type="sldNum" sz="quarter" idx="12"/>
          </p:nvPr>
        </p:nvSpPr>
        <p:spPr/>
        <p:txBody>
          <a:bodyPr/>
          <a:lstStyle/>
          <a:p>
            <a:fld id="{F1B6DC07-A1DA-4579-B3CF-D58FFD901BAD}" type="slidenum">
              <a:rPr lang="zh-CN" altLang="en-US" smtClean="0"/>
              <a:t>‹#›</a:t>
            </a:fld>
            <a:endParaRPr lang="zh-CN" altLang="en-US"/>
          </a:p>
        </p:txBody>
      </p:sp>
    </p:spTree>
    <p:extLst>
      <p:ext uri="{BB962C8B-B14F-4D97-AF65-F5344CB8AC3E}">
        <p14:creationId xmlns:p14="http://schemas.microsoft.com/office/powerpoint/2010/main" val="1839207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0E099A-1088-8917-6E6A-F330E988C61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0EF0014-BACC-6B06-AFDF-45D54CFA57FD}"/>
              </a:ext>
            </a:extLst>
          </p:cNvPr>
          <p:cNvSpPr>
            <a:spLocks noGrp="1"/>
          </p:cNvSpPr>
          <p:nvPr>
            <p:ph type="dt" sz="half" idx="10"/>
          </p:nvPr>
        </p:nvSpPr>
        <p:spPr/>
        <p:txBody>
          <a:bodyPr/>
          <a:lstStyle/>
          <a:p>
            <a:fld id="{99A04C2D-B99A-4B67-9951-8E4107B3A4D6}" type="datetimeFigureOut">
              <a:rPr lang="zh-CN" altLang="en-US" smtClean="0"/>
              <a:t>2026/4/14</a:t>
            </a:fld>
            <a:endParaRPr lang="zh-CN" altLang="en-US"/>
          </a:p>
        </p:txBody>
      </p:sp>
      <p:sp>
        <p:nvSpPr>
          <p:cNvPr id="4" name="页脚占位符 3">
            <a:extLst>
              <a:ext uri="{FF2B5EF4-FFF2-40B4-BE49-F238E27FC236}">
                <a16:creationId xmlns:a16="http://schemas.microsoft.com/office/drawing/2014/main" id="{3ED09576-81A5-4E27-FFD3-59C7632E493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39336DD-3DCE-F6B4-7A5E-83E952901358}"/>
              </a:ext>
            </a:extLst>
          </p:cNvPr>
          <p:cNvSpPr>
            <a:spLocks noGrp="1"/>
          </p:cNvSpPr>
          <p:nvPr>
            <p:ph type="sldNum" sz="quarter" idx="12"/>
          </p:nvPr>
        </p:nvSpPr>
        <p:spPr/>
        <p:txBody>
          <a:bodyPr/>
          <a:lstStyle/>
          <a:p>
            <a:fld id="{F1B6DC07-A1DA-4579-B3CF-D58FFD901BAD}" type="slidenum">
              <a:rPr lang="zh-CN" altLang="en-US" smtClean="0"/>
              <a:t>‹#›</a:t>
            </a:fld>
            <a:endParaRPr lang="zh-CN" altLang="en-US"/>
          </a:p>
        </p:txBody>
      </p:sp>
    </p:spTree>
    <p:extLst>
      <p:ext uri="{BB962C8B-B14F-4D97-AF65-F5344CB8AC3E}">
        <p14:creationId xmlns:p14="http://schemas.microsoft.com/office/powerpoint/2010/main" val="2379694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3B56173-68CE-1DC3-5D7F-27F2CD4A5A2F}"/>
              </a:ext>
            </a:extLst>
          </p:cNvPr>
          <p:cNvSpPr>
            <a:spLocks noGrp="1"/>
          </p:cNvSpPr>
          <p:nvPr>
            <p:ph type="dt" sz="half" idx="10"/>
          </p:nvPr>
        </p:nvSpPr>
        <p:spPr/>
        <p:txBody>
          <a:bodyPr/>
          <a:lstStyle/>
          <a:p>
            <a:fld id="{99A04C2D-B99A-4B67-9951-8E4107B3A4D6}" type="datetimeFigureOut">
              <a:rPr lang="zh-CN" altLang="en-US" smtClean="0"/>
              <a:t>2026/4/14</a:t>
            </a:fld>
            <a:endParaRPr lang="zh-CN" altLang="en-US"/>
          </a:p>
        </p:txBody>
      </p:sp>
      <p:sp>
        <p:nvSpPr>
          <p:cNvPr id="3" name="页脚占位符 2">
            <a:extLst>
              <a:ext uri="{FF2B5EF4-FFF2-40B4-BE49-F238E27FC236}">
                <a16:creationId xmlns:a16="http://schemas.microsoft.com/office/drawing/2014/main" id="{FBD73A92-2BA5-282A-79F5-C3FFC94BEDA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8015BC4-0E64-2197-EA21-E6DA5DAA5171}"/>
              </a:ext>
            </a:extLst>
          </p:cNvPr>
          <p:cNvSpPr>
            <a:spLocks noGrp="1"/>
          </p:cNvSpPr>
          <p:nvPr>
            <p:ph type="sldNum" sz="quarter" idx="12"/>
          </p:nvPr>
        </p:nvSpPr>
        <p:spPr/>
        <p:txBody>
          <a:bodyPr/>
          <a:lstStyle/>
          <a:p>
            <a:fld id="{F1B6DC07-A1DA-4579-B3CF-D58FFD901BAD}" type="slidenum">
              <a:rPr lang="zh-CN" altLang="en-US" smtClean="0"/>
              <a:t>‹#›</a:t>
            </a:fld>
            <a:endParaRPr lang="zh-CN" altLang="en-US"/>
          </a:p>
        </p:txBody>
      </p:sp>
    </p:spTree>
    <p:extLst>
      <p:ext uri="{BB962C8B-B14F-4D97-AF65-F5344CB8AC3E}">
        <p14:creationId xmlns:p14="http://schemas.microsoft.com/office/powerpoint/2010/main" val="1123138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B6DCA4-D466-1CBD-9CEF-E8F4F2BC2CB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2B2AB0D-77D0-4937-7330-EE61AFF9EB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2884090-34FF-9F8B-003F-8CAA035ED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5DB3F2E-8914-8890-6F48-6D5BA27480EC}"/>
              </a:ext>
            </a:extLst>
          </p:cNvPr>
          <p:cNvSpPr>
            <a:spLocks noGrp="1"/>
          </p:cNvSpPr>
          <p:nvPr>
            <p:ph type="dt" sz="half" idx="10"/>
          </p:nvPr>
        </p:nvSpPr>
        <p:spPr/>
        <p:txBody>
          <a:bodyPr/>
          <a:lstStyle/>
          <a:p>
            <a:fld id="{99A04C2D-B99A-4B67-9951-8E4107B3A4D6}" type="datetimeFigureOut">
              <a:rPr lang="zh-CN" altLang="en-US" smtClean="0"/>
              <a:t>2026/4/14</a:t>
            </a:fld>
            <a:endParaRPr lang="zh-CN" altLang="en-US"/>
          </a:p>
        </p:txBody>
      </p:sp>
      <p:sp>
        <p:nvSpPr>
          <p:cNvPr id="6" name="页脚占位符 5">
            <a:extLst>
              <a:ext uri="{FF2B5EF4-FFF2-40B4-BE49-F238E27FC236}">
                <a16:creationId xmlns:a16="http://schemas.microsoft.com/office/drawing/2014/main" id="{9EE88AF9-AFF9-C666-CAB8-51FA91B13CA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4FEAD3D-4845-9637-8B3A-C900D885319D}"/>
              </a:ext>
            </a:extLst>
          </p:cNvPr>
          <p:cNvSpPr>
            <a:spLocks noGrp="1"/>
          </p:cNvSpPr>
          <p:nvPr>
            <p:ph type="sldNum" sz="quarter" idx="12"/>
          </p:nvPr>
        </p:nvSpPr>
        <p:spPr/>
        <p:txBody>
          <a:bodyPr/>
          <a:lstStyle/>
          <a:p>
            <a:fld id="{F1B6DC07-A1DA-4579-B3CF-D58FFD901BAD}" type="slidenum">
              <a:rPr lang="zh-CN" altLang="en-US" smtClean="0"/>
              <a:t>‹#›</a:t>
            </a:fld>
            <a:endParaRPr lang="zh-CN" altLang="en-US"/>
          </a:p>
        </p:txBody>
      </p:sp>
    </p:spTree>
    <p:extLst>
      <p:ext uri="{BB962C8B-B14F-4D97-AF65-F5344CB8AC3E}">
        <p14:creationId xmlns:p14="http://schemas.microsoft.com/office/powerpoint/2010/main" val="141922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376506-D014-556A-6E18-9C78626A8E3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1629BD8-828C-231D-21DA-CF10245193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447D369-C37F-BB89-96C4-9133C3E3E2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4AB4FFA-55DE-7235-6178-5DE36A69A9C2}"/>
              </a:ext>
            </a:extLst>
          </p:cNvPr>
          <p:cNvSpPr>
            <a:spLocks noGrp="1"/>
          </p:cNvSpPr>
          <p:nvPr>
            <p:ph type="dt" sz="half" idx="10"/>
          </p:nvPr>
        </p:nvSpPr>
        <p:spPr/>
        <p:txBody>
          <a:bodyPr/>
          <a:lstStyle/>
          <a:p>
            <a:fld id="{99A04C2D-B99A-4B67-9951-8E4107B3A4D6}" type="datetimeFigureOut">
              <a:rPr lang="zh-CN" altLang="en-US" smtClean="0"/>
              <a:t>2026/4/14</a:t>
            </a:fld>
            <a:endParaRPr lang="zh-CN" altLang="en-US"/>
          </a:p>
        </p:txBody>
      </p:sp>
      <p:sp>
        <p:nvSpPr>
          <p:cNvPr id="6" name="页脚占位符 5">
            <a:extLst>
              <a:ext uri="{FF2B5EF4-FFF2-40B4-BE49-F238E27FC236}">
                <a16:creationId xmlns:a16="http://schemas.microsoft.com/office/drawing/2014/main" id="{85B116C3-C2E6-5AF0-F292-1F07FB4A8FD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6601160-0BA0-5117-7978-53ED6FFFE317}"/>
              </a:ext>
            </a:extLst>
          </p:cNvPr>
          <p:cNvSpPr>
            <a:spLocks noGrp="1"/>
          </p:cNvSpPr>
          <p:nvPr>
            <p:ph type="sldNum" sz="quarter" idx="12"/>
          </p:nvPr>
        </p:nvSpPr>
        <p:spPr/>
        <p:txBody>
          <a:bodyPr/>
          <a:lstStyle/>
          <a:p>
            <a:fld id="{F1B6DC07-A1DA-4579-B3CF-D58FFD901BAD}" type="slidenum">
              <a:rPr lang="zh-CN" altLang="en-US" smtClean="0"/>
              <a:t>‹#›</a:t>
            </a:fld>
            <a:endParaRPr lang="zh-CN" altLang="en-US"/>
          </a:p>
        </p:txBody>
      </p:sp>
    </p:spTree>
    <p:extLst>
      <p:ext uri="{BB962C8B-B14F-4D97-AF65-F5344CB8AC3E}">
        <p14:creationId xmlns:p14="http://schemas.microsoft.com/office/powerpoint/2010/main" val="416051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ACE0635-F40F-A554-ED58-B41F35EE3B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64BB91E-CCA5-641A-A417-BE0E439A04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73A2E1-BBFF-2B0C-209F-486623862A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9A04C2D-B99A-4B67-9951-8E4107B3A4D6}"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67CE8513-37F9-7C54-44BA-372BC3B5CB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a:extLst>
              <a:ext uri="{FF2B5EF4-FFF2-40B4-BE49-F238E27FC236}">
                <a16:creationId xmlns:a16="http://schemas.microsoft.com/office/drawing/2014/main" id="{F1E4DF05-401B-F41B-3997-0A29ECC8B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B6DC07-A1DA-4579-B3CF-D58FFD901BAD}" type="slidenum">
              <a:rPr lang="zh-CN" altLang="en-US" smtClean="0"/>
              <a:t>‹#›</a:t>
            </a:fld>
            <a:endParaRPr lang="zh-CN" altLang="en-US"/>
          </a:p>
        </p:txBody>
      </p:sp>
    </p:spTree>
    <p:extLst>
      <p:ext uri="{BB962C8B-B14F-4D97-AF65-F5344CB8AC3E}">
        <p14:creationId xmlns:p14="http://schemas.microsoft.com/office/powerpoint/2010/main" val="1147921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hyperlink" Target="https://www.nature.com/articles/s41467-019-13395-9" TargetMode="External"/><Relationship Id="rId5" Type="http://schemas.openxmlformats.org/officeDocument/2006/relationships/hyperlink" Target="https://blog.sciencenet.cn/home.php?mod=space&amp;uid=472757" TargetMode="External"/><Relationship Id="rId4" Type="http://schemas.openxmlformats.org/officeDocument/2006/relationships/hyperlink" Target="https://www.szbl.ac.cn/research/group/Yaoqi-Zhou.ht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varna.lisn.upsaclay.fr/" TargetMode="External"/><Relationship Id="rId2" Type="http://schemas.openxmlformats.org/officeDocument/2006/relationships/hyperlink" Target="https://academic.oup.com/nar/article/46/11/5381/4994207" TargetMode="Externa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zhuanlan.zhihu.com/p/405658103" TargetMode="Externa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blog.csdn.net/qq_36560894/article/details/11501708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12" Type="http://schemas.microsoft.com/office/2007/relationships/hdphoto" Target="../media/hdphoto5.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hyperlink" Target="https://www.nakb.org/ndbmodule/bp-catalog/" TargetMode="External"/><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5.png"/><Relationship Id="rId14" Type="http://schemas.microsoft.com/office/2007/relationships/hdphoto" Target="../media/hdphoto6.wdp"/></Relationships>
</file>

<file path=ppt/slides/_rels/slide8.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0.png"/><Relationship Id="rId12" Type="http://schemas.microsoft.com/office/2007/relationships/hdphoto" Target="../media/hdphoto11.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8.wdp"/><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hyperlink" Target="http://ndbserver.rutgers.edu/ndbmodule/services/BPCatalog/bpCatalog.html" TargetMode="External"/><Relationship Id="rId10" Type="http://schemas.microsoft.com/office/2007/relationships/hdphoto" Target="../media/hdphoto10.wdp"/><Relationship Id="rId4" Type="http://schemas.microsoft.com/office/2007/relationships/hdphoto" Target="../media/hdphoto7.wdp"/><Relationship Id="rId9" Type="http://schemas.openxmlformats.org/officeDocument/2006/relationships/image" Target="../media/image21.png"/><Relationship Id="rId14" Type="http://schemas.microsoft.com/office/2007/relationships/hdphoto" Target="../media/hdphoto12.wdp"/></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173541" y="2211185"/>
            <a:ext cx="10406089" cy="1639703"/>
          </a:xfrm>
        </p:spPr>
        <p:txBody>
          <a:bodyPr>
            <a:noAutofit/>
          </a:bodyPr>
          <a:lstStyle/>
          <a:p>
            <a:pPr>
              <a:lnSpc>
                <a:spcPct val="100000"/>
              </a:lnSpc>
            </a:pPr>
            <a:r>
              <a:rPr lang="en-US" altLang="zh-CN" sz="5400" b="1" dirty="0">
                <a:ea typeface="微软雅黑 Light" panose="020B0502040204020203" pitchFamily="34" charset="-122"/>
                <a:cs typeface="Arial" panose="020B0604020202020204" pitchFamily="34" charset="0"/>
              </a:rPr>
              <a:t>AI</a:t>
            </a:r>
            <a:r>
              <a:rPr lang="zh-CN" altLang="en-US" sz="5400" b="1" dirty="0">
                <a:ea typeface="微软雅黑 Light" panose="020B0502040204020203" pitchFamily="34" charset="-122"/>
                <a:cs typeface="Arial" panose="020B0604020202020204" pitchFamily="34" charset="0"/>
              </a:rPr>
              <a:t>赋能的生物大分子模拟和计算</a:t>
            </a:r>
          </a:p>
        </p:txBody>
      </p:sp>
      <p:sp>
        <p:nvSpPr>
          <p:cNvPr id="6" name="Subtitle 1"/>
          <p:cNvSpPr>
            <a:spLocks noGrp="1"/>
          </p:cNvSpPr>
          <p:nvPr>
            <p:ph type="subTitle" idx="1"/>
          </p:nvPr>
        </p:nvSpPr>
        <p:spPr>
          <a:xfrm>
            <a:off x="1719345" y="5009277"/>
            <a:ext cx="8932241" cy="1048413"/>
          </a:xfrm>
        </p:spPr>
        <p:txBody>
          <a:bodyPr>
            <a:noAutofit/>
          </a:bodyPr>
          <a:lstStyle/>
          <a:p>
            <a:r>
              <a:rPr lang="en-US" altLang="zh-CN" sz="2800" dirty="0">
                <a:solidFill>
                  <a:schemeClr val="tx1">
                    <a:lumMod val="75000"/>
                    <a:lumOff val="25000"/>
                  </a:schemeClr>
                </a:solidFill>
              </a:rPr>
              <a:t>Yi Xue, School of Life Sciences, THU</a:t>
            </a:r>
            <a:br>
              <a:rPr lang="en-US" altLang="zh-CN" sz="2800" dirty="0">
                <a:solidFill>
                  <a:schemeClr val="tx1">
                    <a:lumMod val="75000"/>
                    <a:lumOff val="25000"/>
                  </a:schemeClr>
                </a:solidFill>
              </a:rPr>
            </a:br>
            <a:br>
              <a:rPr lang="en-US" altLang="zh-CN" sz="1000" dirty="0">
                <a:solidFill>
                  <a:schemeClr val="tx1">
                    <a:lumMod val="75000"/>
                    <a:lumOff val="25000"/>
                  </a:schemeClr>
                </a:solidFill>
              </a:rPr>
            </a:br>
            <a:r>
              <a:rPr lang="en-US" altLang="zh-CN" sz="2800" dirty="0">
                <a:solidFill>
                  <a:schemeClr val="tx1">
                    <a:lumMod val="75000"/>
                    <a:lumOff val="25000"/>
                  </a:schemeClr>
                </a:solidFill>
              </a:rPr>
              <a:t>April 15, 2026</a:t>
            </a:r>
            <a:endParaRPr lang="zh-CN" altLang="en-US" sz="2800" dirty="0">
              <a:solidFill>
                <a:schemeClr val="tx1">
                  <a:lumMod val="75000"/>
                  <a:lumOff val="25000"/>
                </a:schemeClr>
              </a:solidFill>
            </a:endParaRPr>
          </a:p>
        </p:txBody>
      </p:sp>
      <p:cxnSp>
        <p:nvCxnSpPr>
          <p:cNvPr id="11" name="Straight Connector 10">
            <a:extLst>
              <a:ext uri="{FF2B5EF4-FFF2-40B4-BE49-F238E27FC236}">
                <a16:creationId xmlns:a16="http://schemas.microsoft.com/office/drawing/2014/main" id="{BF3072D5-91B7-4010-AD70-C923DF8D15B7}"/>
              </a:ext>
            </a:extLst>
          </p:cNvPr>
          <p:cNvCxnSpPr>
            <a:cxnSpLocks/>
          </p:cNvCxnSpPr>
          <p:nvPr/>
        </p:nvCxnSpPr>
        <p:spPr>
          <a:xfrm>
            <a:off x="333955" y="1397592"/>
            <a:ext cx="11513488" cy="0"/>
          </a:xfrm>
          <a:prstGeom prst="line">
            <a:avLst/>
          </a:prstGeom>
          <a:ln w="31750">
            <a:solidFill>
              <a:srgbClr val="B71E42"/>
            </a:solidFill>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3728AFDA-E92B-8917-E8B1-A21854242AD9}"/>
              </a:ext>
            </a:extLst>
          </p:cNvPr>
          <p:cNvSpPr txBox="1"/>
          <p:nvPr/>
        </p:nvSpPr>
        <p:spPr>
          <a:xfrm>
            <a:off x="333955" y="431598"/>
            <a:ext cx="2005677" cy="646331"/>
          </a:xfrm>
          <a:prstGeom prst="rect">
            <a:avLst/>
          </a:prstGeom>
          <a:noFill/>
        </p:spPr>
        <p:txBody>
          <a:bodyPr wrap="none" rtlCol="0">
            <a:spAutoFit/>
          </a:bodyPr>
          <a:lstStyle/>
          <a:p>
            <a:r>
              <a:rPr lang="en-US" sz="3600" dirty="0">
                <a:ln w="0"/>
                <a:solidFill>
                  <a:srgbClr val="660874"/>
                </a:solidFill>
                <a:effectLst>
                  <a:outerShdw blurRad="38100" dist="25400" dir="5400000" algn="ctr" rotWithShape="0">
                    <a:srgbClr val="6E747A">
                      <a:alpha val="43000"/>
                    </a:srgbClr>
                  </a:outerShdw>
                </a:effectLst>
              </a:rPr>
              <a:t>Week 08</a:t>
            </a:r>
          </a:p>
        </p:txBody>
      </p:sp>
    </p:spTree>
    <p:extLst>
      <p:ext uri="{BB962C8B-B14F-4D97-AF65-F5344CB8AC3E}">
        <p14:creationId xmlns:p14="http://schemas.microsoft.com/office/powerpoint/2010/main" val="3862003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FA6AA6A9-B919-29A2-A8AD-EC38CFDA28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063450" y="4044694"/>
            <a:ext cx="4956907" cy="1871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03CF702-BD2C-09B5-986A-7145BA632C48}"/>
              </a:ext>
            </a:extLst>
          </p:cNvPr>
          <p:cNvSpPr txBox="1"/>
          <p:nvPr/>
        </p:nvSpPr>
        <p:spPr>
          <a:xfrm>
            <a:off x="729313" y="1264916"/>
            <a:ext cx="6098651" cy="2862322"/>
          </a:xfrm>
          <a:prstGeom prst="rect">
            <a:avLst/>
          </a:prstGeom>
          <a:noFill/>
        </p:spPr>
        <p:txBody>
          <a:bodyPr wrap="square">
            <a:spAutoFit/>
          </a:bodyPr>
          <a:lstStyle/>
          <a:p>
            <a:r>
              <a:rPr lang="en-US" altLang="zh-CN" sz="2000" b="0" i="0" dirty="0">
                <a:solidFill>
                  <a:srgbClr val="242021"/>
                </a:solidFill>
                <a:effectLst/>
                <a:latin typeface="Calibri" panose="020F0502020204030204" pitchFamily="34" charset="0"/>
                <a:cs typeface="Calibri" panose="020F0502020204030204" pitchFamily="34" charset="0"/>
              </a:rPr>
              <a:t>Pseudoknot (</a:t>
            </a:r>
            <a:r>
              <a:rPr lang="zh-CN" altLang="en-US" sz="2000" b="0" i="0" dirty="0">
                <a:solidFill>
                  <a:srgbClr val="242021"/>
                </a:solidFill>
                <a:effectLst/>
                <a:latin typeface="Calibri" panose="020F0502020204030204" pitchFamily="34" charset="0"/>
                <a:cs typeface="Calibri" panose="020F0502020204030204" pitchFamily="34" charset="0"/>
              </a:rPr>
              <a:t>假结</a:t>
            </a:r>
            <a:r>
              <a:rPr lang="en-US" altLang="zh-CN" sz="2000" b="0" i="0" dirty="0">
                <a:solidFill>
                  <a:srgbClr val="242021"/>
                </a:solidFill>
                <a:effectLst/>
                <a:latin typeface="Calibri" panose="020F0502020204030204" pitchFamily="34" charset="0"/>
                <a:cs typeface="Calibri" panose="020F0502020204030204" pitchFamily="34" charset="0"/>
              </a:rPr>
              <a:t>) is a type of motif commonly found in RNA. Pseudoknot structures can be classified into types such as H-type, B-type, and I-type.</a:t>
            </a:r>
          </a:p>
          <a:p>
            <a:pPr marL="285750" indent="-285750">
              <a:buFont typeface="Arial" panose="020B0604020202020204" pitchFamily="34" charset="0"/>
              <a:buChar char="•"/>
            </a:pPr>
            <a:r>
              <a:rPr lang="en-US" altLang="zh-CN" sz="2000" b="1" i="0" dirty="0">
                <a:solidFill>
                  <a:srgbClr val="242021"/>
                </a:solidFill>
                <a:effectLst/>
                <a:latin typeface="Calibri" panose="020F0502020204030204" pitchFamily="34" charset="0"/>
                <a:cs typeface="Calibri" panose="020F0502020204030204" pitchFamily="34" charset="0"/>
              </a:rPr>
              <a:t>H-type</a:t>
            </a:r>
            <a:r>
              <a:rPr lang="en-US" altLang="zh-CN" sz="2000" b="0" i="0" dirty="0">
                <a:solidFill>
                  <a:srgbClr val="242021"/>
                </a:solidFill>
                <a:effectLst/>
                <a:latin typeface="Calibri" panose="020F0502020204030204" pitchFamily="34" charset="0"/>
                <a:cs typeface="Calibri" panose="020F0502020204030204" pitchFamily="34" charset="0"/>
              </a:rPr>
              <a:t>: between a hairpin loop and a single-stranded region, which is also the most common type.</a:t>
            </a:r>
          </a:p>
          <a:p>
            <a:pPr marL="285750" indent="-285750">
              <a:buFont typeface="Arial" panose="020B0604020202020204" pitchFamily="34" charset="0"/>
              <a:buChar char="•"/>
            </a:pPr>
            <a:r>
              <a:rPr lang="en-US" altLang="zh-CN" sz="2000" b="1" i="0" dirty="0">
                <a:solidFill>
                  <a:srgbClr val="242021"/>
                </a:solidFill>
                <a:effectLst/>
                <a:latin typeface="Calibri" panose="020F0502020204030204" pitchFamily="34" charset="0"/>
                <a:cs typeface="Calibri" panose="020F0502020204030204" pitchFamily="34" charset="0"/>
              </a:rPr>
              <a:t>B-type</a:t>
            </a:r>
            <a:r>
              <a:rPr lang="en-US" altLang="zh-CN" sz="2000" b="0" i="0" dirty="0">
                <a:solidFill>
                  <a:srgbClr val="242021"/>
                </a:solidFill>
                <a:effectLst/>
                <a:latin typeface="Calibri" panose="020F0502020204030204" pitchFamily="34" charset="0"/>
                <a:cs typeface="Calibri" panose="020F0502020204030204" pitchFamily="34" charset="0"/>
              </a:rPr>
              <a:t>: between a bulge loop and a single-stranded region.</a:t>
            </a:r>
          </a:p>
          <a:p>
            <a:pPr marL="285750" indent="-285750">
              <a:buFont typeface="Arial" panose="020B0604020202020204" pitchFamily="34" charset="0"/>
              <a:buChar char="•"/>
            </a:pPr>
            <a:r>
              <a:rPr lang="en-US" sz="2000" b="1" dirty="0">
                <a:solidFill>
                  <a:srgbClr val="242021"/>
                </a:solidFill>
                <a:latin typeface="Calibri" panose="020F0502020204030204" pitchFamily="34" charset="0"/>
                <a:cs typeface="Calibri" panose="020F0502020204030204" pitchFamily="34" charset="0"/>
              </a:rPr>
              <a:t>I-type</a:t>
            </a:r>
            <a:r>
              <a:rPr lang="en-US" sz="2000" dirty="0">
                <a:solidFill>
                  <a:srgbClr val="242021"/>
                </a:solidFill>
                <a:latin typeface="Calibri" panose="020F0502020204030204" pitchFamily="34" charset="0"/>
                <a:cs typeface="Calibri" panose="020F0502020204030204" pitchFamily="34" charset="0"/>
              </a:rPr>
              <a:t>: between an internal loop and </a:t>
            </a:r>
            <a:r>
              <a:rPr lang="en-US" altLang="zh-CN" sz="2000" b="0" i="0" dirty="0">
                <a:solidFill>
                  <a:srgbClr val="242021"/>
                </a:solidFill>
                <a:effectLst/>
                <a:latin typeface="Calibri" panose="020F0502020204030204" pitchFamily="34" charset="0"/>
                <a:cs typeface="Calibri" panose="020F0502020204030204" pitchFamily="34" charset="0"/>
              </a:rPr>
              <a:t>a single-stranded region.</a:t>
            </a:r>
            <a:endParaRPr lang="en-US" sz="2000"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0E0411DA-1C67-57C2-0C5B-820B3ACA1EF8}"/>
              </a:ext>
            </a:extLst>
          </p:cNvPr>
          <p:cNvPicPr>
            <a:picLocks noChangeAspect="1"/>
          </p:cNvPicPr>
          <p:nvPr/>
        </p:nvPicPr>
        <p:blipFill>
          <a:blip r:embed="rId3"/>
          <a:stretch>
            <a:fillRect/>
          </a:stretch>
        </p:blipFill>
        <p:spPr>
          <a:xfrm>
            <a:off x="7224624" y="1822883"/>
            <a:ext cx="4585729" cy="3890447"/>
          </a:xfrm>
          <a:prstGeom prst="rect">
            <a:avLst/>
          </a:prstGeom>
        </p:spPr>
      </p:pic>
      <p:sp>
        <p:nvSpPr>
          <p:cNvPr id="10" name="Title 1">
            <a:extLst>
              <a:ext uri="{FF2B5EF4-FFF2-40B4-BE49-F238E27FC236}">
                <a16:creationId xmlns:a16="http://schemas.microsoft.com/office/drawing/2014/main" id="{8D3BE6B3-2157-6C10-7DAB-B8160FEAF3E0}"/>
              </a:ext>
            </a:extLst>
          </p:cNvPr>
          <p:cNvSpPr>
            <a:spLocks noGrp="1"/>
          </p:cNvSpPr>
          <p:nvPr>
            <p:ph type="title"/>
          </p:nvPr>
        </p:nvSpPr>
        <p:spPr>
          <a:xfrm>
            <a:off x="1981200" y="152400"/>
            <a:ext cx="8229600" cy="862118"/>
          </a:xfrm>
        </p:spPr>
        <p:txBody>
          <a:bodyPr>
            <a:normAutofit/>
          </a:bodyPr>
          <a:lstStyle/>
          <a:p>
            <a:pPr algn="ctr"/>
            <a:r>
              <a:rPr lang="en-US" altLang="zh-CN" b="1" dirty="0">
                <a:latin typeface="Calibri" panose="020F0502020204030204" pitchFamily="34" charset="0"/>
                <a:cs typeface="Calibri" panose="020F0502020204030204" pitchFamily="34" charset="0"/>
              </a:rPr>
              <a:t>Pseudoknot</a:t>
            </a:r>
            <a:endParaRPr lang="zh-CN" altLang="en-US" sz="3600" b="1"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334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81200" y="152400"/>
            <a:ext cx="8229600" cy="1066801"/>
          </a:xfrm>
        </p:spPr>
        <p:txBody>
          <a:bodyPr>
            <a:normAutofit fontScale="90000"/>
          </a:bodyPr>
          <a:lstStyle/>
          <a:p>
            <a:pPr algn="ctr"/>
            <a:r>
              <a:rPr lang="en-US" altLang="zh-CN" dirty="0"/>
              <a:t>RNA secondary structure</a:t>
            </a:r>
            <a:br>
              <a:rPr lang="en-US" altLang="zh-CN" dirty="0"/>
            </a:br>
            <a:r>
              <a:rPr lang="en-US" altLang="zh-CN" sz="3600" b="1" dirty="0">
                <a:solidFill>
                  <a:schemeClr val="tx1">
                    <a:lumMod val="50000"/>
                    <a:lumOff val="50000"/>
                  </a:schemeClr>
                </a:solidFill>
              </a:rPr>
              <a:t>“UNCG” tetraloop</a:t>
            </a:r>
            <a:endParaRPr lang="zh-CN" altLang="en-US" sz="3600" b="1" dirty="0">
              <a:solidFill>
                <a:schemeClr val="tx1">
                  <a:lumMod val="65000"/>
                  <a:lumOff val="35000"/>
                </a:schemeClr>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95400"/>
            <a:ext cx="2488902" cy="247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flipH="1">
            <a:off x="5334000" y="1828800"/>
            <a:ext cx="762000" cy="397497"/>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1600200" y="911424"/>
            <a:ext cx="2819399" cy="307777"/>
          </a:xfrm>
          <a:prstGeom prst="rect">
            <a:avLst/>
          </a:prstGeom>
          <a:noFill/>
        </p:spPr>
        <p:txBody>
          <a:bodyPr wrap="square" rtlCol="0">
            <a:spAutoFit/>
          </a:bodyPr>
          <a:lstStyle/>
          <a:p>
            <a:r>
              <a:rPr lang="en-US" altLang="zh-CN" sz="1400" i="1" dirty="0"/>
              <a:t>PDB ID: 2KOC    NAR 2010, 38:683</a:t>
            </a:r>
            <a:endParaRPr lang="zh-CN" altLang="en-US" sz="1400" i="1" dirty="0"/>
          </a:p>
        </p:txBody>
      </p:sp>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4079885"/>
            <a:ext cx="3503442" cy="2597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69E6CF8F-842C-4355-8529-A266A4451B7F}"/>
              </a:ext>
            </a:extLst>
          </p:cNvPr>
          <p:cNvPicPr>
            <a:picLocks noChangeAspect="1"/>
          </p:cNvPicPr>
          <p:nvPr/>
        </p:nvPicPr>
        <p:blipFill>
          <a:blip r:embed="rId5"/>
          <a:stretch>
            <a:fillRect/>
          </a:stretch>
        </p:blipFill>
        <p:spPr>
          <a:xfrm>
            <a:off x="6553200" y="1295400"/>
            <a:ext cx="2695337" cy="5299085"/>
          </a:xfrm>
          <a:prstGeom prst="rect">
            <a:avLst/>
          </a:prstGeom>
        </p:spPr>
      </p:pic>
      <p:sp>
        <p:nvSpPr>
          <p:cNvPr id="12" name="TextBox 11">
            <a:extLst>
              <a:ext uri="{FF2B5EF4-FFF2-40B4-BE49-F238E27FC236}">
                <a16:creationId xmlns:a16="http://schemas.microsoft.com/office/drawing/2014/main" id="{952B636C-AD29-4E9F-913D-C21E21BFCF55}"/>
              </a:ext>
            </a:extLst>
          </p:cNvPr>
          <p:cNvSpPr txBox="1"/>
          <p:nvPr/>
        </p:nvSpPr>
        <p:spPr>
          <a:xfrm>
            <a:off x="9495148" y="4648200"/>
            <a:ext cx="2193303" cy="646331"/>
          </a:xfrm>
          <a:prstGeom prst="rect">
            <a:avLst/>
          </a:prstGeom>
          <a:noFill/>
        </p:spPr>
        <p:txBody>
          <a:bodyPr wrap="square">
            <a:spAutoFit/>
          </a:bodyPr>
          <a:lstStyle/>
          <a:p>
            <a:r>
              <a:rPr lang="pt-BR" b="0" i="0" dirty="0">
                <a:solidFill>
                  <a:srgbClr val="C00000"/>
                </a:solidFill>
                <a:effectLst/>
                <a:latin typeface="ElsevierGulliver"/>
              </a:rPr>
              <a:t>57 nt 16S ribosomal RNA fragment</a:t>
            </a:r>
            <a:endParaRPr lang="en-US" dirty="0">
              <a:solidFill>
                <a:srgbClr val="C00000"/>
              </a:solidFill>
            </a:endParaRPr>
          </a:p>
        </p:txBody>
      </p:sp>
      <p:sp>
        <p:nvSpPr>
          <p:cNvPr id="7" name="Rectangle: Rounded Corners 6">
            <a:extLst>
              <a:ext uri="{FF2B5EF4-FFF2-40B4-BE49-F238E27FC236}">
                <a16:creationId xmlns:a16="http://schemas.microsoft.com/office/drawing/2014/main" id="{C18EED2A-6FE4-4A22-B862-995764C81B7E}"/>
              </a:ext>
            </a:extLst>
          </p:cNvPr>
          <p:cNvSpPr/>
          <p:nvPr/>
        </p:nvSpPr>
        <p:spPr>
          <a:xfrm>
            <a:off x="7772400" y="1276548"/>
            <a:ext cx="91440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225B7E18-1CC3-4DC1-A53C-8A9767285E59}"/>
              </a:ext>
            </a:extLst>
          </p:cNvPr>
          <p:cNvSpPr/>
          <p:nvPr/>
        </p:nvSpPr>
        <p:spPr>
          <a:xfrm>
            <a:off x="7696200" y="6096000"/>
            <a:ext cx="91440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51690D2-C6AA-4EE6-87A6-730C5AB5016C}"/>
              </a:ext>
            </a:extLst>
          </p:cNvPr>
          <p:cNvSpPr txBox="1"/>
          <p:nvPr/>
        </p:nvSpPr>
        <p:spPr>
          <a:xfrm>
            <a:off x="9525000" y="5410200"/>
            <a:ext cx="1752600" cy="307777"/>
          </a:xfrm>
          <a:prstGeom prst="rect">
            <a:avLst/>
          </a:prstGeom>
          <a:noFill/>
        </p:spPr>
        <p:txBody>
          <a:bodyPr wrap="square" rtlCol="0">
            <a:spAutoFit/>
          </a:bodyPr>
          <a:lstStyle/>
          <a:p>
            <a:r>
              <a:rPr lang="en-US" altLang="zh-CN" sz="1400" i="1" dirty="0"/>
              <a:t>JMB 2000, 304:35</a:t>
            </a:r>
            <a:endParaRPr lang="zh-CN" altLang="en-US" sz="1400" i="1" dirty="0"/>
          </a:p>
        </p:txBody>
      </p:sp>
    </p:spTree>
    <p:extLst>
      <p:ext uri="{BB962C8B-B14F-4D97-AF65-F5344CB8AC3E}">
        <p14:creationId xmlns:p14="http://schemas.microsoft.com/office/powerpoint/2010/main" val="657850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81200" y="152400"/>
            <a:ext cx="8229600" cy="1000125"/>
          </a:xfrm>
        </p:spPr>
        <p:txBody>
          <a:bodyPr>
            <a:normAutofit fontScale="90000"/>
          </a:bodyPr>
          <a:lstStyle/>
          <a:p>
            <a:r>
              <a:rPr lang="en-US" altLang="zh-CN" dirty="0"/>
              <a:t>RNA secondary structure</a:t>
            </a:r>
            <a:br>
              <a:rPr lang="en-US" altLang="zh-CN" dirty="0"/>
            </a:br>
            <a:r>
              <a:rPr lang="en-US" altLang="zh-CN" sz="3600" b="1" dirty="0">
                <a:solidFill>
                  <a:schemeClr val="tx1">
                    <a:lumMod val="50000"/>
                    <a:lumOff val="50000"/>
                  </a:schemeClr>
                </a:solidFill>
              </a:rPr>
              <a:t>“GNRA” tetraloop</a:t>
            </a:r>
            <a:endParaRPr lang="zh-CN" altLang="en-US" sz="3600" b="1" dirty="0">
              <a:solidFill>
                <a:schemeClr val="tx1">
                  <a:lumMod val="65000"/>
                  <a:lumOff val="35000"/>
                </a:schemeClr>
              </a:solidFill>
            </a:endParaRPr>
          </a:p>
        </p:txBody>
      </p:sp>
      <p:sp>
        <p:nvSpPr>
          <p:cNvPr id="2" name="Rectangle 1">
            <a:extLst>
              <a:ext uri="{FF2B5EF4-FFF2-40B4-BE49-F238E27FC236}">
                <a16:creationId xmlns:a16="http://schemas.microsoft.com/office/drawing/2014/main" id="{6162927F-806E-41CB-8B63-FF133CAD11B9}"/>
              </a:ext>
            </a:extLst>
          </p:cNvPr>
          <p:cNvSpPr/>
          <p:nvPr/>
        </p:nvSpPr>
        <p:spPr>
          <a:xfrm>
            <a:off x="2957222" y="1524000"/>
            <a:ext cx="2452979" cy="369332"/>
          </a:xfrm>
          <a:prstGeom prst="rect">
            <a:avLst/>
          </a:prstGeom>
        </p:spPr>
        <p:txBody>
          <a:bodyPr wrap="none">
            <a:spAutoFit/>
          </a:bodyPr>
          <a:lstStyle/>
          <a:p>
            <a:r>
              <a:rPr lang="en-US" dirty="0"/>
              <a:t>GAGA, GCAA, and GAAA</a:t>
            </a:r>
          </a:p>
        </p:txBody>
      </p:sp>
      <p:pic>
        <p:nvPicPr>
          <p:cNvPr id="7" name="Picture 6">
            <a:extLst>
              <a:ext uri="{FF2B5EF4-FFF2-40B4-BE49-F238E27FC236}">
                <a16:creationId xmlns:a16="http://schemas.microsoft.com/office/drawing/2014/main" id="{F1B84ADA-243C-44E9-9A64-E29DA1857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355" y="3962401"/>
            <a:ext cx="3294440" cy="2623269"/>
          </a:xfrm>
          <a:prstGeom prst="rect">
            <a:avLst/>
          </a:prstGeom>
        </p:spPr>
      </p:pic>
      <p:pic>
        <p:nvPicPr>
          <p:cNvPr id="8" name="Picture 7">
            <a:extLst>
              <a:ext uri="{FF2B5EF4-FFF2-40B4-BE49-F238E27FC236}">
                <a16:creationId xmlns:a16="http://schemas.microsoft.com/office/drawing/2014/main" id="{1DE7141F-BCFB-4DE4-8757-A2D7367BBCC7}"/>
              </a:ext>
            </a:extLst>
          </p:cNvPr>
          <p:cNvPicPr>
            <a:picLocks noChangeAspect="1"/>
          </p:cNvPicPr>
          <p:nvPr/>
        </p:nvPicPr>
        <p:blipFill>
          <a:blip r:embed="rId4"/>
          <a:stretch>
            <a:fillRect/>
          </a:stretch>
        </p:blipFill>
        <p:spPr>
          <a:xfrm>
            <a:off x="7086601" y="1447800"/>
            <a:ext cx="2743341" cy="2260716"/>
          </a:xfrm>
          <a:prstGeom prst="rect">
            <a:avLst/>
          </a:prstGeom>
        </p:spPr>
      </p:pic>
      <p:pic>
        <p:nvPicPr>
          <p:cNvPr id="14" name="Picture 13">
            <a:extLst>
              <a:ext uri="{FF2B5EF4-FFF2-40B4-BE49-F238E27FC236}">
                <a16:creationId xmlns:a16="http://schemas.microsoft.com/office/drawing/2014/main" id="{6FD5713F-47A3-46C7-A25C-3850D9171174}"/>
              </a:ext>
            </a:extLst>
          </p:cNvPr>
          <p:cNvPicPr>
            <a:picLocks noChangeAspect="1"/>
          </p:cNvPicPr>
          <p:nvPr/>
        </p:nvPicPr>
        <p:blipFill>
          <a:blip r:embed="rId5"/>
          <a:stretch>
            <a:fillRect/>
          </a:stretch>
        </p:blipFill>
        <p:spPr>
          <a:xfrm>
            <a:off x="7543800" y="3962400"/>
            <a:ext cx="2133600" cy="2304876"/>
          </a:xfrm>
          <a:prstGeom prst="rect">
            <a:avLst/>
          </a:prstGeom>
        </p:spPr>
      </p:pic>
      <p:pic>
        <p:nvPicPr>
          <p:cNvPr id="15" name="Picture 14">
            <a:extLst>
              <a:ext uri="{FF2B5EF4-FFF2-40B4-BE49-F238E27FC236}">
                <a16:creationId xmlns:a16="http://schemas.microsoft.com/office/drawing/2014/main" id="{F0E9C518-8306-4235-AD99-38D2E7EC7801}"/>
              </a:ext>
            </a:extLst>
          </p:cNvPr>
          <p:cNvPicPr>
            <a:picLocks noChangeAspect="1"/>
          </p:cNvPicPr>
          <p:nvPr/>
        </p:nvPicPr>
        <p:blipFill>
          <a:blip r:embed="rId6"/>
          <a:stretch>
            <a:fillRect/>
          </a:stretch>
        </p:blipFill>
        <p:spPr>
          <a:xfrm>
            <a:off x="1905000" y="2243343"/>
            <a:ext cx="4578246" cy="1616130"/>
          </a:xfrm>
          <a:prstGeom prst="rect">
            <a:avLst/>
          </a:prstGeom>
        </p:spPr>
      </p:pic>
      <p:sp>
        <p:nvSpPr>
          <p:cNvPr id="13" name="Rectangle 12">
            <a:extLst>
              <a:ext uri="{FF2B5EF4-FFF2-40B4-BE49-F238E27FC236}">
                <a16:creationId xmlns:a16="http://schemas.microsoft.com/office/drawing/2014/main" id="{4D41014E-30E6-42ED-AD67-4FAE35C38C3C}"/>
              </a:ext>
            </a:extLst>
          </p:cNvPr>
          <p:cNvSpPr/>
          <p:nvPr/>
        </p:nvSpPr>
        <p:spPr>
          <a:xfrm>
            <a:off x="7467600" y="6096000"/>
            <a:ext cx="1790700" cy="523220"/>
          </a:xfrm>
          <a:prstGeom prst="rect">
            <a:avLst/>
          </a:prstGeom>
          <a:noFill/>
        </p:spPr>
        <p:txBody>
          <a:bodyPr wrap="square" lIns="91440" tIns="45720" rIns="91440" bIns="45720">
            <a:spAutoFit/>
          </a:bodyPr>
          <a:lstStyle/>
          <a:p>
            <a:pPr algn="ctr"/>
            <a:r>
              <a:rPr lang="en-US" altLang="zh-CN"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GA</a:t>
            </a:r>
            <a:r>
              <a:rPr lang="en-US" altLang="zh-CN"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Unicode MS" pitchFamily="34" charset="-122"/>
                <a:ea typeface="Arial Unicode MS" pitchFamily="34" charset="-122"/>
                <a:cs typeface="Arial Unicode MS" pitchFamily="34" charset="-122"/>
              </a:rPr>
              <a:t>sheared</a:t>
            </a:r>
            <a:endParaRPr lang="en-US" altLang="zh-CN"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3949571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normAutofit/>
          </a:bodyPr>
          <a:lstStyle/>
          <a:p>
            <a:r>
              <a:rPr lang="en-US" altLang="zh-CN" dirty="0">
                <a:latin typeface="Calibri" panose="020F0502020204030204" pitchFamily="34" charset="0"/>
                <a:cs typeface="Calibri" panose="020F0502020204030204" pitchFamily="34" charset="0"/>
              </a:rPr>
              <a:t>RNA duplex stability: Turner’s Rules</a:t>
            </a:r>
            <a:endParaRPr lang="zh-CN" altLang="en-US" sz="36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4351326" y="969072"/>
            <a:ext cx="7718911" cy="707886"/>
          </a:xfrm>
          <a:prstGeom prst="rect">
            <a:avLst/>
          </a:prstGeom>
          <a:noFill/>
        </p:spPr>
        <p:txBody>
          <a:bodyPr wrap="square" rtlCol="0">
            <a:spAutoFit/>
          </a:bodyPr>
          <a:lstStyle/>
          <a:p>
            <a:r>
              <a:rPr lang="en-US" altLang="zh-CN" sz="2000" dirty="0">
                <a:latin typeface="Calibri" panose="020F0502020204030204" pitchFamily="34" charset="0"/>
                <a:cs typeface="Calibri" panose="020F0502020204030204" pitchFamily="34" charset="0"/>
              </a:rPr>
              <a:t>Doug  Turner figured out the parameters for duplex stability, after monitoring the sequence-dependent stability of thousands of duplexes</a:t>
            </a:r>
            <a:endParaRPr lang="zh-CN" altLang="en-US" sz="2000" dirty="0">
              <a:latin typeface="Calibri" panose="020F0502020204030204" pitchFamily="34" charset="0"/>
              <a:cs typeface="Calibri" panose="020F0502020204030204"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68" y="877478"/>
            <a:ext cx="3165964" cy="5628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114800" y="5455631"/>
            <a:ext cx="5867400" cy="707886"/>
          </a:xfrm>
          <a:prstGeom prst="rect">
            <a:avLst/>
          </a:prstGeom>
          <a:noFill/>
        </p:spPr>
        <p:txBody>
          <a:bodyPr wrap="square" rtlCol="0">
            <a:spAutoFit/>
          </a:bodyPr>
          <a:lstStyle/>
          <a:p>
            <a:r>
              <a:rPr lang="en-US" altLang="zh-CN" sz="2000" dirty="0">
                <a:latin typeface="Calibri" panose="020F0502020204030204" pitchFamily="34" charset="0"/>
                <a:cs typeface="Calibri" panose="020F0502020204030204" pitchFamily="34" charset="0"/>
              </a:rPr>
              <a:t>Parameters for internal mismatches, overhanging ends,</a:t>
            </a:r>
            <a:br>
              <a:rPr lang="en-US" altLang="zh-CN" sz="2000" dirty="0">
                <a:latin typeface="Calibri" panose="020F0502020204030204" pitchFamily="34" charset="0"/>
                <a:cs typeface="Calibri" panose="020F0502020204030204" pitchFamily="34" charset="0"/>
              </a:rPr>
            </a:br>
            <a:r>
              <a:rPr lang="en-US" altLang="zh-CN" sz="2000" dirty="0">
                <a:latin typeface="Calibri" panose="020F0502020204030204" pitchFamily="34" charset="0"/>
                <a:cs typeface="Calibri" panose="020F0502020204030204" pitchFamily="34" charset="0"/>
              </a:rPr>
              <a:t>loops and other heterogeneities are also available.</a:t>
            </a:r>
            <a:endParaRPr lang="zh-CN" altLang="en-US" sz="2000" dirty="0">
              <a:latin typeface="Calibri" panose="020F0502020204030204" pitchFamily="34" charset="0"/>
              <a:cs typeface="Calibri" panose="020F0502020204030204" pitchFamily="34" charset="0"/>
            </a:endParaRPr>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857193"/>
            <a:ext cx="5559845" cy="246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0287000" y="5809574"/>
            <a:ext cx="1752600" cy="646331"/>
          </a:xfrm>
          <a:prstGeom prst="rect">
            <a:avLst/>
          </a:prstGeom>
          <a:noFill/>
        </p:spPr>
        <p:txBody>
          <a:bodyPr wrap="square" rtlCol="0">
            <a:spAutoFit/>
          </a:bodyPr>
          <a:lstStyle/>
          <a:p>
            <a:r>
              <a:rPr lang="en-US" altLang="zh-CN" sz="1200" i="1" dirty="0">
                <a:latin typeface="Calibri" panose="020F0502020204030204" pitchFamily="34" charset="0"/>
                <a:cs typeface="Calibri" panose="020F0502020204030204" pitchFamily="34" charset="0"/>
              </a:rPr>
              <a:t>PNAS 1986, 83:9373</a:t>
            </a:r>
            <a:br>
              <a:rPr lang="en-US" altLang="zh-CN" sz="1200" i="1" dirty="0">
                <a:latin typeface="Calibri" panose="020F0502020204030204" pitchFamily="34" charset="0"/>
                <a:cs typeface="Calibri" panose="020F0502020204030204" pitchFamily="34" charset="0"/>
              </a:rPr>
            </a:br>
            <a:r>
              <a:rPr lang="en-US" altLang="zh-CN" sz="1200" i="1" dirty="0">
                <a:latin typeface="Calibri" panose="020F0502020204030204" pitchFamily="34" charset="0"/>
                <a:cs typeface="Calibri" panose="020F0502020204030204" pitchFamily="34" charset="0"/>
              </a:rPr>
              <a:t>JMB 1999, 288:911</a:t>
            </a:r>
          </a:p>
          <a:p>
            <a:r>
              <a:rPr lang="en-US" altLang="zh-CN" sz="1200" i="1" dirty="0" err="1">
                <a:latin typeface="Calibri" panose="020F0502020204030204" pitchFamily="34" charset="0"/>
                <a:cs typeface="Calibri" panose="020F0502020204030204" pitchFamily="34" charset="0"/>
              </a:rPr>
              <a:t>Biochem</a:t>
            </a:r>
            <a:r>
              <a:rPr lang="en-US" altLang="zh-CN" sz="1200" i="1" dirty="0">
                <a:latin typeface="Calibri" panose="020F0502020204030204" pitchFamily="34" charset="0"/>
                <a:cs typeface="Calibri" panose="020F0502020204030204" pitchFamily="34" charset="0"/>
              </a:rPr>
              <a:t> 1999, 38:14214</a:t>
            </a:r>
            <a:endParaRPr lang="zh-CN" altLang="en-US" sz="1200" i="1" dirty="0">
              <a:latin typeface="Calibri" panose="020F0502020204030204" pitchFamily="34" charset="0"/>
              <a:cs typeface="Calibri" panose="020F0502020204030204" pitchFamily="34" charset="0"/>
            </a:endParaRPr>
          </a:p>
        </p:txBody>
      </p:sp>
      <p:sp>
        <p:nvSpPr>
          <p:cNvPr id="12" name="TextBox 11"/>
          <p:cNvSpPr txBox="1"/>
          <p:nvPr/>
        </p:nvSpPr>
        <p:spPr>
          <a:xfrm>
            <a:off x="4351326" y="1762698"/>
            <a:ext cx="6553200" cy="707886"/>
          </a:xfrm>
          <a:prstGeom prst="rect">
            <a:avLst/>
          </a:prstGeom>
          <a:noFill/>
        </p:spPr>
        <p:txBody>
          <a:bodyPr wrap="square" rtlCol="0">
            <a:spAutoFit/>
          </a:bodyPr>
          <a:lstStyle/>
          <a:p>
            <a:r>
              <a:rPr lang="en-US" altLang="zh-CN" sz="2000" dirty="0">
                <a:latin typeface="Calibri" panose="020F0502020204030204" pitchFamily="34" charset="0"/>
                <a:cs typeface="Calibri" panose="020F0502020204030204" pitchFamily="34" charset="0"/>
              </a:rPr>
              <a:t>These parameters allow you to sum up the relative stability of each “nearest neighbor pair” in a duplex.</a:t>
            </a:r>
            <a:endParaRPr lang="zh-CN" altLang="en-US" sz="2000" dirty="0">
              <a:latin typeface="Calibri" panose="020F0502020204030204" pitchFamily="34" charset="0"/>
              <a:cs typeface="Calibri" panose="020F0502020204030204" pitchFamily="34" charset="0"/>
            </a:endParaRPr>
          </a:p>
        </p:txBody>
      </p:sp>
      <p:sp>
        <p:nvSpPr>
          <p:cNvPr id="9" name="TextBox 8"/>
          <p:cNvSpPr txBox="1"/>
          <p:nvPr/>
        </p:nvSpPr>
        <p:spPr>
          <a:xfrm>
            <a:off x="9854944" y="6513830"/>
            <a:ext cx="2099164" cy="307777"/>
          </a:xfrm>
          <a:prstGeom prst="rect">
            <a:avLst/>
          </a:prstGeom>
          <a:noFill/>
        </p:spPr>
        <p:txBody>
          <a:bodyPr wrap="none" rtlCol="0">
            <a:spAutoFit/>
          </a:bodyPr>
          <a:lstStyle/>
          <a:p>
            <a:r>
              <a:rPr lang="en-US" altLang="zh-CN" sz="1400" dirty="0"/>
              <a:t>Adapted from Pyle’s slides</a:t>
            </a:r>
            <a:endParaRPr lang="zh-CN" altLang="en-US" sz="1400" dirty="0"/>
          </a:p>
        </p:txBody>
      </p:sp>
    </p:spTree>
    <p:extLst>
      <p:ext uri="{BB962C8B-B14F-4D97-AF65-F5344CB8AC3E}">
        <p14:creationId xmlns:p14="http://schemas.microsoft.com/office/powerpoint/2010/main" val="110994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985B94-49F5-4FC0-9938-7C799A9B32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438400"/>
            <a:ext cx="5330657" cy="3809999"/>
          </a:xfrm>
          <a:prstGeom prst="rect">
            <a:avLst/>
          </a:prstGeom>
        </p:spPr>
      </p:pic>
      <p:sp>
        <p:nvSpPr>
          <p:cNvPr id="9" name="TextBox 8">
            <a:extLst>
              <a:ext uri="{FF2B5EF4-FFF2-40B4-BE49-F238E27FC236}">
                <a16:creationId xmlns:a16="http://schemas.microsoft.com/office/drawing/2014/main" id="{939AB23B-8ED5-4A3F-9460-9540F7DCD63C}"/>
              </a:ext>
            </a:extLst>
          </p:cNvPr>
          <p:cNvSpPr txBox="1"/>
          <p:nvPr/>
        </p:nvSpPr>
        <p:spPr>
          <a:xfrm>
            <a:off x="3450690" y="1447800"/>
            <a:ext cx="1406913"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dirty="0"/>
              <a:t>Initialization</a:t>
            </a:r>
          </a:p>
        </p:txBody>
      </p:sp>
      <p:sp>
        <p:nvSpPr>
          <p:cNvPr id="10" name="TextBox 9">
            <a:extLst>
              <a:ext uri="{FF2B5EF4-FFF2-40B4-BE49-F238E27FC236}">
                <a16:creationId xmlns:a16="http://schemas.microsoft.com/office/drawing/2014/main" id="{429EA53C-E3BB-4322-9319-87C1E1D52260}"/>
              </a:ext>
            </a:extLst>
          </p:cNvPr>
          <p:cNvSpPr txBox="1"/>
          <p:nvPr/>
        </p:nvSpPr>
        <p:spPr>
          <a:xfrm>
            <a:off x="5410200" y="1447800"/>
            <a:ext cx="1478657"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dirty="0"/>
              <a:t>Matrix Filling</a:t>
            </a:r>
          </a:p>
        </p:txBody>
      </p:sp>
      <p:sp>
        <p:nvSpPr>
          <p:cNvPr id="11" name="TextBox 10">
            <a:extLst>
              <a:ext uri="{FF2B5EF4-FFF2-40B4-BE49-F238E27FC236}">
                <a16:creationId xmlns:a16="http://schemas.microsoft.com/office/drawing/2014/main" id="{6C89AB34-61B5-49E1-886A-9A48371337D3}"/>
              </a:ext>
            </a:extLst>
          </p:cNvPr>
          <p:cNvSpPr txBox="1"/>
          <p:nvPr/>
        </p:nvSpPr>
        <p:spPr>
          <a:xfrm>
            <a:off x="7462031" y="1447800"/>
            <a:ext cx="1447800"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dirty="0"/>
              <a:t>Trace Back</a:t>
            </a:r>
          </a:p>
        </p:txBody>
      </p:sp>
      <p:cxnSp>
        <p:nvCxnSpPr>
          <p:cNvPr id="13" name="Straight Arrow Connector 12">
            <a:extLst>
              <a:ext uri="{FF2B5EF4-FFF2-40B4-BE49-F238E27FC236}">
                <a16:creationId xmlns:a16="http://schemas.microsoft.com/office/drawing/2014/main" id="{4E6F6E06-B08C-407C-9324-631769488727}"/>
              </a:ext>
            </a:extLst>
          </p:cNvPr>
          <p:cNvCxnSpPr>
            <a:stCxn id="9" idx="3"/>
            <a:endCxn id="10" idx="1"/>
          </p:cNvCxnSpPr>
          <p:nvPr/>
        </p:nvCxnSpPr>
        <p:spPr>
          <a:xfrm>
            <a:off x="4857603" y="1632466"/>
            <a:ext cx="55259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2129096-67E1-4D15-B184-C8087292CB10}"/>
              </a:ext>
            </a:extLst>
          </p:cNvPr>
          <p:cNvCxnSpPr>
            <a:stCxn id="10" idx="3"/>
            <a:endCxn id="11" idx="1"/>
          </p:cNvCxnSpPr>
          <p:nvPr/>
        </p:nvCxnSpPr>
        <p:spPr>
          <a:xfrm>
            <a:off x="6888857" y="1632466"/>
            <a:ext cx="5731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E98E63EA-B5E1-4429-94CF-CAEA952B98D4}"/>
              </a:ext>
            </a:extLst>
          </p:cNvPr>
          <p:cNvSpPr>
            <a:spLocks noGrp="1"/>
          </p:cNvSpPr>
          <p:nvPr>
            <p:ph type="title"/>
          </p:nvPr>
        </p:nvSpPr>
        <p:spPr>
          <a:xfrm>
            <a:off x="1295400" y="152399"/>
            <a:ext cx="9677400" cy="978931"/>
          </a:xfrm>
        </p:spPr>
        <p:txBody>
          <a:bodyPr>
            <a:normAutofit fontScale="90000"/>
          </a:bodyPr>
          <a:lstStyle/>
          <a:p>
            <a:r>
              <a:rPr lang="en-US" altLang="zh-CN" b="1" dirty="0">
                <a:latin typeface="Calibri" panose="020F0502020204030204" pitchFamily="34" charset="0"/>
                <a:cs typeface="Calibri" panose="020F0502020204030204" pitchFamily="34" charset="0"/>
              </a:rPr>
              <a:t>Dynamic programming: </a:t>
            </a:r>
            <a:r>
              <a:rPr lang="en-US" altLang="zh-CN" b="1" dirty="0" err="1">
                <a:latin typeface="Calibri" panose="020F0502020204030204" pitchFamily="34" charset="0"/>
                <a:cs typeface="Calibri" panose="020F0502020204030204" pitchFamily="34" charset="0"/>
              </a:rPr>
              <a:t>Nussinov</a:t>
            </a:r>
            <a:r>
              <a:rPr lang="en-US" altLang="zh-CN" b="1" dirty="0">
                <a:latin typeface="Calibri" panose="020F0502020204030204" pitchFamily="34" charset="0"/>
                <a:cs typeface="Calibri" panose="020F0502020204030204" pitchFamily="34" charset="0"/>
              </a:rPr>
              <a:t> Algorithm</a:t>
            </a:r>
            <a:endParaRPr lang="zh-CN" altLang="en-US" sz="36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DFD15EC8-6CBF-418D-AA36-713AA8FC38AF}"/>
              </a:ext>
            </a:extLst>
          </p:cNvPr>
          <p:cNvPicPr>
            <a:picLocks noChangeAspect="1"/>
          </p:cNvPicPr>
          <p:nvPr/>
        </p:nvPicPr>
        <p:blipFill>
          <a:blip r:embed="rId4"/>
          <a:stretch>
            <a:fillRect/>
          </a:stretch>
        </p:blipFill>
        <p:spPr>
          <a:xfrm>
            <a:off x="7620000" y="2057400"/>
            <a:ext cx="4254556" cy="4536873"/>
          </a:xfrm>
          <a:prstGeom prst="rect">
            <a:avLst/>
          </a:prstGeom>
        </p:spPr>
      </p:pic>
      <p:pic>
        <p:nvPicPr>
          <p:cNvPr id="22" name="Picture 21">
            <a:extLst>
              <a:ext uri="{FF2B5EF4-FFF2-40B4-BE49-F238E27FC236}">
                <a16:creationId xmlns:a16="http://schemas.microsoft.com/office/drawing/2014/main" id="{36B5D31C-4AC1-4996-A569-7B408FD2D8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7930" y="2939537"/>
            <a:ext cx="1670831" cy="2850241"/>
          </a:xfrm>
          <a:prstGeom prst="rect">
            <a:avLst/>
          </a:prstGeom>
        </p:spPr>
      </p:pic>
    </p:spTree>
    <p:extLst>
      <p:ext uri="{BB962C8B-B14F-4D97-AF65-F5344CB8AC3E}">
        <p14:creationId xmlns:p14="http://schemas.microsoft.com/office/powerpoint/2010/main" val="492726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E49AB7E-62DF-B86D-BD35-FAAC15363B9D}"/>
              </a:ext>
            </a:extLst>
          </p:cNvPr>
          <p:cNvSpPr>
            <a:spLocks noGrp="1"/>
          </p:cNvSpPr>
          <p:nvPr>
            <p:ph type="title"/>
          </p:nvPr>
        </p:nvSpPr>
        <p:spPr/>
        <p:txBody>
          <a:bodyPr/>
          <a:lstStyle/>
          <a:p>
            <a:r>
              <a:rPr lang="en-US" altLang="zh-CN" dirty="0"/>
              <a:t>RNA Secondary Structure Prediction</a:t>
            </a:r>
            <a:endParaRPr lang="zh-CN" altLang="en-US" dirty="0"/>
          </a:p>
        </p:txBody>
      </p:sp>
      <p:pic>
        <p:nvPicPr>
          <p:cNvPr id="7" name="图片 6">
            <a:extLst>
              <a:ext uri="{FF2B5EF4-FFF2-40B4-BE49-F238E27FC236}">
                <a16:creationId xmlns:a16="http://schemas.microsoft.com/office/drawing/2014/main" id="{AE62627B-817B-AB60-94CD-69B1C0293CB6}"/>
              </a:ext>
            </a:extLst>
          </p:cNvPr>
          <p:cNvPicPr>
            <a:picLocks noChangeAspect="1"/>
          </p:cNvPicPr>
          <p:nvPr/>
        </p:nvPicPr>
        <p:blipFill>
          <a:blip r:embed="rId2"/>
          <a:stretch>
            <a:fillRect/>
          </a:stretch>
        </p:blipFill>
        <p:spPr>
          <a:xfrm>
            <a:off x="838200" y="1925406"/>
            <a:ext cx="6742521" cy="3927272"/>
          </a:xfrm>
          <a:prstGeom prst="rect">
            <a:avLst/>
          </a:prstGeom>
        </p:spPr>
      </p:pic>
      <p:pic>
        <p:nvPicPr>
          <p:cNvPr id="10" name="图片 9" descr="人坐在桌子前&#10;&#10;AI 生成的内容可能不正确。">
            <a:extLst>
              <a:ext uri="{FF2B5EF4-FFF2-40B4-BE49-F238E27FC236}">
                <a16:creationId xmlns:a16="http://schemas.microsoft.com/office/drawing/2014/main" id="{2C355119-404A-F38F-353B-78AAFA5D1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0721" y="1682438"/>
            <a:ext cx="1605827" cy="2127721"/>
          </a:xfrm>
          <a:prstGeom prst="rect">
            <a:avLst/>
          </a:prstGeom>
        </p:spPr>
      </p:pic>
      <p:sp>
        <p:nvSpPr>
          <p:cNvPr id="12" name="文本框 11">
            <a:extLst>
              <a:ext uri="{FF2B5EF4-FFF2-40B4-BE49-F238E27FC236}">
                <a16:creationId xmlns:a16="http://schemas.microsoft.com/office/drawing/2014/main" id="{85D9E979-2AAE-0DFC-F60A-BB3013D33A74}"/>
              </a:ext>
            </a:extLst>
          </p:cNvPr>
          <p:cNvSpPr txBox="1"/>
          <p:nvPr/>
        </p:nvSpPr>
        <p:spPr>
          <a:xfrm>
            <a:off x="8009107" y="3810159"/>
            <a:ext cx="2389057" cy="646331"/>
          </a:xfrm>
          <a:prstGeom prst="rect">
            <a:avLst/>
          </a:prstGeom>
          <a:noFill/>
        </p:spPr>
        <p:txBody>
          <a:bodyPr wrap="square">
            <a:spAutoFit/>
          </a:bodyPr>
          <a:lstStyle/>
          <a:p>
            <a:pPr algn="ctr"/>
            <a:r>
              <a:rPr lang="zh-CN" altLang="en-US" dirty="0">
                <a:hlinkClick r:id="rId4"/>
              </a:rPr>
              <a:t>周耀旗</a:t>
            </a:r>
            <a:br>
              <a:rPr lang="en-US" altLang="zh-CN" dirty="0">
                <a:hlinkClick r:id="rId4"/>
              </a:rPr>
            </a:br>
            <a:r>
              <a:rPr lang="zh-CN" altLang="en-US" dirty="0">
                <a:hlinkClick r:id="rId4"/>
              </a:rPr>
              <a:t>深圳湾实验室</a:t>
            </a:r>
            <a:endParaRPr lang="zh-CN" altLang="en-US" dirty="0"/>
          </a:p>
        </p:txBody>
      </p:sp>
      <p:sp>
        <p:nvSpPr>
          <p:cNvPr id="14" name="文本框 13">
            <a:extLst>
              <a:ext uri="{FF2B5EF4-FFF2-40B4-BE49-F238E27FC236}">
                <a16:creationId xmlns:a16="http://schemas.microsoft.com/office/drawing/2014/main" id="{034586CA-9697-36B4-A538-72A963253C3C}"/>
              </a:ext>
            </a:extLst>
          </p:cNvPr>
          <p:cNvSpPr txBox="1"/>
          <p:nvPr/>
        </p:nvSpPr>
        <p:spPr>
          <a:xfrm>
            <a:off x="7967290" y="4385153"/>
            <a:ext cx="2472688" cy="369332"/>
          </a:xfrm>
          <a:prstGeom prst="rect">
            <a:avLst/>
          </a:prstGeom>
          <a:noFill/>
        </p:spPr>
        <p:txBody>
          <a:bodyPr wrap="square">
            <a:spAutoFit/>
          </a:bodyPr>
          <a:lstStyle/>
          <a:p>
            <a:pPr algn="ctr"/>
            <a:r>
              <a:rPr lang="zh-CN" altLang="en-US" dirty="0">
                <a:hlinkClick r:id="rId5"/>
              </a:rPr>
              <a:t>科学网</a:t>
            </a:r>
            <a:r>
              <a:rPr lang="en-US" altLang="zh-CN" dirty="0">
                <a:hlinkClick r:id="rId5"/>
              </a:rPr>
              <a:t>—</a:t>
            </a:r>
            <a:r>
              <a:rPr lang="zh-CN" altLang="en-US" dirty="0">
                <a:hlinkClick r:id="rId5"/>
              </a:rPr>
              <a:t>周苑</a:t>
            </a:r>
            <a:endParaRPr lang="zh-CN" altLang="en-US" dirty="0"/>
          </a:p>
        </p:txBody>
      </p:sp>
      <p:sp>
        <p:nvSpPr>
          <p:cNvPr id="16" name="文本框 15">
            <a:extLst>
              <a:ext uri="{FF2B5EF4-FFF2-40B4-BE49-F238E27FC236}">
                <a16:creationId xmlns:a16="http://schemas.microsoft.com/office/drawing/2014/main" id="{04078AEC-2978-1BD8-D1A8-1B352D1E14D5}"/>
              </a:ext>
            </a:extLst>
          </p:cNvPr>
          <p:cNvSpPr txBox="1"/>
          <p:nvPr/>
        </p:nvSpPr>
        <p:spPr>
          <a:xfrm>
            <a:off x="90791" y="6231265"/>
            <a:ext cx="6108971" cy="523220"/>
          </a:xfrm>
          <a:prstGeom prst="rect">
            <a:avLst/>
          </a:prstGeom>
          <a:noFill/>
        </p:spPr>
        <p:txBody>
          <a:bodyPr wrap="square">
            <a:spAutoFit/>
          </a:bodyPr>
          <a:lstStyle/>
          <a:p>
            <a:r>
              <a:rPr lang="en-US" altLang="zh-CN" sz="1400" dirty="0">
                <a:hlinkClick r:id="rId6"/>
              </a:rPr>
              <a:t>RNA secondary structure prediction using an ensemble of two-dimensional deep neural networks and transfer learning | Nature Communications</a:t>
            </a:r>
            <a:endParaRPr lang="zh-CN" altLang="en-US" sz="1400" dirty="0"/>
          </a:p>
        </p:txBody>
      </p:sp>
    </p:spTree>
    <p:extLst>
      <p:ext uri="{BB962C8B-B14F-4D97-AF65-F5344CB8AC3E}">
        <p14:creationId xmlns:p14="http://schemas.microsoft.com/office/powerpoint/2010/main" val="1008642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9A09D4-D9BD-FE7B-C9A0-EDFA69498472}"/>
              </a:ext>
            </a:extLst>
          </p:cNvPr>
          <p:cNvSpPr>
            <a:spLocks noGrp="1"/>
          </p:cNvSpPr>
          <p:nvPr>
            <p:ph type="title"/>
          </p:nvPr>
        </p:nvSpPr>
        <p:spPr/>
        <p:txBody>
          <a:bodyPr>
            <a:normAutofit/>
          </a:bodyPr>
          <a:lstStyle/>
          <a:p>
            <a:r>
              <a:rPr lang="en-US" altLang="zh-CN" sz="4000" dirty="0"/>
              <a:t>Outline</a:t>
            </a:r>
            <a:endParaRPr lang="zh-CN" altLang="en-US" sz="4000" dirty="0"/>
          </a:p>
        </p:txBody>
      </p:sp>
      <p:sp>
        <p:nvSpPr>
          <p:cNvPr id="13" name="文本框 12">
            <a:extLst>
              <a:ext uri="{FF2B5EF4-FFF2-40B4-BE49-F238E27FC236}">
                <a16:creationId xmlns:a16="http://schemas.microsoft.com/office/drawing/2014/main" id="{41EC4252-97AB-C3B7-7D50-85B3FB348126}"/>
              </a:ext>
            </a:extLst>
          </p:cNvPr>
          <p:cNvSpPr txBox="1"/>
          <p:nvPr/>
        </p:nvSpPr>
        <p:spPr>
          <a:xfrm>
            <a:off x="4990056" y="1887166"/>
            <a:ext cx="1024639" cy="461665"/>
          </a:xfrm>
          <a:prstGeom prst="rect">
            <a:avLst/>
          </a:prstGeom>
          <a:noFill/>
        </p:spPr>
        <p:txBody>
          <a:bodyPr wrap="none" rtlCol="0">
            <a:spAutoFit/>
          </a:bodyPr>
          <a:lstStyle/>
          <a:p>
            <a:r>
              <a:rPr lang="en-US" altLang="zh-CN" sz="2400" dirty="0"/>
              <a:t>Model</a:t>
            </a:r>
            <a:endParaRPr lang="zh-CN" altLang="en-US" sz="2400" dirty="0"/>
          </a:p>
        </p:txBody>
      </p:sp>
      <p:sp>
        <p:nvSpPr>
          <p:cNvPr id="14" name="文本框 13">
            <a:extLst>
              <a:ext uri="{FF2B5EF4-FFF2-40B4-BE49-F238E27FC236}">
                <a16:creationId xmlns:a16="http://schemas.microsoft.com/office/drawing/2014/main" id="{D60FD809-62B5-A24D-E958-A159DCD7B785}"/>
              </a:ext>
            </a:extLst>
          </p:cNvPr>
          <p:cNvSpPr txBox="1"/>
          <p:nvPr/>
        </p:nvSpPr>
        <p:spPr>
          <a:xfrm>
            <a:off x="9336408" y="1887166"/>
            <a:ext cx="1058303" cy="461665"/>
          </a:xfrm>
          <a:prstGeom prst="rect">
            <a:avLst/>
          </a:prstGeom>
          <a:noFill/>
        </p:spPr>
        <p:txBody>
          <a:bodyPr wrap="none" rtlCol="0">
            <a:spAutoFit/>
          </a:bodyPr>
          <a:lstStyle/>
          <a:p>
            <a:r>
              <a:rPr lang="en-US" altLang="zh-CN" sz="2400" dirty="0"/>
              <a:t>Result</a:t>
            </a:r>
            <a:endParaRPr lang="zh-CN" altLang="en-US" sz="2400" dirty="0"/>
          </a:p>
        </p:txBody>
      </p:sp>
      <p:sp>
        <p:nvSpPr>
          <p:cNvPr id="24" name="内容占位符 2">
            <a:extLst>
              <a:ext uri="{FF2B5EF4-FFF2-40B4-BE49-F238E27FC236}">
                <a16:creationId xmlns:a16="http://schemas.microsoft.com/office/drawing/2014/main" id="{39200DD8-BB5C-CB7E-033E-1C7A4AA4D6DA}"/>
              </a:ext>
            </a:extLst>
          </p:cNvPr>
          <p:cNvSpPr>
            <a:spLocks noGrp="1"/>
          </p:cNvSpPr>
          <p:nvPr>
            <p:ph idx="1"/>
          </p:nvPr>
        </p:nvSpPr>
        <p:spPr>
          <a:xfrm>
            <a:off x="587253" y="2933048"/>
            <a:ext cx="2806430" cy="2193278"/>
          </a:xfrm>
        </p:spPr>
        <p:txBody>
          <a:bodyPr>
            <a:normAutofit/>
          </a:bodyPr>
          <a:lstStyle/>
          <a:p>
            <a:r>
              <a:rPr lang="en-US" altLang="zh-CN" sz="2000" dirty="0" err="1"/>
              <a:t>bpRNA</a:t>
            </a:r>
            <a:endParaRPr lang="en-US" altLang="zh-CN" sz="2000" dirty="0"/>
          </a:p>
          <a:p>
            <a:pPr lvl="1"/>
            <a:r>
              <a:rPr lang="en-US" altLang="zh-CN" sz="1600" dirty="0"/>
              <a:t>1 M </a:t>
            </a:r>
            <a:r>
              <a:rPr lang="en-US" altLang="zh-CN" sz="1600" dirty="0">
                <a:sym typeface="Wingdings" panose="05000000000000000000" pitchFamily="2" charset="2"/>
              </a:rPr>
              <a:t> </a:t>
            </a:r>
            <a:r>
              <a:rPr lang="en-US" altLang="zh-CN" sz="1600" dirty="0"/>
              <a:t>13419</a:t>
            </a:r>
          </a:p>
          <a:p>
            <a:pPr lvl="1"/>
            <a:r>
              <a:rPr lang="en-US" altLang="zh-CN" sz="1600" dirty="0"/>
              <a:t>8:1:1</a:t>
            </a:r>
          </a:p>
          <a:p>
            <a:r>
              <a:rPr lang="en-US" altLang="zh-CN" sz="2000" dirty="0"/>
              <a:t>PDB</a:t>
            </a:r>
          </a:p>
          <a:p>
            <a:pPr lvl="1"/>
            <a:r>
              <a:rPr lang="en-US" altLang="zh-CN" sz="1600" dirty="0"/>
              <a:t>217</a:t>
            </a:r>
          </a:p>
          <a:p>
            <a:pPr lvl="1"/>
            <a:r>
              <a:rPr lang="en-US" altLang="zh-CN" sz="1600" dirty="0"/>
              <a:t>120,30,67</a:t>
            </a:r>
            <a:endParaRPr lang="zh-CN" altLang="en-US" sz="1600" dirty="0"/>
          </a:p>
        </p:txBody>
      </p:sp>
      <p:sp>
        <p:nvSpPr>
          <p:cNvPr id="25" name="文本框 24">
            <a:extLst>
              <a:ext uri="{FF2B5EF4-FFF2-40B4-BE49-F238E27FC236}">
                <a16:creationId xmlns:a16="http://schemas.microsoft.com/office/drawing/2014/main" id="{2901D04F-E52B-C4EE-4D52-96C2E2FBA328}"/>
              </a:ext>
            </a:extLst>
          </p:cNvPr>
          <p:cNvSpPr txBox="1"/>
          <p:nvPr/>
        </p:nvSpPr>
        <p:spPr>
          <a:xfrm>
            <a:off x="1284969" y="1887166"/>
            <a:ext cx="1245854" cy="461665"/>
          </a:xfrm>
          <a:prstGeom prst="rect">
            <a:avLst/>
          </a:prstGeom>
          <a:noFill/>
        </p:spPr>
        <p:txBody>
          <a:bodyPr wrap="none" rtlCol="0">
            <a:spAutoFit/>
          </a:bodyPr>
          <a:lstStyle/>
          <a:p>
            <a:r>
              <a:rPr lang="en-US" altLang="zh-CN" sz="2400" dirty="0"/>
              <a:t>Dataset</a:t>
            </a:r>
            <a:endParaRPr lang="zh-CN" altLang="en-US" sz="2400" dirty="0"/>
          </a:p>
        </p:txBody>
      </p:sp>
      <p:pic>
        <p:nvPicPr>
          <p:cNvPr id="4" name="图片 3" descr="图示, 示意图&#10;&#10;AI 生成的内容可能不正确。">
            <a:extLst>
              <a:ext uri="{FF2B5EF4-FFF2-40B4-BE49-F238E27FC236}">
                <a16:creationId xmlns:a16="http://schemas.microsoft.com/office/drawing/2014/main" id="{670A72D1-E513-6169-20C6-39BA54472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176" y="2545309"/>
            <a:ext cx="3073698" cy="3869786"/>
          </a:xfrm>
          <a:prstGeom prst="rect">
            <a:avLst/>
          </a:prstGeom>
        </p:spPr>
      </p:pic>
      <p:pic>
        <p:nvPicPr>
          <p:cNvPr id="6" name="图片 5">
            <a:extLst>
              <a:ext uri="{FF2B5EF4-FFF2-40B4-BE49-F238E27FC236}">
                <a16:creationId xmlns:a16="http://schemas.microsoft.com/office/drawing/2014/main" id="{B0E64F43-3E58-8231-F0D0-3FFA5CBC7828}"/>
              </a:ext>
            </a:extLst>
          </p:cNvPr>
          <p:cNvPicPr>
            <a:picLocks noChangeAspect="1"/>
          </p:cNvPicPr>
          <p:nvPr/>
        </p:nvPicPr>
        <p:blipFill>
          <a:blip r:embed="rId4"/>
          <a:stretch>
            <a:fillRect/>
          </a:stretch>
        </p:blipFill>
        <p:spPr>
          <a:xfrm>
            <a:off x="8185247" y="2932330"/>
            <a:ext cx="3419500" cy="2803003"/>
          </a:xfrm>
          <a:prstGeom prst="rect">
            <a:avLst/>
          </a:prstGeom>
        </p:spPr>
      </p:pic>
    </p:spTree>
    <p:extLst>
      <p:ext uri="{BB962C8B-B14F-4D97-AF65-F5344CB8AC3E}">
        <p14:creationId xmlns:p14="http://schemas.microsoft.com/office/powerpoint/2010/main" val="38513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CA0A37-F320-7978-6EFC-5ACBA301F283}"/>
              </a:ext>
            </a:extLst>
          </p:cNvPr>
          <p:cNvSpPr>
            <a:spLocks noGrp="1"/>
          </p:cNvSpPr>
          <p:nvPr>
            <p:ph type="title"/>
          </p:nvPr>
        </p:nvSpPr>
        <p:spPr/>
        <p:txBody>
          <a:bodyPr/>
          <a:lstStyle/>
          <a:p>
            <a:r>
              <a:rPr lang="en-US" altLang="zh-CN" dirty="0"/>
              <a:t>0. Preparation</a:t>
            </a:r>
            <a:endParaRPr lang="zh-CN" altLang="en-US" dirty="0"/>
          </a:p>
        </p:txBody>
      </p:sp>
      <p:sp>
        <p:nvSpPr>
          <p:cNvPr id="3" name="内容占位符 2">
            <a:extLst>
              <a:ext uri="{FF2B5EF4-FFF2-40B4-BE49-F238E27FC236}">
                <a16:creationId xmlns:a16="http://schemas.microsoft.com/office/drawing/2014/main" id="{510F7C95-7741-CD57-5681-287846B28B69}"/>
              </a:ext>
            </a:extLst>
          </p:cNvPr>
          <p:cNvSpPr>
            <a:spLocks noGrp="1"/>
          </p:cNvSpPr>
          <p:nvPr>
            <p:ph idx="1"/>
          </p:nvPr>
        </p:nvSpPr>
        <p:spPr/>
        <p:txBody>
          <a:bodyPr/>
          <a:lstStyle/>
          <a:p>
            <a:r>
              <a:rPr lang="en-US" altLang="zh-CN" dirty="0">
                <a:solidFill>
                  <a:schemeClr val="tx1">
                    <a:alpha val="40000"/>
                  </a:schemeClr>
                </a:solidFill>
              </a:rPr>
              <a:t>Clone the repository</a:t>
            </a:r>
          </a:p>
          <a:p>
            <a:pPr lvl="1"/>
            <a:r>
              <a:rPr lang="en-US" altLang="zh-CN" dirty="0">
                <a:solidFill>
                  <a:schemeClr val="tx1">
                    <a:alpha val="40000"/>
                  </a:schemeClr>
                </a:solidFill>
              </a:rPr>
              <a:t>git clone https://github.com/jaswindersingh2/SPOT-RNA.git</a:t>
            </a:r>
          </a:p>
          <a:p>
            <a:r>
              <a:rPr lang="en-US" altLang="zh-CN" dirty="0">
                <a:solidFill>
                  <a:schemeClr val="tx1">
                    <a:alpha val="40000"/>
                  </a:schemeClr>
                </a:solidFill>
              </a:rPr>
              <a:t>Installation of </a:t>
            </a:r>
            <a:r>
              <a:rPr lang="en-US" altLang="zh-CN" dirty="0" err="1">
                <a:solidFill>
                  <a:schemeClr val="tx1">
                    <a:alpha val="40000"/>
                  </a:schemeClr>
                </a:solidFill>
              </a:rPr>
              <a:t>miniforge</a:t>
            </a:r>
            <a:endParaRPr lang="en-US" altLang="zh-CN" dirty="0">
              <a:solidFill>
                <a:schemeClr val="tx1">
                  <a:alpha val="40000"/>
                </a:schemeClr>
              </a:solidFill>
            </a:endParaRPr>
          </a:p>
          <a:p>
            <a:pPr lvl="1"/>
            <a:r>
              <a:rPr lang="en-US" altLang="zh-CN" dirty="0">
                <a:solidFill>
                  <a:schemeClr val="tx1">
                    <a:alpha val="40000"/>
                  </a:schemeClr>
                </a:solidFill>
              </a:rPr>
              <a:t>bash /home/data/public/Miniforge3-25.9.1-0-Linux-x86_64.sh</a:t>
            </a:r>
          </a:p>
          <a:p>
            <a:pPr lvl="1"/>
            <a:r>
              <a:rPr lang="en-US" altLang="zh-CN" dirty="0">
                <a:solidFill>
                  <a:schemeClr val="tx1">
                    <a:alpha val="40000"/>
                  </a:schemeClr>
                </a:solidFill>
              </a:rPr>
              <a:t>Enter / Space / yes / </a:t>
            </a:r>
            <a:r>
              <a:rPr lang="en-US" altLang="zh-CN" dirty="0">
                <a:solidFill>
                  <a:srgbClr val="FF0000">
                    <a:alpha val="40000"/>
                  </a:srgbClr>
                </a:solidFill>
              </a:rPr>
              <a:t>~/work/miniforge3</a:t>
            </a:r>
            <a:r>
              <a:rPr lang="en-US" altLang="zh-CN" dirty="0">
                <a:solidFill>
                  <a:schemeClr val="tx1">
                    <a:alpha val="40000"/>
                  </a:schemeClr>
                </a:solidFill>
              </a:rPr>
              <a:t> / yes</a:t>
            </a:r>
          </a:p>
          <a:p>
            <a:r>
              <a:rPr lang="en-US" altLang="zh-CN" dirty="0"/>
              <a:t>Creation of a virtual environment</a:t>
            </a:r>
          </a:p>
          <a:p>
            <a:pPr lvl="1"/>
            <a:r>
              <a:rPr lang="en-US" altLang="zh-CN" dirty="0"/>
              <a:t>TensorFlow vs PyTorch</a:t>
            </a:r>
          </a:p>
          <a:p>
            <a:pPr lvl="1"/>
            <a:r>
              <a:rPr lang="en-US" altLang="zh-CN" dirty="0"/>
              <a:t>/home/md_ta/work/week08/demo1/README.md</a:t>
            </a:r>
          </a:p>
          <a:p>
            <a:pPr lvl="1"/>
            <a:endParaRPr lang="en-US" altLang="zh-CN" dirty="0"/>
          </a:p>
        </p:txBody>
      </p:sp>
    </p:spTree>
    <p:extLst>
      <p:ext uri="{BB962C8B-B14F-4D97-AF65-F5344CB8AC3E}">
        <p14:creationId xmlns:p14="http://schemas.microsoft.com/office/powerpoint/2010/main" val="3177465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F46088-2D91-6A72-5947-8ACE9145A284}"/>
              </a:ext>
            </a:extLst>
          </p:cNvPr>
          <p:cNvSpPr>
            <a:spLocks noGrp="1"/>
          </p:cNvSpPr>
          <p:nvPr>
            <p:ph type="title"/>
          </p:nvPr>
        </p:nvSpPr>
        <p:spPr/>
        <p:txBody>
          <a:bodyPr/>
          <a:lstStyle/>
          <a:p>
            <a:r>
              <a:rPr lang="en-US" altLang="zh-CN" dirty="0"/>
              <a:t>1. Dataset</a:t>
            </a:r>
            <a:endParaRPr lang="zh-CN" altLang="en-US" dirty="0"/>
          </a:p>
        </p:txBody>
      </p:sp>
      <p:sp>
        <p:nvSpPr>
          <p:cNvPr id="3" name="内容占位符 2">
            <a:extLst>
              <a:ext uri="{FF2B5EF4-FFF2-40B4-BE49-F238E27FC236}">
                <a16:creationId xmlns:a16="http://schemas.microsoft.com/office/drawing/2014/main" id="{16A101CB-40B7-8B6D-D7D9-96002BA87BAE}"/>
              </a:ext>
            </a:extLst>
          </p:cNvPr>
          <p:cNvSpPr>
            <a:spLocks noGrp="1"/>
          </p:cNvSpPr>
          <p:nvPr>
            <p:ph idx="1"/>
          </p:nvPr>
        </p:nvSpPr>
        <p:spPr/>
        <p:txBody>
          <a:bodyPr/>
          <a:lstStyle/>
          <a:p>
            <a:r>
              <a:rPr lang="en-US" altLang="zh-CN" dirty="0"/>
              <a:t>raw files</a:t>
            </a:r>
          </a:p>
          <a:p>
            <a:r>
              <a:rPr lang="en-US" altLang="zh-CN" dirty="0"/>
              <a:t>feature extraction</a:t>
            </a:r>
          </a:p>
          <a:p>
            <a:r>
              <a:rPr lang="en-US" altLang="zh-CN" dirty="0"/>
              <a:t>label preparation</a:t>
            </a:r>
          </a:p>
          <a:p>
            <a:endParaRPr lang="zh-CN" altLang="en-US" dirty="0"/>
          </a:p>
        </p:txBody>
      </p:sp>
    </p:spTree>
    <p:extLst>
      <p:ext uri="{BB962C8B-B14F-4D97-AF65-F5344CB8AC3E}">
        <p14:creationId xmlns:p14="http://schemas.microsoft.com/office/powerpoint/2010/main" val="3061743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D25CBF-CAD5-7CC7-3ADC-6424B03689D5}"/>
              </a:ext>
            </a:extLst>
          </p:cNvPr>
          <p:cNvSpPr>
            <a:spLocks noGrp="1"/>
          </p:cNvSpPr>
          <p:nvPr>
            <p:ph type="title"/>
          </p:nvPr>
        </p:nvSpPr>
        <p:spPr/>
        <p:txBody>
          <a:bodyPr/>
          <a:lstStyle/>
          <a:p>
            <a:r>
              <a:rPr lang="en-US" altLang="zh-CN" dirty="0"/>
              <a:t>1.1 </a:t>
            </a:r>
            <a:r>
              <a:rPr lang="en-US" altLang="zh-CN" dirty="0" err="1">
                <a:hlinkClick r:id="rId2"/>
              </a:rPr>
              <a:t>bpRNA</a:t>
            </a:r>
            <a:endParaRPr lang="zh-CN" altLang="en-US" dirty="0"/>
          </a:p>
        </p:txBody>
      </p:sp>
      <p:sp>
        <p:nvSpPr>
          <p:cNvPr id="3" name="内容占位符 2">
            <a:extLst>
              <a:ext uri="{FF2B5EF4-FFF2-40B4-BE49-F238E27FC236}">
                <a16:creationId xmlns:a16="http://schemas.microsoft.com/office/drawing/2014/main" id="{178B3066-9AD8-775D-8C40-30D7B7A3345B}"/>
              </a:ext>
            </a:extLst>
          </p:cNvPr>
          <p:cNvSpPr>
            <a:spLocks noGrp="1"/>
          </p:cNvSpPr>
          <p:nvPr>
            <p:ph idx="1"/>
          </p:nvPr>
        </p:nvSpPr>
        <p:spPr/>
        <p:txBody>
          <a:bodyPr/>
          <a:lstStyle/>
          <a:p>
            <a:r>
              <a:rPr lang="en-US" altLang="zh-CN" sz="3200" dirty="0"/>
              <a:t>1 M </a:t>
            </a:r>
            <a:r>
              <a:rPr lang="en-US" altLang="zh-CN" sz="3200" dirty="0">
                <a:sym typeface="Wingdings" panose="05000000000000000000" pitchFamily="2" charset="2"/>
              </a:rPr>
              <a:t> </a:t>
            </a:r>
            <a:r>
              <a:rPr lang="en-US" altLang="zh-CN" sz="3200" dirty="0"/>
              <a:t>13419</a:t>
            </a:r>
          </a:p>
          <a:p>
            <a:r>
              <a:rPr lang="en-US" altLang="zh-CN" sz="3200" dirty="0"/>
              <a:t>8:1:1</a:t>
            </a:r>
          </a:p>
          <a:p>
            <a:endParaRPr lang="zh-CN" altLang="en-US" dirty="0"/>
          </a:p>
        </p:txBody>
      </p:sp>
      <p:sp>
        <p:nvSpPr>
          <p:cNvPr id="5" name="文本框 4">
            <a:extLst>
              <a:ext uri="{FF2B5EF4-FFF2-40B4-BE49-F238E27FC236}">
                <a16:creationId xmlns:a16="http://schemas.microsoft.com/office/drawing/2014/main" id="{0B02E6AB-2864-E764-86E1-B04CE66A3FC1}"/>
              </a:ext>
            </a:extLst>
          </p:cNvPr>
          <p:cNvSpPr txBox="1"/>
          <p:nvPr/>
        </p:nvSpPr>
        <p:spPr>
          <a:xfrm>
            <a:off x="10231877" y="6245649"/>
            <a:ext cx="1121923" cy="369332"/>
          </a:xfrm>
          <a:prstGeom prst="rect">
            <a:avLst/>
          </a:prstGeom>
          <a:noFill/>
        </p:spPr>
        <p:txBody>
          <a:bodyPr wrap="square">
            <a:spAutoFit/>
          </a:bodyPr>
          <a:lstStyle/>
          <a:p>
            <a:r>
              <a:rPr lang="en-US" altLang="zh-CN" dirty="0">
                <a:hlinkClick r:id="rId3"/>
              </a:rPr>
              <a:t>VARNA</a:t>
            </a:r>
            <a:endParaRPr lang="zh-CN" altLang="en-US" dirty="0"/>
          </a:p>
        </p:txBody>
      </p:sp>
      <p:pic>
        <p:nvPicPr>
          <p:cNvPr id="7" name="图片 6">
            <a:extLst>
              <a:ext uri="{FF2B5EF4-FFF2-40B4-BE49-F238E27FC236}">
                <a16:creationId xmlns:a16="http://schemas.microsoft.com/office/drawing/2014/main" id="{AD8F62B1-5D19-5730-8AB9-46CCDEAC8D47}"/>
              </a:ext>
            </a:extLst>
          </p:cNvPr>
          <p:cNvPicPr>
            <a:picLocks noChangeAspect="1"/>
          </p:cNvPicPr>
          <p:nvPr/>
        </p:nvPicPr>
        <p:blipFill>
          <a:blip r:embed="rId4"/>
          <a:stretch>
            <a:fillRect/>
          </a:stretch>
        </p:blipFill>
        <p:spPr>
          <a:xfrm>
            <a:off x="1212715" y="2929211"/>
            <a:ext cx="5017655" cy="3313375"/>
          </a:xfrm>
          <a:prstGeom prst="rect">
            <a:avLst/>
          </a:prstGeom>
        </p:spPr>
      </p:pic>
      <p:sp>
        <p:nvSpPr>
          <p:cNvPr id="11" name="文本框 10">
            <a:extLst>
              <a:ext uri="{FF2B5EF4-FFF2-40B4-BE49-F238E27FC236}">
                <a16:creationId xmlns:a16="http://schemas.microsoft.com/office/drawing/2014/main" id="{EC0DAAB7-9327-CE93-3400-73B534744658}"/>
              </a:ext>
            </a:extLst>
          </p:cNvPr>
          <p:cNvSpPr txBox="1"/>
          <p:nvPr/>
        </p:nvSpPr>
        <p:spPr>
          <a:xfrm>
            <a:off x="298314" y="6311900"/>
            <a:ext cx="6096000" cy="369332"/>
          </a:xfrm>
          <a:prstGeom prst="rect">
            <a:avLst/>
          </a:prstGeom>
          <a:noFill/>
        </p:spPr>
        <p:txBody>
          <a:bodyPr wrap="square">
            <a:spAutoFit/>
          </a:bodyPr>
          <a:lstStyle/>
          <a:p>
            <a:r>
              <a:rPr lang="zh-CN" altLang="en-US" dirty="0"/>
              <a:t>/home/md_ta/work/week08/demo1/doc/bpRNA</a:t>
            </a:r>
          </a:p>
        </p:txBody>
      </p:sp>
      <p:pic>
        <p:nvPicPr>
          <p:cNvPr id="13" name="图片 12">
            <a:extLst>
              <a:ext uri="{FF2B5EF4-FFF2-40B4-BE49-F238E27FC236}">
                <a16:creationId xmlns:a16="http://schemas.microsoft.com/office/drawing/2014/main" id="{16D906A9-91F4-1E76-C015-2BC90B418009}"/>
              </a:ext>
            </a:extLst>
          </p:cNvPr>
          <p:cNvPicPr>
            <a:picLocks noChangeAspect="1"/>
          </p:cNvPicPr>
          <p:nvPr/>
        </p:nvPicPr>
        <p:blipFill>
          <a:blip r:embed="rId5"/>
          <a:stretch>
            <a:fillRect/>
          </a:stretch>
        </p:blipFill>
        <p:spPr>
          <a:xfrm>
            <a:off x="6498093" y="2379526"/>
            <a:ext cx="4944948" cy="3864906"/>
          </a:xfrm>
          <a:prstGeom prst="rect">
            <a:avLst/>
          </a:prstGeom>
        </p:spPr>
      </p:pic>
    </p:spTree>
    <p:extLst>
      <p:ext uri="{BB962C8B-B14F-4D97-AF65-F5344CB8AC3E}">
        <p14:creationId xmlns:p14="http://schemas.microsoft.com/office/powerpoint/2010/main" val="1638001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52400"/>
            <a:ext cx="11430000" cy="685800"/>
          </a:xfrm>
        </p:spPr>
        <p:txBody>
          <a:bodyPr>
            <a:normAutofit/>
          </a:bodyPr>
          <a:lstStyle/>
          <a:p>
            <a:r>
              <a:rPr lang="en-US" altLang="zh-CN" sz="3200" b="1" dirty="0">
                <a:latin typeface="Calibri" panose="020F0502020204030204" pitchFamily="34" charset="0"/>
                <a:cs typeface="Calibri" panose="020F0502020204030204" pitchFamily="34" charset="0"/>
              </a:rPr>
              <a:t>RNA primary, secondary, tertiary, and quaternary structures</a:t>
            </a:r>
            <a:endParaRPr lang="zh-CN" altLang="en-US" sz="3200" b="1" dirty="0">
              <a:latin typeface="Calibri" panose="020F0502020204030204" pitchFamily="34" charset="0"/>
              <a:cs typeface="Calibri" panose="020F0502020204030204" pitchFamily="34" charset="0"/>
            </a:endParaRPr>
          </a:p>
        </p:txBody>
      </p:sp>
      <p:grpSp>
        <p:nvGrpSpPr>
          <p:cNvPr id="2" name="Group 1"/>
          <p:cNvGrpSpPr/>
          <p:nvPr/>
        </p:nvGrpSpPr>
        <p:grpSpPr>
          <a:xfrm>
            <a:off x="1066800" y="990600"/>
            <a:ext cx="4419600" cy="1295400"/>
            <a:chOff x="76200" y="1676400"/>
            <a:chExt cx="4419600" cy="1295400"/>
          </a:xfrm>
        </p:grpSpPr>
        <p:pic>
          <p:nvPicPr>
            <p:cNvPr id="307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912872"/>
              <a:ext cx="4164462" cy="91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76200" y="1676400"/>
              <a:ext cx="4419600" cy="1295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Group 2"/>
          <p:cNvGrpSpPr/>
          <p:nvPr/>
        </p:nvGrpSpPr>
        <p:grpSpPr>
          <a:xfrm>
            <a:off x="6629400" y="990600"/>
            <a:ext cx="4254371" cy="1295400"/>
            <a:chOff x="4800599" y="1676400"/>
            <a:chExt cx="4254371" cy="1295400"/>
          </a:xfrm>
        </p:grpSpPr>
        <p:pic>
          <p:nvPicPr>
            <p:cNvPr id="307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912872"/>
              <a:ext cx="4009269" cy="831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12"/>
            <p:cNvSpPr/>
            <p:nvPr/>
          </p:nvSpPr>
          <p:spPr>
            <a:xfrm>
              <a:off x="4800599" y="1676400"/>
              <a:ext cx="4254371" cy="1295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Group 3"/>
          <p:cNvGrpSpPr/>
          <p:nvPr/>
        </p:nvGrpSpPr>
        <p:grpSpPr>
          <a:xfrm>
            <a:off x="1045382" y="2878248"/>
            <a:ext cx="4669618" cy="2608152"/>
            <a:chOff x="54782" y="3564048"/>
            <a:chExt cx="4669618" cy="2608152"/>
          </a:xfrm>
        </p:grpSpPr>
        <p:pic>
          <p:nvPicPr>
            <p:cNvPr id="307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8045" y="3657600"/>
              <a:ext cx="461824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54782" y="3564048"/>
              <a:ext cx="4669618" cy="2608152"/>
            </a:xfrm>
            <a:prstGeom prst="roundRect">
              <a:avLst>
                <a:gd name="adj" fmla="val 10766"/>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Group 5"/>
          <p:cNvGrpSpPr/>
          <p:nvPr/>
        </p:nvGrpSpPr>
        <p:grpSpPr>
          <a:xfrm>
            <a:off x="6643394" y="2559540"/>
            <a:ext cx="4253207" cy="3307860"/>
            <a:chOff x="4814593" y="3245340"/>
            <a:chExt cx="4253207" cy="3307860"/>
          </a:xfrm>
        </p:grpSpPr>
        <p:pic>
          <p:nvPicPr>
            <p:cNvPr id="307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4822" y="3272499"/>
              <a:ext cx="4242978" cy="3231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le 14"/>
            <p:cNvSpPr/>
            <p:nvPr/>
          </p:nvSpPr>
          <p:spPr>
            <a:xfrm>
              <a:off x="4814593" y="3245340"/>
              <a:ext cx="4199588" cy="3307860"/>
            </a:xfrm>
            <a:prstGeom prst="roundRect">
              <a:avLst>
                <a:gd name="adj" fmla="val 10766"/>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a:extLst>
              <a:ext uri="{FF2B5EF4-FFF2-40B4-BE49-F238E27FC236}">
                <a16:creationId xmlns:a16="http://schemas.microsoft.com/office/drawing/2014/main" id="{D46948F1-1B5A-40A5-A3F2-9C03BCC0F19A}"/>
              </a:ext>
            </a:extLst>
          </p:cNvPr>
          <p:cNvSpPr txBox="1"/>
          <p:nvPr/>
        </p:nvSpPr>
        <p:spPr>
          <a:xfrm>
            <a:off x="838200" y="6019800"/>
            <a:ext cx="10896600" cy="584775"/>
          </a:xfrm>
          <a:prstGeom prst="rect">
            <a:avLst/>
          </a:prstGeom>
          <a:noFill/>
        </p:spPr>
        <p:txBody>
          <a:bodyPr wrap="square" rtlCol="0">
            <a:spAutoFit/>
          </a:bodyPr>
          <a:lstStyle/>
          <a:p>
            <a:r>
              <a:rPr lang="en-US" altLang="zh-CN" sz="3200" dirty="0"/>
              <a:t>“Sequence </a:t>
            </a:r>
            <a:r>
              <a:rPr lang="en-US" altLang="zh-CN" sz="3200" dirty="0">
                <a:sym typeface="Wingdings" panose="05000000000000000000" pitchFamily="2" charset="2"/>
              </a:rPr>
              <a:t> Structure” holds true also for RNAs</a:t>
            </a:r>
            <a:endParaRPr lang="zh-CN" altLang="en-US" sz="3200" dirty="0"/>
          </a:p>
        </p:txBody>
      </p:sp>
    </p:spTree>
    <p:extLst>
      <p:ext uri="{BB962C8B-B14F-4D97-AF65-F5344CB8AC3E}">
        <p14:creationId xmlns:p14="http://schemas.microsoft.com/office/powerpoint/2010/main" val="30840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783CB-EC08-63EC-1922-2C68EB49CF8F}"/>
              </a:ext>
            </a:extLst>
          </p:cNvPr>
          <p:cNvSpPr>
            <a:spLocks noGrp="1"/>
          </p:cNvSpPr>
          <p:nvPr>
            <p:ph type="title"/>
          </p:nvPr>
        </p:nvSpPr>
        <p:spPr/>
        <p:txBody>
          <a:bodyPr/>
          <a:lstStyle/>
          <a:p>
            <a:r>
              <a:rPr lang="en-US" altLang="zh-CN" dirty="0"/>
              <a:t>1.2 Feature</a:t>
            </a:r>
            <a:endParaRPr lang="zh-CN" altLang="en-US" dirty="0"/>
          </a:p>
        </p:txBody>
      </p:sp>
      <p:sp>
        <p:nvSpPr>
          <p:cNvPr id="3" name="内容占位符 2">
            <a:extLst>
              <a:ext uri="{FF2B5EF4-FFF2-40B4-BE49-F238E27FC236}">
                <a16:creationId xmlns:a16="http://schemas.microsoft.com/office/drawing/2014/main" id="{C4173818-6BC5-7EFD-D122-9BE543B71E69}"/>
              </a:ext>
            </a:extLst>
          </p:cNvPr>
          <p:cNvSpPr>
            <a:spLocks noGrp="1"/>
          </p:cNvSpPr>
          <p:nvPr>
            <p:ph idx="1"/>
          </p:nvPr>
        </p:nvSpPr>
        <p:spPr/>
        <p:txBody>
          <a:bodyPr/>
          <a:lstStyle/>
          <a:p>
            <a:r>
              <a:rPr lang="en-US" altLang="zh-CN" dirty="0"/>
              <a:t>Sequence </a:t>
            </a:r>
            <a:r>
              <a:rPr lang="en-US" altLang="zh-CN" dirty="0">
                <a:sym typeface="Wingdings" panose="05000000000000000000" pitchFamily="2" charset="2"/>
              </a:rPr>
              <a:t> one-hot array  Feature</a:t>
            </a:r>
          </a:p>
          <a:p>
            <a:r>
              <a:rPr lang="en-US" altLang="zh-CN" dirty="0">
                <a:sym typeface="Wingdings" panose="05000000000000000000" pitchFamily="2" charset="2"/>
              </a:rPr>
              <a:t>       L                [L, 4]         [L, L, 8]</a:t>
            </a:r>
            <a:endParaRPr lang="zh-CN" altLang="en-US" dirty="0"/>
          </a:p>
        </p:txBody>
      </p:sp>
      <p:pic>
        <p:nvPicPr>
          <p:cNvPr id="5" name="图片 4">
            <a:extLst>
              <a:ext uri="{FF2B5EF4-FFF2-40B4-BE49-F238E27FC236}">
                <a16:creationId xmlns:a16="http://schemas.microsoft.com/office/drawing/2014/main" id="{3E0F73A8-6816-3A70-1E0D-827E406DC753}"/>
              </a:ext>
            </a:extLst>
          </p:cNvPr>
          <p:cNvPicPr>
            <a:picLocks noChangeAspect="1"/>
          </p:cNvPicPr>
          <p:nvPr/>
        </p:nvPicPr>
        <p:blipFill>
          <a:blip r:embed="rId2"/>
          <a:stretch>
            <a:fillRect/>
          </a:stretch>
        </p:blipFill>
        <p:spPr>
          <a:xfrm>
            <a:off x="674451" y="3033273"/>
            <a:ext cx="5350213" cy="2863028"/>
          </a:xfrm>
          <a:prstGeom prst="rect">
            <a:avLst/>
          </a:prstGeom>
        </p:spPr>
      </p:pic>
      <p:sp>
        <p:nvSpPr>
          <p:cNvPr id="6" name="文本框 5">
            <a:extLst>
              <a:ext uri="{FF2B5EF4-FFF2-40B4-BE49-F238E27FC236}">
                <a16:creationId xmlns:a16="http://schemas.microsoft.com/office/drawing/2014/main" id="{FFBC8177-E3E5-CDBA-3025-2FB02E548C5E}"/>
              </a:ext>
            </a:extLst>
          </p:cNvPr>
          <p:cNvSpPr txBox="1"/>
          <p:nvPr/>
        </p:nvSpPr>
        <p:spPr>
          <a:xfrm>
            <a:off x="2449310" y="5851966"/>
            <a:ext cx="1800493" cy="369332"/>
          </a:xfrm>
          <a:prstGeom prst="rect">
            <a:avLst/>
          </a:prstGeom>
          <a:noFill/>
        </p:spPr>
        <p:txBody>
          <a:bodyPr wrap="none" rtlCol="0">
            <a:spAutoFit/>
          </a:bodyPr>
          <a:lstStyle/>
          <a:p>
            <a:r>
              <a:rPr lang="en-US" altLang="zh-CN" dirty="0"/>
              <a:t>feature: [L, L, 8]</a:t>
            </a:r>
            <a:endParaRPr lang="zh-CN" altLang="en-US" dirty="0"/>
          </a:p>
        </p:txBody>
      </p:sp>
      <p:pic>
        <p:nvPicPr>
          <p:cNvPr id="8" name="图片 7">
            <a:extLst>
              <a:ext uri="{FF2B5EF4-FFF2-40B4-BE49-F238E27FC236}">
                <a16:creationId xmlns:a16="http://schemas.microsoft.com/office/drawing/2014/main" id="{8E549D5F-C643-6052-C188-E0642780B7AC}"/>
              </a:ext>
            </a:extLst>
          </p:cNvPr>
          <p:cNvPicPr>
            <a:picLocks noChangeAspect="1"/>
          </p:cNvPicPr>
          <p:nvPr/>
        </p:nvPicPr>
        <p:blipFill>
          <a:blip r:embed="rId3"/>
          <a:stretch>
            <a:fillRect/>
          </a:stretch>
        </p:blipFill>
        <p:spPr>
          <a:xfrm>
            <a:off x="6387829" y="3139630"/>
            <a:ext cx="5033237" cy="2650314"/>
          </a:xfrm>
          <a:prstGeom prst="rect">
            <a:avLst/>
          </a:prstGeom>
        </p:spPr>
      </p:pic>
      <p:sp>
        <p:nvSpPr>
          <p:cNvPr id="9" name="文本框 8">
            <a:extLst>
              <a:ext uri="{FF2B5EF4-FFF2-40B4-BE49-F238E27FC236}">
                <a16:creationId xmlns:a16="http://schemas.microsoft.com/office/drawing/2014/main" id="{5964CBFC-3E01-4E92-41C2-D33A06FC65C9}"/>
              </a:ext>
            </a:extLst>
          </p:cNvPr>
          <p:cNvSpPr txBox="1"/>
          <p:nvPr/>
        </p:nvSpPr>
        <p:spPr>
          <a:xfrm>
            <a:off x="6734850" y="5851966"/>
            <a:ext cx="1954381" cy="369332"/>
          </a:xfrm>
          <a:prstGeom prst="rect">
            <a:avLst/>
          </a:prstGeom>
          <a:noFill/>
        </p:spPr>
        <p:txBody>
          <a:bodyPr wrap="none" rtlCol="0">
            <a:spAutoFit/>
          </a:bodyPr>
          <a:lstStyle/>
          <a:p>
            <a:r>
              <a:rPr lang="en-US" altLang="zh-CN" dirty="0" err="1"/>
              <a:t>zero_mask</a:t>
            </a:r>
            <a:r>
              <a:rPr lang="en-US" altLang="zh-CN" dirty="0"/>
              <a:t>: [L, L]</a:t>
            </a:r>
            <a:endParaRPr lang="zh-CN" altLang="en-US" dirty="0"/>
          </a:p>
        </p:txBody>
      </p:sp>
      <p:sp>
        <p:nvSpPr>
          <p:cNvPr id="10" name="文本框 9">
            <a:extLst>
              <a:ext uri="{FF2B5EF4-FFF2-40B4-BE49-F238E27FC236}">
                <a16:creationId xmlns:a16="http://schemas.microsoft.com/office/drawing/2014/main" id="{FEDE77AC-C20E-8C9E-E422-B401EA30B968}"/>
              </a:ext>
            </a:extLst>
          </p:cNvPr>
          <p:cNvSpPr txBox="1"/>
          <p:nvPr/>
        </p:nvSpPr>
        <p:spPr>
          <a:xfrm>
            <a:off x="9309659" y="5851966"/>
            <a:ext cx="1992853" cy="369332"/>
          </a:xfrm>
          <a:prstGeom prst="rect">
            <a:avLst/>
          </a:prstGeom>
          <a:noFill/>
        </p:spPr>
        <p:txBody>
          <a:bodyPr wrap="none" rtlCol="0">
            <a:spAutoFit/>
          </a:bodyPr>
          <a:lstStyle/>
          <a:p>
            <a:r>
              <a:rPr lang="en-US" altLang="zh-CN" dirty="0" err="1"/>
              <a:t>label_mask</a:t>
            </a:r>
            <a:r>
              <a:rPr lang="en-US" altLang="zh-CN" dirty="0"/>
              <a:t>: [L, L]</a:t>
            </a:r>
            <a:endParaRPr lang="zh-CN" altLang="en-US" dirty="0"/>
          </a:p>
        </p:txBody>
      </p:sp>
    </p:spTree>
    <p:extLst>
      <p:ext uri="{BB962C8B-B14F-4D97-AF65-F5344CB8AC3E}">
        <p14:creationId xmlns:p14="http://schemas.microsoft.com/office/powerpoint/2010/main" val="1187826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DEFF99-A049-1553-8BEB-57FD67BEB3BC}"/>
              </a:ext>
            </a:extLst>
          </p:cNvPr>
          <p:cNvSpPr>
            <a:spLocks noGrp="1"/>
          </p:cNvSpPr>
          <p:nvPr>
            <p:ph type="title"/>
          </p:nvPr>
        </p:nvSpPr>
        <p:spPr/>
        <p:txBody>
          <a:bodyPr/>
          <a:lstStyle/>
          <a:p>
            <a:r>
              <a:rPr lang="en-US" altLang="zh-CN" dirty="0"/>
              <a:t>1.3 Label</a:t>
            </a:r>
            <a:endParaRPr lang="zh-CN" altLang="en-US" dirty="0"/>
          </a:p>
        </p:txBody>
      </p:sp>
      <p:pic>
        <p:nvPicPr>
          <p:cNvPr id="5" name="内容占位符 4" descr="图表&#10;&#10;AI 生成的内容可能不正确。">
            <a:extLst>
              <a:ext uri="{FF2B5EF4-FFF2-40B4-BE49-F238E27FC236}">
                <a16:creationId xmlns:a16="http://schemas.microsoft.com/office/drawing/2014/main" id="{035F3B80-77C4-F57C-C03E-3121D35057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1773" y="1673234"/>
            <a:ext cx="3600000" cy="3532235"/>
          </a:xfrm>
        </p:spPr>
      </p:pic>
      <p:pic>
        <p:nvPicPr>
          <p:cNvPr id="7" name="图片 6" descr="图片包含 地图&#10;&#10;AI 生成的内容可能不正确。">
            <a:extLst>
              <a:ext uri="{FF2B5EF4-FFF2-40B4-BE49-F238E27FC236}">
                <a16:creationId xmlns:a16="http://schemas.microsoft.com/office/drawing/2014/main" id="{2BC6F374-026B-92CD-8477-85929B2129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771" y="1796451"/>
            <a:ext cx="3600000" cy="3075303"/>
          </a:xfrm>
          <a:prstGeom prst="rect">
            <a:avLst/>
          </a:prstGeom>
        </p:spPr>
      </p:pic>
      <p:sp>
        <p:nvSpPr>
          <p:cNvPr id="8" name="文本框 7">
            <a:extLst>
              <a:ext uri="{FF2B5EF4-FFF2-40B4-BE49-F238E27FC236}">
                <a16:creationId xmlns:a16="http://schemas.microsoft.com/office/drawing/2014/main" id="{080D9296-D97F-28D3-E4D1-9B72CCEF9EC6}"/>
              </a:ext>
            </a:extLst>
          </p:cNvPr>
          <p:cNvSpPr txBox="1"/>
          <p:nvPr/>
        </p:nvSpPr>
        <p:spPr>
          <a:xfrm>
            <a:off x="2578477" y="5205469"/>
            <a:ext cx="2066591" cy="830997"/>
          </a:xfrm>
          <a:prstGeom prst="rect">
            <a:avLst/>
          </a:prstGeom>
          <a:noFill/>
        </p:spPr>
        <p:txBody>
          <a:bodyPr wrap="none" rtlCol="0">
            <a:spAutoFit/>
          </a:bodyPr>
          <a:lstStyle/>
          <a:p>
            <a:pPr algn="ctr"/>
            <a:r>
              <a:rPr lang="en-US" altLang="zh-CN" sz="2400" dirty="0"/>
              <a:t>label: [L, L]</a:t>
            </a:r>
          </a:p>
          <a:p>
            <a:pPr algn="ctr"/>
            <a:r>
              <a:rPr lang="en-US" altLang="zh-CN" sz="2400" dirty="0"/>
              <a:t>(contact map)</a:t>
            </a:r>
            <a:endParaRPr lang="zh-CN" altLang="en-US" sz="2400" dirty="0"/>
          </a:p>
        </p:txBody>
      </p:sp>
      <p:sp>
        <p:nvSpPr>
          <p:cNvPr id="9" name="文本框 8">
            <a:extLst>
              <a:ext uri="{FF2B5EF4-FFF2-40B4-BE49-F238E27FC236}">
                <a16:creationId xmlns:a16="http://schemas.microsoft.com/office/drawing/2014/main" id="{C4794888-2B95-94B1-2293-A4D4044FEEF7}"/>
              </a:ext>
            </a:extLst>
          </p:cNvPr>
          <p:cNvSpPr txBox="1"/>
          <p:nvPr/>
        </p:nvSpPr>
        <p:spPr>
          <a:xfrm>
            <a:off x="6873305" y="5205469"/>
            <a:ext cx="2888932" cy="461665"/>
          </a:xfrm>
          <a:prstGeom prst="rect">
            <a:avLst/>
          </a:prstGeom>
          <a:noFill/>
        </p:spPr>
        <p:txBody>
          <a:bodyPr wrap="none" rtlCol="0">
            <a:spAutoFit/>
          </a:bodyPr>
          <a:lstStyle/>
          <a:p>
            <a:r>
              <a:rPr lang="en-US" altLang="zh-CN" sz="2400" dirty="0"/>
              <a:t>secondary structure</a:t>
            </a:r>
            <a:endParaRPr lang="zh-CN" altLang="en-US" sz="2400" dirty="0"/>
          </a:p>
        </p:txBody>
      </p:sp>
      <p:sp>
        <p:nvSpPr>
          <p:cNvPr id="10" name="椭圆 9">
            <a:extLst>
              <a:ext uri="{FF2B5EF4-FFF2-40B4-BE49-F238E27FC236}">
                <a16:creationId xmlns:a16="http://schemas.microsoft.com/office/drawing/2014/main" id="{1C9B56CB-57C8-2D50-F5D6-DAD6F960029B}"/>
              </a:ext>
            </a:extLst>
          </p:cNvPr>
          <p:cNvSpPr/>
          <p:nvPr/>
        </p:nvSpPr>
        <p:spPr>
          <a:xfrm>
            <a:off x="2393004" y="2879387"/>
            <a:ext cx="946826" cy="87549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0C7DF127-B185-7334-4441-2F29FD253109}"/>
              </a:ext>
            </a:extLst>
          </p:cNvPr>
          <p:cNvSpPr/>
          <p:nvPr/>
        </p:nvSpPr>
        <p:spPr>
          <a:xfrm>
            <a:off x="2074229" y="4520119"/>
            <a:ext cx="558724" cy="49286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9AE6D4EF-D55D-DBC6-A3EB-59DB4400BC70}"/>
              </a:ext>
            </a:extLst>
          </p:cNvPr>
          <p:cNvSpPr/>
          <p:nvPr/>
        </p:nvSpPr>
        <p:spPr>
          <a:xfrm>
            <a:off x="3877089" y="4020766"/>
            <a:ext cx="701396" cy="62257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646F7E26-3DED-988D-8E8D-AB9CB65CDD8A}"/>
              </a:ext>
            </a:extLst>
          </p:cNvPr>
          <p:cNvSpPr/>
          <p:nvPr/>
        </p:nvSpPr>
        <p:spPr>
          <a:xfrm>
            <a:off x="8103424" y="3625173"/>
            <a:ext cx="558724" cy="135234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EBF8E147-41FC-6D07-EB0D-9A5D2FC3CFA3}"/>
              </a:ext>
            </a:extLst>
          </p:cNvPr>
          <p:cNvSpPr/>
          <p:nvPr/>
        </p:nvSpPr>
        <p:spPr>
          <a:xfrm rot="18865086">
            <a:off x="7476917" y="1707136"/>
            <a:ext cx="558724" cy="19249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E4EC8E8D-402E-FBFD-B654-D535A6D1437D}"/>
              </a:ext>
            </a:extLst>
          </p:cNvPr>
          <p:cNvSpPr/>
          <p:nvPr/>
        </p:nvSpPr>
        <p:spPr>
          <a:xfrm rot="14428390">
            <a:off x="9047158" y="2074980"/>
            <a:ext cx="558724" cy="19249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a:extLst>
              <a:ext uri="{FF2B5EF4-FFF2-40B4-BE49-F238E27FC236}">
                <a16:creationId xmlns:a16="http://schemas.microsoft.com/office/drawing/2014/main" id="{8685962A-F23F-1BC6-34A8-105DC590C1E8}"/>
              </a:ext>
            </a:extLst>
          </p:cNvPr>
          <p:cNvCxnSpPr>
            <a:stCxn id="10" idx="6"/>
            <a:endCxn id="18" idx="1"/>
          </p:cNvCxnSpPr>
          <p:nvPr/>
        </p:nvCxnSpPr>
        <p:spPr>
          <a:xfrm flipV="1">
            <a:off x="3339830" y="2334380"/>
            <a:ext cx="3792092" cy="98275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直接连接符 21">
            <a:extLst>
              <a:ext uri="{FF2B5EF4-FFF2-40B4-BE49-F238E27FC236}">
                <a16:creationId xmlns:a16="http://schemas.microsoft.com/office/drawing/2014/main" id="{E6A58248-024F-A1D9-42B7-F0AE051B0579}"/>
              </a:ext>
            </a:extLst>
          </p:cNvPr>
          <p:cNvCxnSpPr>
            <a:cxnSpLocks/>
            <a:stCxn id="13" idx="6"/>
            <a:endCxn id="15" idx="3"/>
          </p:cNvCxnSpPr>
          <p:nvPr/>
        </p:nvCxnSpPr>
        <p:spPr>
          <a:xfrm>
            <a:off x="2632953" y="4766553"/>
            <a:ext cx="5552294" cy="1291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直接连接符 24">
            <a:extLst>
              <a:ext uri="{FF2B5EF4-FFF2-40B4-BE49-F238E27FC236}">
                <a16:creationId xmlns:a16="http://schemas.microsoft.com/office/drawing/2014/main" id="{B271C8E5-F230-62D0-6349-1B40D05098EE}"/>
              </a:ext>
            </a:extLst>
          </p:cNvPr>
          <p:cNvCxnSpPr>
            <a:cxnSpLocks/>
            <a:stCxn id="14" idx="6"/>
            <a:endCxn id="19" idx="0"/>
          </p:cNvCxnSpPr>
          <p:nvPr/>
        </p:nvCxnSpPr>
        <p:spPr>
          <a:xfrm flipV="1">
            <a:off x="4578485" y="3511797"/>
            <a:ext cx="3910559" cy="82025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直接连接符 28">
            <a:extLst>
              <a:ext uri="{FF2B5EF4-FFF2-40B4-BE49-F238E27FC236}">
                <a16:creationId xmlns:a16="http://schemas.microsoft.com/office/drawing/2014/main" id="{88EBD361-403E-0F33-031D-4BDD505C5E49}"/>
              </a:ext>
            </a:extLst>
          </p:cNvPr>
          <p:cNvCxnSpPr>
            <a:cxnSpLocks/>
          </p:cNvCxnSpPr>
          <p:nvPr/>
        </p:nvCxnSpPr>
        <p:spPr>
          <a:xfrm>
            <a:off x="1924020" y="1533381"/>
            <a:ext cx="3686452" cy="3651385"/>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5296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C17C81-9CE3-CE50-EFAD-238EC96C2A82}"/>
              </a:ext>
            </a:extLst>
          </p:cNvPr>
          <p:cNvSpPr>
            <a:spLocks noGrp="1"/>
          </p:cNvSpPr>
          <p:nvPr>
            <p:ph type="title"/>
          </p:nvPr>
        </p:nvSpPr>
        <p:spPr/>
        <p:txBody>
          <a:bodyPr/>
          <a:lstStyle/>
          <a:p>
            <a:r>
              <a:rPr lang="en-US" altLang="zh-CN" dirty="0"/>
              <a:t>1.4 Summary</a:t>
            </a:r>
            <a:endParaRPr lang="zh-CN" altLang="en-US" dirty="0"/>
          </a:p>
        </p:txBody>
      </p:sp>
      <p:sp>
        <p:nvSpPr>
          <p:cNvPr id="3" name="内容占位符 2">
            <a:extLst>
              <a:ext uri="{FF2B5EF4-FFF2-40B4-BE49-F238E27FC236}">
                <a16:creationId xmlns:a16="http://schemas.microsoft.com/office/drawing/2014/main" id="{A8DCA275-2517-D1E7-CEDA-CBD0FFD7B8B5}"/>
              </a:ext>
            </a:extLst>
          </p:cNvPr>
          <p:cNvSpPr>
            <a:spLocks noGrp="1"/>
          </p:cNvSpPr>
          <p:nvPr>
            <p:ph idx="1"/>
          </p:nvPr>
        </p:nvSpPr>
        <p:spPr/>
        <p:txBody>
          <a:bodyPr/>
          <a:lstStyle/>
          <a:p>
            <a:r>
              <a:rPr lang="en-US" altLang="zh-CN" dirty="0"/>
              <a:t>Input: sequence </a:t>
            </a:r>
            <a:r>
              <a:rPr lang="en-US" altLang="zh-CN" dirty="0">
                <a:sym typeface="Wingdings" panose="05000000000000000000" pitchFamily="2" charset="2"/>
              </a:rPr>
              <a:t> [L, L, 8]</a:t>
            </a:r>
          </a:p>
          <a:p>
            <a:r>
              <a:rPr lang="en-US" altLang="zh-CN" dirty="0">
                <a:sym typeface="Wingdings" panose="05000000000000000000" pitchFamily="2" charset="2"/>
              </a:rPr>
              <a:t>Output: [L, L]</a:t>
            </a:r>
            <a:endParaRPr lang="zh-CN" altLang="en-US" dirty="0"/>
          </a:p>
        </p:txBody>
      </p:sp>
    </p:spTree>
    <p:extLst>
      <p:ext uri="{BB962C8B-B14F-4D97-AF65-F5344CB8AC3E}">
        <p14:creationId xmlns:p14="http://schemas.microsoft.com/office/powerpoint/2010/main" val="238663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49F884-56E0-E55E-E3E4-395E577C06FF}"/>
              </a:ext>
            </a:extLst>
          </p:cNvPr>
          <p:cNvSpPr>
            <a:spLocks noGrp="1"/>
          </p:cNvSpPr>
          <p:nvPr>
            <p:ph type="title"/>
          </p:nvPr>
        </p:nvSpPr>
        <p:spPr/>
        <p:txBody>
          <a:bodyPr/>
          <a:lstStyle/>
          <a:p>
            <a:r>
              <a:rPr lang="en-US" altLang="zh-CN" dirty="0"/>
              <a:t>2. Model</a:t>
            </a:r>
            <a:endParaRPr lang="zh-CN" altLang="en-US" dirty="0"/>
          </a:p>
        </p:txBody>
      </p:sp>
      <p:sp>
        <p:nvSpPr>
          <p:cNvPr id="3" name="内容占位符 2">
            <a:extLst>
              <a:ext uri="{FF2B5EF4-FFF2-40B4-BE49-F238E27FC236}">
                <a16:creationId xmlns:a16="http://schemas.microsoft.com/office/drawing/2014/main" id="{95591426-A3FF-6487-5942-CD00E85BC960}"/>
              </a:ext>
            </a:extLst>
          </p:cNvPr>
          <p:cNvSpPr>
            <a:spLocks noGrp="1"/>
          </p:cNvSpPr>
          <p:nvPr>
            <p:ph idx="1"/>
          </p:nvPr>
        </p:nvSpPr>
        <p:spPr/>
        <p:txBody>
          <a:bodyPr/>
          <a:lstStyle/>
          <a:p>
            <a:r>
              <a:rPr lang="en-US" altLang="zh-CN" dirty="0"/>
              <a:t>N</a:t>
            </a:r>
            <a:r>
              <a:rPr lang="en-US" altLang="zh-CN" baseline="-25000" dirty="0"/>
              <a:t>A</a:t>
            </a:r>
            <a:r>
              <a:rPr lang="en-US" altLang="zh-CN" dirty="0"/>
              <a:t>: number of residual blocks</a:t>
            </a:r>
          </a:p>
          <a:p>
            <a:r>
              <a:rPr lang="en-US" altLang="zh-CN" dirty="0"/>
              <a:t>N</a:t>
            </a:r>
            <a:r>
              <a:rPr lang="en-US" altLang="zh-CN" baseline="-25000" dirty="0"/>
              <a:t>BL</a:t>
            </a:r>
            <a:r>
              <a:rPr lang="en-US" altLang="zh-CN" dirty="0"/>
              <a:t>: with or without BLSTM</a:t>
            </a:r>
          </a:p>
          <a:p>
            <a:r>
              <a:rPr lang="en-US" altLang="zh-CN" dirty="0"/>
              <a:t>N</a:t>
            </a:r>
            <a:r>
              <a:rPr lang="en-US" altLang="zh-CN" baseline="-25000" dirty="0"/>
              <a:t>B</a:t>
            </a:r>
            <a:r>
              <a:rPr lang="en-US" altLang="zh-CN" dirty="0"/>
              <a:t>: number of FC layers</a:t>
            </a:r>
          </a:p>
          <a:p>
            <a:endParaRPr lang="zh-CN" altLang="en-US" dirty="0"/>
          </a:p>
        </p:txBody>
      </p:sp>
      <p:pic>
        <p:nvPicPr>
          <p:cNvPr id="4" name="图片 3" descr="图示, 示意图&#10;&#10;AI 生成的内容可能不正确。">
            <a:extLst>
              <a:ext uri="{FF2B5EF4-FFF2-40B4-BE49-F238E27FC236}">
                <a16:creationId xmlns:a16="http://schemas.microsoft.com/office/drawing/2014/main" id="{D53845B4-EF35-6F83-DEA8-306DA4CF3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3231" y="521955"/>
            <a:ext cx="4820569" cy="6069097"/>
          </a:xfrm>
          <a:prstGeom prst="rect">
            <a:avLst/>
          </a:prstGeom>
        </p:spPr>
      </p:pic>
      <p:pic>
        <p:nvPicPr>
          <p:cNvPr id="6" name="图片 5">
            <a:extLst>
              <a:ext uri="{FF2B5EF4-FFF2-40B4-BE49-F238E27FC236}">
                <a16:creationId xmlns:a16="http://schemas.microsoft.com/office/drawing/2014/main" id="{935BD951-00D4-9598-7C97-96C30274B6F4}"/>
              </a:ext>
            </a:extLst>
          </p:cNvPr>
          <p:cNvPicPr>
            <a:picLocks noChangeAspect="1"/>
          </p:cNvPicPr>
          <p:nvPr/>
        </p:nvPicPr>
        <p:blipFill>
          <a:blip r:embed="rId3"/>
          <a:stretch>
            <a:fillRect/>
          </a:stretch>
        </p:blipFill>
        <p:spPr>
          <a:xfrm>
            <a:off x="350838" y="4001294"/>
            <a:ext cx="5606845" cy="1724599"/>
          </a:xfrm>
          <a:prstGeom prst="rect">
            <a:avLst/>
          </a:prstGeom>
        </p:spPr>
      </p:pic>
    </p:spTree>
    <p:extLst>
      <p:ext uri="{BB962C8B-B14F-4D97-AF65-F5344CB8AC3E}">
        <p14:creationId xmlns:p14="http://schemas.microsoft.com/office/powerpoint/2010/main" val="1136521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EEB8E3-3AD7-6B40-8C6D-7DBE2A5B2B39}"/>
              </a:ext>
            </a:extLst>
          </p:cNvPr>
          <p:cNvSpPr>
            <a:spLocks noGrp="1"/>
          </p:cNvSpPr>
          <p:nvPr>
            <p:ph type="title"/>
          </p:nvPr>
        </p:nvSpPr>
        <p:spPr/>
        <p:txBody>
          <a:bodyPr/>
          <a:lstStyle/>
          <a:p>
            <a:r>
              <a:rPr lang="en-US" altLang="zh-CN" dirty="0"/>
              <a:t>3.0 Metrics</a:t>
            </a:r>
            <a:endParaRPr lang="zh-CN" altLang="en-US" dirty="0"/>
          </a:p>
        </p:txBody>
      </p:sp>
      <p:sp>
        <p:nvSpPr>
          <p:cNvPr id="3" name="内容占位符 2">
            <a:extLst>
              <a:ext uri="{FF2B5EF4-FFF2-40B4-BE49-F238E27FC236}">
                <a16:creationId xmlns:a16="http://schemas.microsoft.com/office/drawing/2014/main" id="{095E6C14-B621-EEAB-5C5E-545559A5D518}"/>
              </a:ext>
            </a:extLst>
          </p:cNvPr>
          <p:cNvSpPr>
            <a:spLocks noGrp="1"/>
          </p:cNvSpPr>
          <p:nvPr>
            <p:ph idx="1"/>
          </p:nvPr>
        </p:nvSpPr>
        <p:spPr/>
        <p:txBody>
          <a:bodyPr>
            <a:normAutofit/>
          </a:bodyPr>
          <a:lstStyle/>
          <a:p>
            <a:r>
              <a:rPr lang="en-US" altLang="zh-CN" dirty="0"/>
              <a:t>accuracy</a:t>
            </a:r>
          </a:p>
          <a:p>
            <a:pPr lvl="1"/>
            <a:r>
              <a:rPr lang="zh-CN" altLang="en-US" dirty="0">
                <a:solidFill>
                  <a:srgbClr val="191B1F"/>
                </a:solidFill>
                <a:latin typeface="-apple-system"/>
              </a:rPr>
              <a:t>准确率，</a:t>
            </a:r>
            <a:r>
              <a:rPr lang="zh-CN" altLang="en-US" b="0" i="0" dirty="0">
                <a:solidFill>
                  <a:srgbClr val="191B1F"/>
                </a:solidFill>
                <a:effectLst/>
                <a:latin typeface="-apple-system"/>
              </a:rPr>
              <a:t>分类正确的样本占总样本个数的比例</a:t>
            </a:r>
            <a:endParaRPr lang="en-US" altLang="zh-CN" b="0" i="0" dirty="0">
              <a:solidFill>
                <a:srgbClr val="191B1F"/>
              </a:solidFill>
              <a:effectLst/>
              <a:latin typeface="-apple-system"/>
            </a:endParaRPr>
          </a:p>
          <a:p>
            <a:r>
              <a:rPr lang="en-US" altLang="zh-CN" dirty="0"/>
              <a:t>precision</a:t>
            </a:r>
          </a:p>
          <a:p>
            <a:pPr lvl="1"/>
            <a:r>
              <a:rPr lang="zh-CN" altLang="en-US" b="0" i="0" dirty="0">
                <a:solidFill>
                  <a:srgbClr val="191B1F"/>
                </a:solidFill>
                <a:effectLst/>
                <a:latin typeface="-apple-system"/>
              </a:rPr>
              <a:t>精确率（查准率），把更少的负样本认为是正的</a:t>
            </a:r>
            <a:endParaRPr lang="en-US" altLang="zh-CN" b="0" i="0" dirty="0">
              <a:solidFill>
                <a:srgbClr val="191B1F"/>
              </a:solidFill>
              <a:effectLst/>
              <a:latin typeface="-apple-system"/>
            </a:endParaRPr>
          </a:p>
          <a:p>
            <a:r>
              <a:rPr lang="en-US" altLang="zh-CN" dirty="0"/>
              <a:t>recall</a:t>
            </a:r>
          </a:p>
          <a:p>
            <a:pPr lvl="1"/>
            <a:r>
              <a:rPr lang="zh-CN" altLang="en-US" b="0" i="0" dirty="0">
                <a:solidFill>
                  <a:srgbClr val="191B1F"/>
                </a:solidFill>
                <a:effectLst/>
                <a:latin typeface="-apple-system"/>
              </a:rPr>
              <a:t>查全率，把更多的正样本认为是正的</a:t>
            </a:r>
            <a:endParaRPr lang="en-US" altLang="zh-CN" dirty="0"/>
          </a:p>
          <a:p>
            <a:r>
              <a:rPr lang="en-US" altLang="zh-CN" dirty="0"/>
              <a:t>f1 score</a:t>
            </a:r>
          </a:p>
          <a:p>
            <a:pPr lvl="1"/>
            <a:r>
              <a:rPr lang="zh-CN" altLang="en-US" b="0" i="0" dirty="0">
                <a:solidFill>
                  <a:srgbClr val="191B1F"/>
                </a:solidFill>
                <a:effectLst/>
                <a:latin typeface="-apple-system"/>
              </a:rPr>
              <a:t>精确率和召回率的一个加权平均</a:t>
            </a:r>
            <a:endParaRPr lang="en-US" altLang="zh-CN" dirty="0"/>
          </a:p>
          <a:p>
            <a:r>
              <a:rPr lang="en-US" altLang="zh-CN" dirty="0"/>
              <a:t>mcc</a:t>
            </a:r>
            <a:endParaRPr lang="zh-CN" altLang="en-US" dirty="0"/>
          </a:p>
        </p:txBody>
      </p:sp>
      <p:sp>
        <p:nvSpPr>
          <p:cNvPr id="5" name="文本框 4">
            <a:extLst>
              <a:ext uri="{FF2B5EF4-FFF2-40B4-BE49-F238E27FC236}">
                <a16:creationId xmlns:a16="http://schemas.microsoft.com/office/drawing/2014/main" id="{868923C5-10EB-3945-2BA5-A6A3781092F0}"/>
              </a:ext>
            </a:extLst>
          </p:cNvPr>
          <p:cNvSpPr txBox="1"/>
          <p:nvPr/>
        </p:nvSpPr>
        <p:spPr>
          <a:xfrm>
            <a:off x="188068" y="6311900"/>
            <a:ext cx="8527914" cy="369332"/>
          </a:xfrm>
          <a:prstGeom prst="rect">
            <a:avLst/>
          </a:prstGeom>
          <a:noFill/>
        </p:spPr>
        <p:txBody>
          <a:bodyPr wrap="square">
            <a:spAutoFit/>
          </a:bodyPr>
          <a:lstStyle/>
          <a:p>
            <a:r>
              <a:rPr lang="zh-CN" altLang="en-US" dirty="0">
                <a:hlinkClick r:id="rId2"/>
              </a:rPr>
              <a:t>机器学习</a:t>
            </a:r>
            <a:r>
              <a:rPr lang="en-US" altLang="zh-CN" dirty="0">
                <a:hlinkClick r:id="rId2"/>
              </a:rPr>
              <a:t>-</a:t>
            </a:r>
            <a:r>
              <a:rPr lang="zh-CN" altLang="en-US" dirty="0">
                <a:hlinkClick r:id="rId2"/>
              </a:rPr>
              <a:t>理解</a:t>
            </a:r>
            <a:r>
              <a:rPr lang="en-US" altLang="zh-CN" dirty="0">
                <a:hlinkClick r:id="rId2"/>
              </a:rPr>
              <a:t>Accuracy</a:t>
            </a:r>
            <a:r>
              <a:rPr lang="zh-CN" altLang="en-US" dirty="0">
                <a:hlinkClick r:id="rId2"/>
              </a:rPr>
              <a:t>，</a:t>
            </a:r>
            <a:r>
              <a:rPr lang="en-US" altLang="zh-CN" dirty="0">
                <a:hlinkClick r:id="rId2"/>
              </a:rPr>
              <a:t>Precision</a:t>
            </a:r>
            <a:r>
              <a:rPr lang="zh-CN" altLang="en-US" dirty="0">
                <a:hlinkClick r:id="rId2"/>
              </a:rPr>
              <a:t>，</a:t>
            </a:r>
            <a:r>
              <a:rPr lang="en-US" altLang="zh-CN" dirty="0">
                <a:hlinkClick r:id="rId2"/>
              </a:rPr>
              <a:t>Recall, F1 score</a:t>
            </a:r>
            <a:r>
              <a:rPr lang="zh-CN" altLang="en-US" dirty="0">
                <a:hlinkClick r:id="rId2"/>
              </a:rPr>
              <a:t>以及</a:t>
            </a:r>
            <a:r>
              <a:rPr lang="en-US" altLang="zh-CN" dirty="0" err="1">
                <a:hlinkClick r:id="rId2"/>
              </a:rPr>
              <a:t>sklearn</a:t>
            </a:r>
            <a:r>
              <a:rPr lang="zh-CN" altLang="en-US" dirty="0">
                <a:hlinkClick r:id="rId2"/>
              </a:rPr>
              <a:t>实现</a:t>
            </a:r>
            <a:endParaRPr lang="zh-CN" altLang="en-US" dirty="0"/>
          </a:p>
        </p:txBody>
      </p:sp>
      <p:pic>
        <p:nvPicPr>
          <p:cNvPr id="9" name="图片 8">
            <a:extLst>
              <a:ext uri="{FF2B5EF4-FFF2-40B4-BE49-F238E27FC236}">
                <a16:creationId xmlns:a16="http://schemas.microsoft.com/office/drawing/2014/main" id="{F426D55B-2C24-C8B5-AE91-F51E3FF6673E}"/>
              </a:ext>
            </a:extLst>
          </p:cNvPr>
          <p:cNvPicPr>
            <a:picLocks noChangeAspect="1"/>
          </p:cNvPicPr>
          <p:nvPr/>
        </p:nvPicPr>
        <p:blipFill>
          <a:blip r:embed="rId3"/>
          <a:stretch>
            <a:fillRect/>
          </a:stretch>
        </p:blipFill>
        <p:spPr>
          <a:xfrm>
            <a:off x="7833568" y="2257584"/>
            <a:ext cx="2685714" cy="457143"/>
          </a:xfrm>
          <a:prstGeom prst="rect">
            <a:avLst/>
          </a:prstGeom>
        </p:spPr>
      </p:pic>
      <p:pic>
        <p:nvPicPr>
          <p:cNvPr id="11" name="图片 10">
            <a:extLst>
              <a:ext uri="{FF2B5EF4-FFF2-40B4-BE49-F238E27FC236}">
                <a16:creationId xmlns:a16="http://schemas.microsoft.com/office/drawing/2014/main" id="{F2B25B20-2546-8CDC-1AFD-9756A611AFC5}"/>
              </a:ext>
            </a:extLst>
          </p:cNvPr>
          <p:cNvPicPr>
            <a:picLocks noChangeAspect="1"/>
          </p:cNvPicPr>
          <p:nvPr/>
        </p:nvPicPr>
        <p:blipFill>
          <a:blip r:embed="rId4"/>
          <a:stretch>
            <a:fillRect/>
          </a:stretch>
        </p:blipFill>
        <p:spPr>
          <a:xfrm>
            <a:off x="8123620" y="3202758"/>
            <a:ext cx="2009524" cy="438095"/>
          </a:xfrm>
          <a:prstGeom prst="rect">
            <a:avLst/>
          </a:prstGeom>
        </p:spPr>
      </p:pic>
      <p:pic>
        <p:nvPicPr>
          <p:cNvPr id="13" name="图片 12">
            <a:extLst>
              <a:ext uri="{FF2B5EF4-FFF2-40B4-BE49-F238E27FC236}">
                <a16:creationId xmlns:a16="http://schemas.microsoft.com/office/drawing/2014/main" id="{30DE340C-162E-8F01-4CE4-BB9557CE5B0E}"/>
              </a:ext>
            </a:extLst>
          </p:cNvPr>
          <p:cNvPicPr>
            <a:picLocks noChangeAspect="1"/>
          </p:cNvPicPr>
          <p:nvPr/>
        </p:nvPicPr>
        <p:blipFill>
          <a:blip r:embed="rId5"/>
          <a:stretch>
            <a:fillRect/>
          </a:stretch>
        </p:blipFill>
        <p:spPr>
          <a:xfrm>
            <a:off x="6670956" y="4143274"/>
            <a:ext cx="1714286" cy="380952"/>
          </a:xfrm>
          <a:prstGeom prst="rect">
            <a:avLst/>
          </a:prstGeom>
        </p:spPr>
      </p:pic>
      <p:pic>
        <p:nvPicPr>
          <p:cNvPr id="15" name="图片 14">
            <a:extLst>
              <a:ext uri="{FF2B5EF4-FFF2-40B4-BE49-F238E27FC236}">
                <a16:creationId xmlns:a16="http://schemas.microsoft.com/office/drawing/2014/main" id="{54056129-2FC5-5927-7D2B-BD53DA92DC11}"/>
              </a:ext>
            </a:extLst>
          </p:cNvPr>
          <p:cNvPicPr>
            <a:picLocks noChangeAspect="1"/>
          </p:cNvPicPr>
          <p:nvPr/>
        </p:nvPicPr>
        <p:blipFill>
          <a:blip r:embed="rId6"/>
          <a:stretch>
            <a:fillRect/>
          </a:stretch>
        </p:blipFill>
        <p:spPr>
          <a:xfrm>
            <a:off x="6089515" y="4969139"/>
            <a:ext cx="2219048" cy="447619"/>
          </a:xfrm>
          <a:prstGeom prst="rect">
            <a:avLst/>
          </a:prstGeom>
        </p:spPr>
      </p:pic>
    </p:spTree>
    <p:extLst>
      <p:ext uri="{BB962C8B-B14F-4D97-AF65-F5344CB8AC3E}">
        <p14:creationId xmlns:p14="http://schemas.microsoft.com/office/powerpoint/2010/main" val="1416434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FCD688-2D6D-A5F1-CD3E-C7D505AF6F09}"/>
              </a:ext>
            </a:extLst>
          </p:cNvPr>
          <p:cNvSpPr>
            <a:spLocks noGrp="1"/>
          </p:cNvSpPr>
          <p:nvPr>
            <p:ph type="title"/>
          </p:nvPr>
        </p:nvSpPr>
        <p:spPr/>
        <p:txBody>
          <a:bodyPr/>
          <a:lstStyle/>
          <a:p>
            <a:r>
              <a:rPr lang="en-US" altLang="zh-CN" dirty="0"/>
              <a:t>3.1 Training</a:t>
            </a:r>
            <a:endParaRPr lang="zh-CN" altLang="en-US" dirty="0"/>
          </a:p>
        </p:txBody>
      </p:sp>
      <p:sp>
        <p:nvSpPr>
          <p:cNvPr id="3" name="内容占位符 2">
            <a:extLst>
              <a:ext uri="{FF2B5EF4-FFF2-40B4-BE49-F238E27FC236}">
                <a16:creationId xmlns:a16="http://schemas.microsoft.com/office/drawing/2014/main" id="{C94F23A3-00B5-412F-FE52-83CDF7BE529D}"/>
              </a:ext>
            </a:extLst>
          </p:cNvPr>
          <p:cNvSpPr>
            <a:spLocks noGrp="1"/>
          </p:cNvSpPr>
          <p:nvPr>
            <p:ph idx="1"/>
          </p:nvPr>
        </p:nvSpPr>
        <p:spPr/>
        <p:txBody>
          <a:bodyPr/>
          <a:lstStyle/>
          <a:p>
            <a:r>
              <a:rPr lang="en-US" altLang="zh-CN" dirty="0"/>
              <a:t>Training on </a:t>
            </a:r>
            <a:r>
              <a:rPr lang="en-US" altLang="zh-CN" dirty="0" err="1"/>
              <a:t>bpRNA</a:t>
            </a:r>
            <a:r>
              <a:rPr lang="en-US" altLang="zh-CN" dirty="0"/>
              <a:t> dataset</a:t>
            </a:r>
          </a:p>
          <a:p>
            <a:r>
              <a:rPr lang="en-US" altLang="zh-CN" dirty="0"/>
              <a:t>Training on PDB dataset</a:t>
            </a:r>
            <a:endParaRPr lang="zh-CN" altLang="en-US" dirty="0"/>
          </a:p>
        </p:txBody>
      </p:sp>
    </p:spTree>
    <p:extLst>
      <p:ext uri="{BB962C8B-B14F-4D97-AF65-F5344CB8AC3E}">
        <p14:creationId xmlns:p14="http://schemas.microsoft.com/office/powerpoint/2010/main" val="3018282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7D399C-14F6-BB67-FFFE-5748CDBD4AF0}"/>
              </a:ext>
            </a:extLst>
          </p:cNvPr>
          <p:cNvSpPr>
            <a:spLocks noGrp="1"/>
          </p:cNvSpPr>
          <p:nvPr>
            <p:ph type="title"/>
          </p:nvPr>
        </p:nvSpPr>
        <p:spPr/>
        <p:txBody>
          <a:bodyPr/>
          <a:lstStyle/>
          <a:p>
            <a:r>
              <a:rPr lang="en-US" altLang="zh-CN" dirty="0"/>
              <a:t>4. Evaluation</a:t>
            </a:r>
            <a:endParaRPr lang="zh-CN" altLang="en-US" dirty="0"/>
          </a:p>
        </p:txBody>
      </p:sp>
      <p:pic>
        <p:nvPicPr>
          <p:cNvPr id="5" name="图片 4">
            <a:extLst>
              <a:ext uri="{FF2B5EF4-FFF2-40B4-BE49-F238E27FC236}">
                <a16:creationId xmlns:a16="http://schemas.microsoft.com/office/drawing/2014/main" id="{B5118C5F-5047-6F01-3A74-470AC944EB0B}"/>
              </a:ext>
            </a:extLst>
          </p:cNvPr>
          <p:cNvPicPr>
            <a:picLocks noChangeAspect="1"/>
          </p:cNvPicPr>
          <p:nvPr/>
        </p:nvPicPr>
        <p:blipFill>
          <a:blip r:embed="rId2"/>
          <a:stretch>
            <a:fillRect/>
          </a:stretch>
        </p:blipFill>
        <p:spPr>
          <a:xfrm>
            <a:off x="1128307" y="2380339"/>
            <a:ext cx="3800475" cy="3381375"/>
          </a:xfrm>
          <a:prstGeom prst="rect">
            <a:avLst/>
          </a:prstGeom>
        </p:spPr>
      </p:pic>
      <p:pic>
        <p:nvPicPr>
          <p:cNvPr id="7" name="图片 6">
            <a:extLst>
              <a:ext uri="{FF2B5EF4-FFF2-40B4-BE49-F238E27FC236}">
                <a16:creationId xmlns:a16="http://schemas.microsoft.com/office/drawing/2014/main" id="{7BD6895F-56CC-1F6E-1BCF-18013833DD4F}"/>
              </a:ext>
            </a:extLst>
          </p:cNvPr>
          <p:cNvPicPr>
            <a:picLocks noChangeAspect="1"/>
          </p:cNvPicPr>
          <p:nvPr/>
        </p:nvPicPr>
        <p:blipFill>
          <a:blip r:embed="rId3"/>
          <a:stretch>
            <a:fillRect/>
          </a:stretch>
        </p:blipFill>
        <p:spPr>
          <a:xfrm>
            <a:off x="6562508" y="2380340"/>
            <a:ext cx="4127387" cy="3637840"/>
          </a:xfrm>
          <a:prstGeom prst="rect">
            <a:avLst/>
          </a:prstGeom>
        </p:spPr>
      </p:pic>
    </p:spTree>
    <p:extLst>
      <p:ext uri="{BB962C8B-B14F-4D97-AF65-F5344CB8AC3E}">
        <p14:creationId xmlns:p14="http://schemas.microsoft.com/office/powerpoint/2010/main" val="4070408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DFEB4-68F4-0B4F-4DC0-A4A915903502}"/>
              </a:ext>
            </a:extLst>
          </p:cNvPr>
          <p:cNvSpPr>
            <a:spLocks noGrp="1"/>
          </p:cNvSpPr>
          <p:nvPr>
            <p:ph type="title"/>
          </p:nvPr>
        </p:nvSpPr>
        <p:spPr/>
        <p:txBody>
          <a:bodyPr/>
          <a:lstStyle/>
          <a:p>
            <a:r>
              <a:rPr lang="en-US" altLang="zh-CN" dirty="0"/>
              <a:t>Practice</a:t>
            </a:r>
            <a:endParaRPr lang="zh-CN" altLang="en-US" dirty="0"/>
          </a:p>
        </p:txBody>
      </p:sp>
      <p:sp>
        <p:nvSpPr>
          <p:cNvPr id="3" name="内容占位符 2">
            <a:extLst>
              <a:ext uri="{FF2B5EF4-FFF2-40B4-BE49-F238E27FC236}">
                <a16:creationId xmlns:a16="http://schemas.microsoft.com/office/drawing/2014/main" id="{9D8166DD-4D1E-12F7-EC73-677759604A4D}"/>
              </a:ext>
            </a:extLst>
          </p:cNvPr>
          <p:cNvSpPr>
            <a:spLocks noGrp="1"/>
          </p:cNvSpPr>
          <p:nvPr>
            <p:ph idx="1"/>
          </p:nvPr>
        </p:nvSpPr>
        <p:spPr/>
        <p:txBody>
          <a:bodyPr>
            <a:normAutofit/>
          </a:bodyPr>
          <a:lstStyle/>
          <a:p>
            <a:r>
              <a:rPr lang="en-US" altLang="zh-CN" dirty="0"/>
              <a:t>Preprocess the dataset by yourself (100-10-10)</a:t>
            </a:r>
          </a:p>
          <a:p>
            <a:pPr lvl="1"/>
            <a:r>
              <a:rPr lang="en-US" altLang="zh-CN" dirty="0"/>
              <a:t>week08/demo1/dataset/</a:t>
            </a:r>
            <a:r>
              <a:rPr lang="en-US" altLang="zh-CN" dirty="0" err="1"/>
              <a:t>bpRNA_dataset_student</a:t>
            </a:r>
            <a:endParaRPr lang="en-US" altLang="zh-CN" dirty="0"/>
          </a:p>
          <a:p>
            <a:pPr lvl="1"/>
            <a:r>
              <a:rPr lang="en-US" altLang="zh-CN" dirty="0"/>
              <a:t>reference: demo1/doc/reproduce-qiuhaoren/data_preprocess.py</a:t>
            </a:r>
          </a:p>
          <a:p>
            <a:r>
              <a:rPr lang="en-US" altLang="zh-CN" dirty="0"/>
              <a:t>Pairing probability to secondary structure</a:t>
            </a:r>
          </a:p>
          <a:p>
            <a:pPr lvl="1"/>
            <a:r>
              <a:rPr lang="en-US" altLang="zh-CN" dirty="0"/>
              <a:t>doc/SPOT-RNA/SPOT-RNA.py: 100</a:t>
            </a:r>
          </a:p>
          <a:p>
            <a:pPr lvl="1"/>
            <a:r>
              <a:rPr lang="en-US" altLang="zh-CN" dirty="0"/>
              <a:t>doc/SPOT-RNA/utils/utils.py: 250-316</a:t>
            </a:r>
            <a:endParaRPr lang="zh-CN" altLang="en-US" dirty="0"/>
          </a:p>
          <a:p>
            <a:r>
              <a:rPr lang="en-US" altLang="zh-CN" dirty="0" err="1"/>
              <a:t>LayerNorm</a:t>
            </a:r>
            <a:r>
              <a:rPr lang="en-US" altLang="zh-CN" dirty="0"/>
              <a:t> or </a:t>
            </a:r>
            <a:r>
              <a:rPr lang="en-US" altLang="zh-CN" dirty="0" err="1"/>
              <a:t>InstanceNorm</a:t>
            </a:r>
            <a:endParaRPr lang="en-US" altLang="zh-CN" dirty="0"/>
          </a:p>
          <a:p>
            <a:pPr lvl="1"/>
            <a:r>
              <a:rPr lang="en-US" altLang="zh-CN" dirty="0"/>
              <a:t>doc/SPOT-RNA-pytorch/model.py</a:t>
            </a:r>
          </a:p>
          <a:p>
            <a:pPr lvl="1"/>
            <a:r>
              <a:rPr lang="zh-CN" altLang="en-US" dirty="0">
                <a:hlinkClick r:id="rId2"/>
              </a:rPr>
              <a:t>一文弄懂</a:t>
            </a:r>
            <a:r>
              <a:rPr lang="en-US" altLang="zh-CN" dirty="0">
                <a:hlinkClick r:id="rId2"/>
              </a:rPr>
              <a:t>Batch Norm / Layer Norm / Instance Norm / Group Norm</a:t>
            </a:r>
            <a:endParaRPr lang="en-US" altLang="zh-CN" dirty="0"/>
          </a:p>
        </p:txBody>
      </p:sp>
    </p:spTree>
    <p:extLst>
      <p:ext uri="{BB962C8B-B14F-4D97-AF65-F5344CB8AC3E}">
        <p14:creationId xmlns:p14="http://schemas.microsoft.com/office/powerpoint/2010/main" val="108280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839200" cy="685800"/>
          </a:xfrm>
        </p:spPr>
        <p:txBody>
          <a:bodyPr>
            <a:normAutofit/>
          </a:bodyPr>
          <a:lstStyle/>
          <a:p>
            <a:r>
              <a:rPr lang="en-US" altLang="zh-CN" sz="3600" dirty="0"/>
              <a:t>The chemical structure of nucleic acids</a:t>
            </a:r>
            <a:endParaRPr lang="zh-CN" altLang="en-US" sz="3600" dirty="0"/>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914400"/>
            <a:ext cx="6019800" cy="570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19200" y="4648200"/>
            <a:ext cx="3505200" cy="830997"/>
          </a:xfrm>
          <a:prstGeom prst="rect">
            <a:avLst/>
          </a:prstGeom>
          <a:noFill/>
        </p:spPr>
        <p:txBody>
          <a:bodyPr wrap="square" rtlCol="0">
            <a:spAutoFit/>
          </a:bodyPr>
          <a:lstStyle/>
          <a:p>
            <a:r>
              <a:rPr lang="en-US" altLang="zh-CN" sz="2400" dirty="0"/>
              <a:t>The 2’-OH group gives RNA </a:t>
            </a:r>
            <a:r>
              <a:rPr lang="en-US" altLang="zh-CN" sz="2400" b="1" dirty="0">
                <a:solidFill>
                  <a:srgbClr val="C00000"/>
                </a:solidFill>
              </a:rPr>
              <a:t>Special Powers</a:t>
            </a:r>
            <a:endParaRPr lang="zh-CN" altLang="en-US" sz="2400" b="1" dirty="0">
              <a:solidFill>
                <a:srgbClr val="C00000"/>
              </a:solidFill>
            </a:endParaRPr>
          </a:p>
        </p:txBody>
      </p:sp>
      <p:pic>
        <p:nvPicPr>
          <p:cNvPr id="348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133600"/>
            <a:ext cx="2590800" cy="239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90531" y="6550223"/>
            <a:ext cx="2099164" cy="307777"/>
          </a:xfrm>
          <a:prstGeom prst="rect">
            <a:avLst/>
          </a:prstGeom>
          <a:noFill/>
        </p:spPr>
        <p:txBody>
          <a:bodyPr wrap="none" rtlCol="0">
            <a:spAutoFit/>
          </a:bodyPr>
          <a:lstStyle/>
          <a:p>
            <a:r>
              <a:rPr lang="en-US" altLang="zh-CN" sz="1400" dirty="0"/>
              <a:t>Adapted from Pyle’s slides</a:t>
            </a:r>
            <a:endParaRPr lang="zh-CN" altLang="en-US" sz="1400" dirty="0"/>
          </a:p>
        </p:txBody>
      </p:sp>
      <p:pic>
        <p:nvPicPr>
          <p:cNvPr id="9" name="Picture 3">
            <a:extLst>
              <a:ext uri="{FF2B5EF4-FFF2-40B4-BE49-F238E27FC236}">
                <a16:creationId xmlns:a16="http://schemas.microsoft.com/office/drawing/2014/main" id="{651B63CF-3586-4826-B0B4-C8EF2C44A8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7800" y="1752600"/>
            <a:ext cx="2286911" cy="257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4">
            <a:extLst>
              <a:ext uri="{FF2B5EF4-FFF2-40B4-BE49-F238E27FC236}">
                <a16:creationId xmlns:a16="http://schemas.microsoft.com/office/drawing/2014/main" id="{5EFFFEA0-5FAE-437D-86CD-2425BA8CE4D7}"/>
              </a:ext>
            </a:extLst>
          </p:cNvPr>
          <p:cNvSpPr/>
          <p:nvPr/>
        </p:nvSpPr>
        <p:spPr>
          <a:xfrm>
            <a:off x="7864769" y="2743200"/>
            <a:ext cx="914400" cy="349986"/>
          </a:xfrm>
          <a:prstGeom prst="rightArrow">
            <a:avLst>
              <a:gd name="adj1" fmla="val 50000"/>
              <a:gd name="adj2" fmla="val 8201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1744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792162"/>
          </a:xfrm>
        </p:spPr>
        <p:txBody>
          <a:bodyPr/>
          <a:lstStyle/>
          <a:p>
            <a:r>
              <a:rPr lang="en-US" altLang="zh-CN" b="1" dirty="0"/>
              <a:t>Sugar pucker</a:t>
            </a:r>
            <a:endParaRPr lang="zh-CN" altLang="en-US" b="1" dirty="0"/>
          </a:p>
        </p:txBody>
      </p:sp>
      <p:sp>
        <p:nvSpPr>
          <p:cNvPr id="5" name="Rectangle 4"/>
          <p:cNvSpPr/>
          <p:nvPr/>
        </p:nvSpPr>
        <p:spPr>
          <a:xfrm>
            <a:off x="1066801" y="4114800"/>
            <a:ext cx="10210800" cy="2246769"/>
          </a:xfrm>
          <a:prstGeom prst="rect">
            <a:avLst/>
          </a:prstGeom>
        </p:spPr>
        <p:txBody>
          <a:bodyPr wrap="square">
            <a:spAutoFit/>
          </a:bodyPr>
          <a:lstStyle/>
          <a:p>
            <a:r>
              <a:rPr lang="en-US" altLang="zh-CN" sz="2000" dirty="0"/>
              <a:t>The five-membered sugar ring is generally non-planar. It can be puckered in an envelope (E) form - four of the five atoms lie in a plane and the fifth atom lies out of plane by ~0.5 angstrom; or in a twist (T) conformation where two adjacent atoms are displaced on opposite sides of a plane through the three other atoms.</a:t>
            </a:r>
          </a:p>
          <a:p>
            <a:endParaRPr lang="en-US" altLang="zh-CN" sz="2000" dirty="0"/>
          </a:p>
          <a:p>
            <a:r>
              <a:rPr lang="en-US" altLang="zh-CN" sz="2000" dirty="0"/>
              <a:t>Conformations in which the atoms are displaced from these three or four atom planes are on the same side as the C5' are called </a:t>
            </a:r>
            <a:r>
              <a:rPr lang="en-US" altLang="zh-CN" sz="2000" dirty="0" err="1"/>
              <a:t>endo</a:t>
            </a:r>
            <a:r>
              <a:rPr lang="en-US" altLang="zh-CN" sz="2000" dirty="0"/>
              <a:t> and those on the opposite side are called </a:t>
            </a:r>
            <a:r>
              <a:rPr lang="en-US" altLang="zh-CN" sz="2000" dirty="0" err="1"/>
              <a:t>exo</a:t>
            </a:r>
            <a:r>
              <a:rPr lang="en-US" altLang="zh-CN" sz="2000" dirty="0"/>
              <a:t>.</a:t>
            </a:r>
            <a:endParaRPr lang="zh-CN" alt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005842"/>
            <a:ext cx="3803176" cy="188035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566" y="2005843"/>
            <a:ext cx="3657600" cy="1843963"/>
          </a:xfrm>
          <a:prstGeom prst="rect">
            <a:avLst/>
          </a:prstGeom>
        </p:spPr>
      </p:pic>
      <p:sp>
        <p:nvSpPr>
          <p:cNvPr id="8" name="TextBox 7"/>
          <p:cNvSpPr txBox="1"/>
          <p:nvPr/>
        </p:nvSpPr>
        <p:spPr>
          <a:xfrm>
            <a:off x="1066801" y="914400"/>
            <a:ext cx="9041992" cy="769441"/>
          </a:xfrm>
          <a:prstGeom prst="rect">
            <a:avLst/>
          </a:prstGeom>
          <a:noFill/>
        </p:spPr>
        <p:txBody>
          <a:bodyPr wrap="square" rtlCol="0">
            <a:spAutoFit/>
          </a:bodyPr>
          <a:lstStyle/>
          <a:p>
            <a:r>
              <a:rPr lang="en-US" altLang="zh-CN" sz="2400" dirty="0">
                <a:solidFill>
                  <a:srgbClr val="C00000"/>
                </a:solidFill>
              </a:rPr>
              <a:t>Import factor: </a:t>
            </a:r>
            <a:r>
              <a:rPr lang="en-US" altLang="zh-CN" sz="2400" b="1" dirty="0"/>
              <a:t>Sugars are not flat!</a:t>
            </a:r>
            <a:br>
              <a:rPr lang="en-US" altLang="zh-CN" sz="2400" b="1" dirty="0"/>
            </a:br>
            <a:r>
              <a:rPr lang="en-US" altLang="zh-CN" sz="2000" dirty="0"/>
              <a:t>They buckle, or pucker. This gives DNA (and RNA) their distinctive shapes.</a:t>
            </a:r>
            <a:endParaRPr lang="zh-CN" altLang="en-US" sz="2000" dirty="0"/>
          </a:p>
        </p:txBody>
      </p:sp>
      <p:sp>
        <p:nvSpPr>
          <p:cNvPr id="9" name="TextBox 8"/>
          <p:cNvSpPr txBox="1"/>
          <p:nvPr/>
        </p:nvSpPr>
        <p:spPr>
          <a:xfrm>
            <a:off x="304800" y="6546295"/>
            <a:ext cx="2099164" cy="307777"/>
          </a:xfrm>
          <a:prstGeom prst="rect">
            <a:avLst/>
          </a:prstGeom>
          <a:noFill/>
        </p:spPr>
        <p:txBody>
          <a:bodyPr wrap="none" rtlCol="0">
            <a:spAutoFit/>
          </a:bodyPr>
          <a:lstStyle/>
          <a:p>
            <a:r>
              <a:rPr lang="en-US" altLang="zh-CN" sz="1400" dirty="0"/>
              <a:t>Adapted from Pyle’s slides</a:t>
            </a:r>
            <a:endParaRPr lang="zh-CN" altLang="en-US" sz="1400" dirty="0"/>
          </a:p>
        </p:txBody>
      </p:sp>
      <p:sp>
        <p:nvSpPr>
          <p:cNvPr id="3" name="TextBox 2">
            <a:extLst>
              <a:ext uri="{FF2B5EF4-FFF2-40B4-BE49-F238E27FC236}">
                <a16:creationId xmlns:a16="http://schemas.microsoft.com/office/drawing/2014/main" id="{3264AC8D-04C2-5AC2-513D-707DAF3ACDEA}"/>
              </a:ext>
            </a:extLst>
          </p:cNvPr>
          <p:cNvSpPr txBox="1"/>
          <p:nvPr/>
        </p:nvSpPr>
        <p:spPr>
          <a:xfrm>
            <a:off x="1981200" y="1948835"/>
            <a:ext cx="2557175" cy="369332"/>
          </a:xfrm>
          <a:prstGeom prst="rect">
            <a:avLst/>
          </a:prstGeom>
          <a:noFill/>
        </p:spPr>
        <p:txBody>
          <a:bodyPr wrap="none" rtlCol="0">
            <a:spAutoFit/>
          </a:bodyPr>
          <a:lstStyle/>
          <a:p>
            <a:r>
              <a:rPr lang="en-US" dirty="0">
                <a:ln w="0"/>
                <a:solidFill>
                  <a:srgbClr val="00B0F0"/>
                </a:solidFill>
                <a:effectLst>
                  <a:outerShdw blurRad="38100" dist="19050" dir="2700000" algn="tl" rotWithShape="0">
                    <a:schemeClr val="dk1">
                      <a:alpha val="40000"/>
                    </a:schemeClr>
                  </a:outerShdw>
                </a:effectLst>
              </a:rPr>
              <a:t>C3</a:t>
            </a:r>
            <a:r>
              <a:rPr lang="en-US" altLang="zh-CN" sz="1800" dirty="0">
                <a:ln w="0"/>
                <a:solidFill>
                  <a:srgbClr val="00B0F0"/>
                </a:solidFill>
                <a:effectLst>
                  <a:outerShdw blurRad="38100" dist="19050" dir="2700000" algn="tl" rotWithShape="0">
                    <a:schemeClr val="dk1">
                      <a:alpha val="40000"/>
                    </a:schemeClr>
                  </a:outerShdw>
                </a:effectLst>
              </a:rPr>
              <a:t>’-endo (RNA duplex)</a:t>
            </a:r>
            <a:endParaRPr lang="en-US" dirty="0">
              <a:ln w="0"/>
              <a:solidFill>
                <a:srgbClr val="00B0F0"/>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84228756-B8A2-3AF9-1AF9-26AEC20020EA}"/>
              </a:ext>
            </a:extLst>
          </p:cNvPr>
          <p:cNvSpPr txBox="1"/>
          <p:nvPr/>
        </p:nvSpPr>
        <p:spPr>
          <a:xfrm>
            <a:off x="6331426" y="1948835"/>
            <a:ext cx="2557175" cy="369332"/>
          </a:xfrm>
          <a:prstGeom prst="rect">
            <a:avLst/>
          </a:prstGeom>
          <a:noFill/>
        </p:spPr>
        <p:txBody>
          <a:bodyPr wrap="none" rtlCol="0">
            <a:spAutoFit/>
          </a:bodyPr>
          <a:lstStyle/>
          <a:p>
            <a:r>
              <a:rPr lang="en-US" dirty="0">
                <a:ln w="0"/>
                <a:solidFill>
                  <a:srgbClr val="00B0F0"/>
                </a:solidFill>
                <a:effectLst>
                  <a:outerShdw blurRad="38100" dist="19050" dir="2700000" algn="tl" rotWithShape="0">
                    <a:schemeClr val="dk1">
                      <a:alpha val="40000"/>
                    </a:schemeClr>
                  </a:outerShdw>
                </a:effectLst>
              </a:rPr>
              <a:t>C2</a:t>
            </a:r>
            <a:r>
              <a:rPr lang="en-US" altLang="zh-CN" sz="1800" dirty="0">
                <a:ln w="0"/>
                <a:solidFill>
                  <a:srgbClr val="00B0F0"/>
                </a:solidFill>
                <a:effectLst>
                  <a:outerShdw blurRad="38100" dist="19050" dir="2700000" algn="tl" rotWithShape="0">
                    <a:schemeClr val="dk1">
                      <a:alpha val="40000"/>
                    </a:schemeClr>
                  </a:outerShdw>
                </a:effectLst>
              </a:rPr>
              <a:t>’-endo (DNA duplex)</a:t>
            </a:r>
            <a:endParaRPr lang="en-US" dirty="0">
              <a:ln w="0"/>
              <a:solidFill>
                <a:srgbClr val="00B0F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40145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85800"/>
          </a:xfrm>
        </p:spPr>
        <p:txBody>
          <a:bodyPr>
            <a:normAutofit/>
          </a:bodyPr>
          <a:lstStyle/>
          <a:p>
            <a:pPr algn="ctr"/>
            <a:r>
              <a:rPr lang="en-US" altLang="zh-CN" sz="3600" b="1" dirty="0">
                <a:latin typeface="Aptos" panose="020B0004020202020204" pitchFamily="34" charset="0"/>
                <a:cs typeface="Calibri" panose="020F0502020204030204" pitchFamily="34" charset="0"/>
              </a:rPr>
              <a:t>A-form and B-form</a:t>
            </a:r>
            <a:endParaRPr lang="zh-CN" altLang="en-US" sz="3600" b="1" dirty="0">
              <a:latin typeface="Aptos" panose="020B0004020202020204" pitchFamily="34" charset="0"/>
              <a:cs typeface="Calibri" panose="020F0502020204030204"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1247"/>
          <a:stretch/>
        </p:blipFill>
        <p:spPr bwMode="auto">
          <a:xfrm>
            <a:off x="2029315" y="1228726"/>
            <a:ext cx="3373559"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497971" y="1641790"/>
            <a:ext cx="5187006" cy="3877985"/>
          </a:xfrm>
          <a:prstGeom prst="rect">
            <a:avLst/>
          </a:prstGeom>
        </p:spPr>
        <p:txBody>
          <a:bodyPr wrap="square">
            <a:spAutoFit/>
          </a:bodyPr>
          <a:lstStyle/>
          <a:p>
            <a:r>
              <a:rPr lang="en-US" altLang="zh-CN" sz="2400" b="1" i="1" dirty="0"/>
              <a:t>B-form</a:t>
            </a:r>
          </a:p>
          <a:p>
            <a:pPr marL="285750" indent="-285750">
              <a:buFont typeface="Arial" pitchFamily="34" charset="0"/>
              <a:buChar char="•"/>
            </a:pPr>
            <a:r>
              <a:rPr lang="en-US" altLang="zh-CN" dirty="0"/>
              <a:t>right-handed</a:t>
            </a:r>
          </a:p>
          <a:p>
            <a:pPr marL="285750" indent="-285750">
              <a:buFont typeface="Arial" pitchFamily="34" charset="0"/>
              <a:buChar char="•"/>
            </a:pPr>
            <a:r>
              <a:rPr lang="en-US" altLang="zh-CN" dirty="0"/>
              <a:t>10 base pairs per helical turn</a:t>
            </a:r>
          </a:p>
          <a:p>
            <a:pPr marL="285750" indent="-285750">
              <a:buFont typeface="Arial" pitchFamily="34" charset="0"/>
              <a:buChar char="•"/>
            </a:pPr>
            <a:r>
              <a:rPr lang="en-US" altLang="zh-CN" dirty="0"/>
              <a:t>6 degree base tilt</a:t>
            </a:r>
          </a:p>
          <a:p>
            <a:pPr marL="285750" indent="-285750">
              <a:buFont typeface="Arial" pitchFamily="34" charset="0"/>
              <a:buChar char="•"/>
            </a:pPr>
            <a:r>
              <a:rPr lang="en-US" altLang="zh-CN" dirty="0"/>
              <a:t>C-2' </a:t>
            </a:r>
            <a:r>
              <a:rPr lang="en-US" altLang="zh-CN" dirty="0" err="1"/>
              <a:t>endo</a:t>
            </a:r>
            <a:r>
              <a:rPr lang="en-US" altLang="zh-CN" dirty="0"/>
              <a:t> sugar pucker conformation</a:t>
            </a:r>
          </a:p>
          <a:p>
            <a:r>
              <a:rPr lang="en-US" altLang="zh-CN" dirty="0"/>
              <a:t>anti </a:t>
            </a:r>
            <a:r>
              <a:rPr lang="en-US" altLang="zh-CN" dirty="0" err="1"/>
              <a:t>glycosyl</a:t>
            </a:r>
            <a:r>
              <a:rPr lang="en-US" altLang="zh-CN" dirty="0"/>
              <a:t> bond conformation</a:t>
            </a:r>
          </a:p>
          <a:p>
            <a:br>
              <a:rPr lang="en-US" altLang="zh-CN" dirty="0"/>
            </a:br>
            <a:r>
              <a:rPr lang="en-US" altLang="zh-CN" sz="2400" b="1" i="1" dirty="0"/>
              <a:t>A-form</a:t>
            </a:r>
          </a:p>
          <a:p>
            <a:pPr marL="285750" indent="-285750">
              <a:buFont typeface="Arial" pitchFamily="34" charset="0"/>
              <a:buChar char="•"/>
            </a:pPr>
            <a:r>
              <a:rPr lang="en-US" altLang="zh-CN" dirty="0"/>
              <a:t>right-handed</a:t>
            </a:r>
          </a:p>
          <a:p>
            <a:pPr marL="285750" indent="-285750">
              <a:buFont typeface="Arial" pitchFamily="34" charset="0"/>
              <a:buChar char="•"/>
            </a:pPr>
            <a:r>
              <a:rPr lang="en-US" altLang="zh-CN" dirty="0"/>
              <a:t>11 base pairs per helical turn</a:t>
            </a:r>
          </a:p>
          <a:p>
            <a:pPr marL="285750" indent="-285750">
              <a:buFont typeface="Arial" pitchFamily="34" charset="0"/>
              <a:buChar char="•"/>
            </a:pPr>
            <a:r>
              <a:rPr lang="en-US" altLang="zh-CN" dirty="0"/>
              <a:t>20 degree base tilt</a:t>
            </a:r>
          </a:p>
          <a:p>
            <a:pPr marL="285750" indent="-285750">
              <a:buFont typeface="Arial" pitchFamily="34" charset="0"/>
              <a:buChar char="•"/>
            </a:pPr>
            <a:r>
              <a:rPr lang="en-US" altLang="zh-CN" dirty="0"/>
              <a:t>C-3' </a:t>
            </a:r>
            <a:r>
              <a:rPr lang="en-US" altLang="zh-CN" dirty="0" err="1"/>
              <a:t>endo</a:t>
            </a:r>
            <a:r>
              <a:rPr lang="en-US" altLang="zh-CN" dirty="0"/>
              <a:t> sugar pucker conformation</a:t>
            </a:r>
          </a:p>
          <a:p>
            <a:pPr marL="285750" indent="-285750">
              <a:buFont typeface="Arial" pitchFamily="34" charset="0"/>
              <a:buChar char="•"/>
            </a:pPr>
            <a:r>
              <a:rPr lang="en-US" altLang="zh-CN" dirty="0"/>
              <a:t>anti glycosyl bond conformation</a:t>
            </a:r>
          </a:p>
        </p:txBody>
      </p:sp>
      <p:sp>
        <p:nvSpPr>
          <p:cNvPr id="6" name="TextBox 5"/>
          <p:cNvSpPr txBox="1"/>
          <p:nvPr/>
        </p:nvSpPr>
        <p:spPr>
          <a:xfrm>
            <a:off x="2345113" y="800101"/>
            <a:ext cx="1107996" cy="461665"/>
          </a:xfrm>
          <a:prstGeom prst="rect">
            <a:avLst/>
          </a:prstGeom>
          <a:noFill/>
        </p:spPr>
        <p:txBody>
          <a:bodyPr wrap="none" rtlCol="0">
            <a:spAutoFit/>
          </a:bodyPr>
          <a:lstStyle/>
          <a:p>
            <a:r>
              <a:rPr lang="en-US" altLang="zh-CN" sz="2400" dirty="0">
                <a:solidFill>
                  <a:srgbClr val="C00000"/>
                </a:solidFill>
              </a:rPr>
              <a:t>B-form</a:t>
            </a:r>
            <a:endParaRPr lang="zh-CN" altLang="en-US" sz="2400" dirty="0">
              <a:solidFill>
                <a:srgbClr val="C00000"/>
              </a:solidFill>
            </a:endParaRPr>
          </a:p>
        </p:txBody>
      </p:sp>
      <p:sp>
        <p:nvSpPr>
          <p:cNvPr id="8" name="TextBox 7"/>
          <p:cNvSpPr txBox="1"/>
          <p:nvPr/>
        </p:nvSpPr>
        <p:spPr>
          <a:xfrm>
            <a:off x="4065276" y="800101"/>
            <a:ext cx="1107996" cy="461665"/>
          </a:xfrm>
          <a:prstGeom prst="rect">
            <a:avLst/>
          </a:prstGeom>
          <a:noFill/>
        </p:spPr>
        <p:txBody>
          <a:bodyPr wrap="none" rtlCol="0">
            <a:spAutoFit/>
          </a:bodyPr>
          <a:lstStyle/>
          <a:p>
            <a:r>
              <a:rPr lang="en-US" altLang="zh-CN" sz="2400" dirty="0">
                <a:solidFill>
                  <a:srgbClr val="C00000"/>
                </a:solidFill>
              </a:rPr>
              <a:t>A-form</a:t>
            </a:r>
            <a:endParaRPr lang="zh-CN" altLang="en-US" sz="2400" dirty="0">
              <a:solidFill>
                <a:srgbClr val="C00000"/>
              </a:solidFill>
            </a:endParaRPr>
          </a:p>
        </p:txBody>
      </p:sp>
    </p:spTree>
    <p:extLst>
      <p:ext uri="{BB962C8B-B14F-4D97-AF65-F5344CB8AC3E}">
        <p14:creationId xmlns:p14="http://schemas.microsoft.com/office/powerpoint/2010/main" val="2472896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Right-handed and left-handed</a:t>
            </a:r>
            <a:endParaRPr lang="zh-CN"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171" y="1905001"/>
            <a:ext cx="8610600" cy="338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354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653148" y="3864931"/>
            <a:ext cx="2827101" cy="281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9232" y="3864931"/>
            <a:ext cx="2821859" cy="281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29154" y="752227"/>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1628" y="656937"/>
            <a:ext cx="561372" cy="276999"/>
          </a:xfrm>
          <a:prstGeom prst="rect">
            <a:avLst/>
          </a:prstGeom>
          <a:noFill/>
        </p:spPr>
        <p:txBody>
          <a:bodyPr wrap="none" rtlCol="0">
            <a:spAutoFit/>
          </a:bodyPr>
          <a:lstStyle/>
          <a:p>
            <a:r>
              <a:rPr lang="en-US" altLang="zh-CN" sz="1200" b="1" dirty="0" err="1">
                <a:solidFill>
                  <a:schemeClr val="tx1">
                    <a:lumMod val="50000"/>
                    <a:lumOff val="50000"/>
                  </a:schemeClr>
                </a:solidFill>
                <a:latin typeface="Arial Unicode MS" pitchFamily="34" charset="-122"/>
                <a:ea typeface="Arial Unicode MS" pitchFamily="34" charset="-122"/>
                <a:cs typeface="Arial Unicode MS" pitchFamily="34" charset="-122"/>
              </a:rPr>
              <a:t>cWW</a:t>
            </a:r>
            <a:endParaRPr lang="zh-CN" altLang="en-US" sz="1200" b="1" dirty="0">
              <a:solidFill>
                <a:schemeClr val="tx1">
                  <a:lumMod val="50000"/>
                  <a:lumOff val="50000"/>
                </a:schemeClr>
              </a:solidFill>
              <a:latin typeface="Arial Unicode MS" pitchFamily="34" charset="-122"/>
              <a:ea typeface="Arial Unicode MS" pitchFamily="34" charset="-122"/>
              <a:cs typeface="Arial Unicode MS" pitchFamily="34" charset="-122"/>
            </a:endParaRPr>
          </a:p>
        </p:txBody>
      </p:sp>
      <p:pic>
        <p:nvPicPr>
          <p:cNvPr id="2051" name="Picture 3"/>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9231" y="752228"/>
            <a:ext cx="2819400" cy="282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99290" y="664305"/>
            <a:ext cx="527709" cy="276999"/>
          </a:xfrm>
          <a:prstGeom prst="rect">
            <a:avLst/>
          </a:prstGeom>
          <a:noFill/>
        </p:spPr>
        <p:txBody>
          <a:bodyPr wrap="none" rtlCol="0">
            <a:spAutoFit/>
          </a:bodyPr>
          <a:lstStyle/>
          <a:p>
            <a:r>
              <a:rPr lang="en-US" altLang="zh-CN" sz="1200" b="1" dirty="0" err="1">
                <a:solidFill>
                  <a:schemeClr val="tx1">
                    <a:lumMod val="50000"/>
                    <a:lumOff val="50000"/>
                  </a:schemeClr>
                </a:solidFill>
                <a:latin typeface="Arial Unicode MS" pitchFamily="34" charset="-122"/>
                <a:ea typeface="Arial Unicode MS" pitchFamily="34" charset="-122"/>
                <a:cs typeface="Arial Unicode MS" pitchFamily="34" charset="-122"/>
              </a:rPr>
              <a:t>tWW</a:t>
            </a:r>
            <a:endParaRPr lang="zh-CN" altLang="en-US" sz="1200" b="1" dirty="0">
              <a:solidFill>
                <a:schemeClr val="tx1">
                  <a:lumMod val="50000"/>
                  <a:lumOff val="50000"/>
                </a:schemeClr>
              </a:solidFill>
              <a:latin typeface="Arial Unicode MS" pitchFamily="34" charset="-122"/>
              <a:ea typeface="Arial Unicode MS" pitchFamily="34" charset="-122"/>
              <a:cs typeface="Arial Unicode MS" pitchFamily="34" charset="-122"/>
            </a:endParaRPr>
          </a:p>
        </p:txBody>
      </p:sp>
      <p:pic>
        <p:nvPicPr>
          <p:cNvPr id="2052" name="Picture 4"/>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664870" y="740504"/>
            <a:ext cx="2790284"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545783" y="664305"/>
            <a:ext cx="526106" cy="276999"/>
          </a:xfrm>
          <a:prstGeom prst="rect">
            <a:avLst/>
          </a:prstGeom>
          <a:noFill/>
        </p:spPr>
        <p:txBody>
          <a:bodyPr wrap="none" rtlCol="0">
            <a:spAutoFit/>
          </a:bodyPr>
          <a:lstStyle/>
          <a:p>
            <a:r>
              <a:rPr lang="en-US" altLang="zh-CN" sz="1200" b="1" dirty="0" err="1">
                <a:solidFill>
                  <a:schemeClr val="tx1">
                    <a:lumMod val="50000"/>
                    <a:lumOff val="50000"/>
                  </a:schemeClr>
                </a:solidFill>
                <a:latin typeface="Arial Unicode MS" pitchFamily="34" charset="-122"/>
                <a:ea typeface="Arial Unicode MS" pitchFamily="34" charset="-122"/>
                <a:cs typeface="Arial Unicode MS" pitchFamily="34" charset="-122"/>
              </a:rPr>
              <a:t>cWH</a:t>
            </a:r>
            <a:endParaRPr lang="zh-CN" altLang="en-US" sz="1200" b="1" dirty="0">
              <a:solidFill>
                <a:schemeClr val="tx1">
                  <a:lumMod val="50000"/>
                  <a:lumOff val="50000"/>
                </a:schemeClr>
              </a:solidFill>
              <a:latin typeface="Arial Unicode MS" pitchFamily="34" charset="-122"/>
              <a:ea typeface="Arial Unicode MS" pitchFamily="34" charset="-122"/>
              <a:cs typeface="Arial Unicode MS" pitchFamily="34" charset="-122"/>
            </a:endParaRPr>
          </a:p>
        </p:txBody>
      </p:sp>
      <p:pic>
        <p:nvPicPr>
          <p:cNvPr id="2053" name="Picture 5"/>
          <p:cNvPicPr>
            <a:picLocks noChangeAspect="1" noChangeArrowheads="1"/>
          </p:cNvPicPr>
          <p:nvPr/>
        </p:nvPicPr>
        <p:blipFill>
          <a:blip r:embed="rId13">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29156" y="3867433"/>
            <a:ext cx="2819399" cy="280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524001" y="3754234"/>
            <a:ext cx="492443" cy="276999"/>
          </a:xfrm>
          <a:prstGeom prst="rect">
            <a:avLst/>
          </a:prstGeom>
          <a:noFill/>
        </p:spPr>
        <p:txBody>
          <a:bodyPr wrap="none" rtlCol="0">
            <a:spAutoFit/>
          </a:bodyPr>
          <a:lstStyle/>
          <a:p>
            <a:r>
              <a:rPr lang="en-US" altLang="zh-CN" sz="1200" b="1" dirty="0" err="1">
                <a:solidFill>
                  <a:schemeClr val="tx1">
                    <a:lumMod val="50000"/>
                    <a:lumOff val="50000"/>
                  </a:schemeClr>
                </a:solidFill>
                <a:latin typeface="Arial Unicode MS" pitchFamily="34" charset="-122"/>
                <a:ea typeface="Arial Unicode MS" pitchFamily="34" charset="-122"/>
                <a:cs typeface="Arial Unicode MS" pitchFamily="34" charset="-122"/>
              </a:rPr>
              <a:t>tWH</a:t>
            </a:r>
            <a:endParaRPr lang="zh-CN" altLang="en-US" sz="1200" b="1" dirty="0">
              <a:solidFill>
                <a:schemeClr val="tx1">
                  <a:lumMod val="50000"/>
                  <a:lumOff val="50000"/>
                </a:schemeClr>
              </a:solidFill>
              <a:latin typeface="Arial Unicode MS" pitchFamily="34" charset="-122"/>
              <a:ea typeface="Arial Unicode MS" pitchFamily="34" charset="-122"/>
              <a:cs typeface="Arial Unicode MS" pitchFamily="34" charset="-122"/>
            </a:endParaRPr>
          </a:p>
        </p:txBody>
      </p:sp>
      <p:sp>
        <p:nvSpPr>
          <p:cNvPr id="12" name="TextBox 11"/>
          <p:cNvSpPr txBox="1"/>
          <p:nvPr/>
        </p:nvSpPr>
        <p:spPr>
          <a:xfrm>
            <a:off x="4501662" y="3761602"/>
            <a:ext cx="518091" cy="276999"/>
          </a:xfrm>
          <a:prstGeom prst="rect">
            <a:avLst/>
          </a:prstGeom>
          <a:noFill/>
        </p:spPr>
        <p:txBody>
          <a:bodyPr wrap="none" rtlCol="0">
            <a:spAutoFit/>
          </a:bodyPr>
          <a:lstStyle/>
          <a:p>
            <a:r>
              <a:rPr lang="en-US" altLang="zh-CN" sz="1200" b="1" dirty="0" err="1">
                <a:solidFill>
                  <a:schemeClr val="tx1">
                    <a:lumMod val="50000"/>
                    <a:lumOff val="50000"/>
                  </a:schemeClr>
                </a:solidFill>
                <a:latin typeface="Arial Unicode MS" pitchFamily="34" charset="-122"/>
                <a:ea typeface="Arial Unicode MS" pitchFamily="34" charset="-122"/>
                <a:cs typeface="Arial Unicode MS" pitchFamily="34" charset="-122"/>
              </a:rPr>
              <a:t>cWS</a:t>
            </a:r>
            <a:endParaRPr lang="zh-CN" altLang="en-US" sz="1200" b="1" dirty="0">
              <a:solidFill>
                <a:schemeClr val="tx1">
                  <a:lumMod val="50000"/>
                  <a:lumOff val="50000"/>
                </a:schemeClr>
              </a:solidFill>
              <a:latin typeface="Arial Unicode MS" pitchFamily="34" charset="-122"/>
              <a:ea typeface="Arial Unicode MS" pitchFamily="34" charset="-122"/>
              <a:cs typeface="Arial Unicode MS" pitchFamily="34" charset="-122"/>
            </a:endParaRPr>
          </a:p>
        </p:txBody>
      </p:sp>
      <p:sp>
        <p:nvSpPr>
          <p:cNvPr id="13" name="TextBox 12"/>
          <p:cNvSpPr txBox="1"/>
          <p:nvPr/>
        </p:nvSpPr>
        <p:spPr>
          <a:xfrm>
            <a:off x="7548155" y="3761602"/>
            <a:ext cx="484428" cy="276999"/>
          </a:xfrm>
          <a:prstGeom prst="rect">
            <a:avLst/>
          </a:prstGeom>
          <a:noFill/>
        </p:spPr>
        <p:txBody>
          <a:bodyPr wrap="none" rtlCol="0">
            <a:spAutoFit/>
          </a:bodyPr>
          <a:lstStyle/>
          <a:p>
            <a:r>
              <a:rPr lang="en-US" altLang="zh-CN" sz="1200" b="1" dirty="0" err="1">
                <a:solidFill>
                  <a:schemeClr val="tx1">
                    <a:lumMod val="50000"/>
                    <a:lumOff val="50000"/>
                  </a:schemeClr>
                </a:solidFill>
                <a:latin typeface="Arial Unicode MS" pitchFamily="34" charset="-122"/>
                <a:ea typeface="Arial Unicode MS" pitchFamily="34" charset="-122"/>
                <a:cs typeface="Arial Unicode MS" pitchFamily="34" charset="-122"/>
              </a:rPr>
              <a:t>tWS</a:t>
            </a:r>
            <a:endParaRPr lang="zh-CN" altLang="en-US" sz="1200" b="1" dirty="0">
              <a:solidFill>
                <a:schemeClr val="tx1">
                  <a:lumMod val="50000"/>
                  <a:lumOff val="50000"/>
                </a:schemeClr>
              </a:solidFill>
              <a:latin typeface="Arial Unicode MS" pitchFamily="34" charset="-122"/>
              <a:ea typeface="Arial Unicode MS" pitchFamily="34" charset="-122"/>
              <a:cs typeface="Arial Unicode MS" pitchFamily="34" charset="-122"/>
            </a:endParaRPr>
          </a:p>
        </p:txBody>
      </p:sp>
      <p:sp>
        <p:nvSpPr>
          <p:cNvPr id="16" name="标题 1"/>
          <p:cNvSpPr>
            <a:spLocks noGrp="1"/>
          </p:cNvSpPr>
          <p:nvPr>
            <p:ph type="title"/>
          </p:nvPr>
        </p:nvSpPr>
        <p:spPr>
          <a:xfrm>
            <a:off x="2055518" y="23447"/>
            <a:ext cx="8229600" cy="651235"/>
          </a:xfrm>
        </p:spPr>
        <p:txBody>
          <a:bodyPr>
            <a:noAutofit/>
          </a:bodyPr>
          <a:lstStyle/>
          <a:p>
            <a:r>
              <a:rPr kumimoji="1" lang="en-US" altLang="zh-CN" sz="3200" dirty="0"/>
              <a:t>Base pair dictionary of RNA (1)</a:t>
            </a:r>
            <a:endParaRPr kumimoji="1" lang="zh-CN" altLang="en-US" sz="3200" dirty="0"/>
          </a:p>
        </p:txBody>
      </p:sp>
      <p:sp>
        <p:nvSpPr>
          <p:cNvPr id="2" name="TextBox 1"/>
          <p:cNvSpPr txBox="1"/>
          <p:nvPr/>
        </p:nvSpPr>
        <p:spPr>
          <a:xfrm>
            <a:off x="9448800" y="205375"/>
            <a:ext cx="991362" cy="369332"/>
          </a:xfrm>
          <a:prstGeom prst="rect">
            <a:avLst/>
          </a:prstGeom>
          <a:noFill/>
        </p:spPr>
        <p:txBody>
          <a:bodyPr wrap="none" rtlCol="0">
            <a:spAutoFit/>
          </a:bodyPr>
          <a:lstStyle/>
          <a:p>
            <a:r>
              <a:rPr lang="en-US" altLang="zh-CN" i="1" dirty="0">
                <a:hlinkClick r:id="rId15"/>
              </a:rPr>
              <a:t>Web link</a:t>
            </a:r>
            <a:endParaRPr lang="zh-CN" altLang="en-US" i="1" dirty="0"/>
          </a:p>
        </p:txBody>
      </p:sp>
    </p:spTree>
    <p:extLst>
      <p:ext uri="{BB962C8B-B14F-4D97-AF65-F5344CB8AC3E}">
        <p14:creationId xmlns:p14="http://schemas.microsoft.com/office/powerpoint/2010/main" val="3079345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21940" y="3846060"/>
            <a:ext cx="2844448"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31106" y="3822615"/>
            <a:ext cx="2849481" cy="2854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676554" y="762000"/>
            <a:ext cx="283904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21942" y="763951"/>
            <a:ext cx="2821859" cy="2821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51414" y="752228"/>
            <a:ext cx="2829172" cy="282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1628" y="656937"/>
            <a:ext cx="490840" cy="276999"/>
          </a:xfrm>
          <a:prstGeom prst="rect">
            <a:avLst/>
          </a:prstGeom>
          <a:noFill/>
        </p:spPr>
        <p:txBody>
          <a:bodyPr wrap="none" rtlCol="0">
            <a:spAutoFit/>
          </a:bodyPr>
          <a:lstStyle/>
          <a:p>
            <a:r>
              <a:rPr lang="en-US" altLang="zh-CN" sz="1200" b="1" dirty="0" err="1">
                <a:solidFill>
                  <a:schemeClr val="tx1">
                    <a:lumMod val="50000"/>
                    <a:lumOff val="50000"/>
                  </a:schemeClr>
                </a:solidFill>
                <a:latin typeface="Arial Unicode MS" pitchFamily="34" charset="-122"/>
                <a:ea typeface="Arial Unicode MS" pitchFamily="34" charset="-122"/>
                <a:cs typeface="Arial Unicode MS" pitchFamily="34" charset="-122"/>
              </a:rPr>
              <a:t>cHH</a:t>
            </a:r>
            <a:endParaRPr lang="zh-CN" altLang="en-US" sz="1200" b="1" dirty="0">
              <a:solidFill>
                <a:schemeClr val="tx1">
                  <a:lumMod val="50000"/>
                  <a:lumOff val="50000"/>
                </a:schemeClr>
              </a:solidFill>
              <a:latin typeface="Arial Unicode MS" pitchFamily="34" charset="-122"/>
              <a:ea typeface="Arial Unicode MS" pitchFamily="34" charset="-122"/>
              <a:cs typeface="Arial Unicode MS" pitchFamily="34" charset="-122"/>
            </a:endParaRPr>
          </a:p>
        </p:txBody>
      </p:sp>
      <p:sp>
        <p:nvSpPr>
          <p:cNvPr id="7" name="TextBox 6"/>
          <p:cNvSpPr txBox="1"/>
          <p:nvPr/>
        </p:nvSpPr>
        <p:spPr>
          <a:xfrm>
            <a:off x="4532000" y="664305"/>
            <a:ext cx="457176" cy="276999"/>
          </a:xfrm>
          <a:prstGeom prst="rect">
            <a:avLst/>
          </a:prstGeom>
          <a:noFill/>
        </p:spPr>
        <p:txBody>
          <a:bodyPr wrap="none" rtlCol="0">
            <a:spAutoFit/>
          </a:bodyPr>
          <a:lstStyle/>
          <a:p>
            <a:r>
              <a:rPr lang="en-US" altLang="zh-CN" sz="1200" b="1" dirty="0" err="1">
                <a:solidFill>
                  <a:schemeClr val="tx1">
                    <a:lumMod val="50000"/>
                    <a:lumOff val="50000"/>
                  </a:schemeClr>
                </a:solidFill>
                <a:latin typeface="Arial Unicode MS" pitchFamily="34" charset="-122"/>
                <a:ea typeface="Arial Unicode MS" pitchFamily="34" charset="-122"/>
                <a:cs typeface="Arial Unicode MS" pitchFamily="34" charset="-122"/>
              </a:rPr>
              <a:t>tHH</a:t>
            </a:r>
            <a:endParaRPr lang="zh-CN" altLang="en-US" sz="1200" b="1" dirty="0">
              <a:solidFill>
                <a:schemeClr val="tx1">
                  <a:lumMod val="50000"/>
                  <a:lumOff val="50000"/>
                </a:schemeClr>
              </a:solidFill>
              <a:latin typeface="Arial Unicode MS" pitchFamily="34" charset="-122"/>
              <a:ea typeface="Arial Unicode MS" pitchFamily="34" charset="-122"/>
              <a:cs typeface="Arial Unicode MS" pitchFamily="34" charset="-122"/>
            </a:endParaRPr>
          </a:p>
        </p:txBody>
      </p:sp>
      <p:sp>
        <p:nvSpPr>
          <p:cNvPr id="9" name="TextBox 8"/>
          <p:cNvSpPr txBox="1"/>
          <p:nvPr/>
        </p:nvSpPr>
        <p:spPr>
          <a:xfrm>
            <a:off x="7613924" y="664305"/>
            <a:ext cx="482824" cy="276999"/>
          </a:xfrm>
          <a:prstGeom prst="rect">
            <a:avLst/>
          </a:prstGeom>
          <a:noFill/>
        </p:spPr>
        <p:txBody>
          <a:bodyPr wrap="none" rtlCol="0">
            <a:spAutoFit/>
          </a:bodyPr>
          <a:lstStyle/>
          <a:p>
            <a:r>
              <a:rPr lang="en-US" altLang="zh-CN" sz="1200" b="1" dirty="0" err="1">
                <a:solidFill>
                  <a:schemeClr val="tx1">
                    <a:lumMod val="50000"/>
                    <a:lumOff val="50000"/>
                  </a:schemeClr>
                </a:solidFill>
                <a:latin typeface="Arial Unicode MS" pitchFamily="34" charset="-122"/>
                <a:ea typeface="Arial Unicode MS" pitchFamily="34" charset="-122"/>
                <a:cs typeface="Arial Unicode MS" pitchFamily="34" charset="-122"/>
              </a:rPr>
              <a:t>cHS</a:t>
            </a:r>
            <a:endParaRPr lang="zh-CN" altLang="en-US" sz="1200" b="1" dirty="0">
              <a:solidFill>
                <a:schemeClr val="tx1">
                  <a:lumMod val="50000"/>
                  <a:lumOff val="50000"/>
                </a:schemeClr>
              </a:solidFill>
              <a:latin typeface="Arial Unicode MS" pitchFamily="34" charset="-122"/>
              <a:ea typeface="Arial Unicode MS" pitchFamily="34" charset="-122"/>
              <a:cs typeface="Arial Unicode MS" pitchFamily="34" charset="-122"/>
            </a:endParaRPr>
          </a:p>
        </p:txBody>
      </p:sp>
      <p:sp>
        <p:nvSpPr>
          <p:cNvPr id="11" name="TextBox 10"/>
          <p:cNvSpPr txBox="1"/>
          <p:nvPr/>
        </p:nvSpPr>
        <p:spPr>
          <a:xfrm>
            <a:off x="1524000" y="3754234"/>
            <a:ext cx="449162" cy="276999"/>
          </a:xfrm>
          <a:prstGeom prst="rect">
            <a:avLst/>
          </a:prstGeom>
          <a:noFill/>
        </p:spPr>
        <p:txBody>
          <a:bodyPr wrap="none" rtlCol="0">
            <a:spAutoFit/>
          </a:bodyPr>
          <a:lstStyle/>
          <a:p>
            <a:r>
              <a:rPr lang="en-US" altLang="zh-CN" sz="1200" b="1" dirty="0" err="1">
                <a:solidFill>
                  <a:schemeClr val="tx1">
                    <a:lumMod val="50000"/>
                    <a:lumOff val="50000"/>
                  </a:schemeClr>
                </a:solidFill>
                <a:latin typeface="Arial Unicode MS" pitchFamily="34" charset="-122"/>
                <a:ea typeface="Arial Unicode MS" pitchFamily="34" charset="-122"/>
                <a:cs typeface="Arial Unicode MS" pitchFamily="34" charset="-122"/>
              </a:rPr>
              <a:t>tHS</a:t>
            </a:r>
            <a:endParaRPr lang="zh-CN" altLang="en-US" sz="1200" b="1" dirty="0">
              <a:solidFill>
                <a:schemeClr val="tx1">
                  <a:lumMod val="50000"/>
                  <a:lumOff val="50000"/>
                </a:schemeClr>
              </a:solidFill>
              <a:latin typeface="Arial Unicode MS" pitchFamily="34" charset="-122"/>
              <a:ea typeface="Arial Unicode MS" pitchFamily="34" charset="-122"/>
              <a:cs typeface="Arial Unicode MS" pitchFamily="34" charset="-122"/>
            </a:endParaRPr>
          </a:p>
        </p:txBody>
      </p:sp>
      <p:sp>
        <p:nvSpPr>
          <p:cNvPr id="12" name="TextBox 11"/>
          <p:cNvSpPr txBox="1"/>
          <p:nvPr/>
        </p:nvSpPr>
        <p:spPr>
          <a:xfrm>
            <a:off x="4501661" y="3761602"/>
            <a:ext cx="474810" cy="276999"/>
          </a:xfrm>
          <a:prstGeom prst="rect">
            <a:avLst/>
          </a:prstGeom>
          <a:noFill/>
        </p:spPr>
        <p:txBody>
          <a:bodyPr wrap="none" rtlCol="0">
            <a:spAutoFit/>
          </a:bodyPr>
          <a:lstStyle/>
          <a:p>
            <a:r>
              <a:rPr lang="en-US" altLang="zh-CN" sz="1200" b="1" dirty="0" err="1">
                <a:solidFill>
                  <a:schemeClr val="tx1">
                    <a:lumMod val="50000"/>
                    <a:lumOff val="50000"/>
                  </a:schemeClr>
                </a:solidFill>
                <a:latin typeface="Arial Unicode MS" pitchFamily="34" charset="-122"/>
                <a:ea typeface="Arial Unicode MS" pitchFamily="34" charset="-122"/>
                <a:cs typeface="Arial Unicode MS" pitchFamily="34" charset="-122"/>
              </a:rPr>
              <a:t>cSS</a:t>
            </a:r>
            <a:endParaRPr lang="zh-CN" altLang="en-US" sz="1200" b="1" dirty="0">
              <a:solidFill>
                <a:schemeClr val="tx1">
                  <a:lumMod val="50000"/>
                  <a:lumOff val="50000"/>
                </a:schemeClr>
              </a:solidFill>
              <a:latin typeface="Arial Unicode MS" pitchFamily="34" charset="-122"/>
              <a:ea typeface="Arial Unicode MS" pitchFamily="34" charset="-122"/>
              <a:cs typeface="Arial Unicode MS" pitchFamily="34" charset="-122"/>
            </a:endParaRPr>
          </a:p>
        </p:txBody>
      </p:sp>
      <p:sp>
        <p:nvSpPr>
          <p:cNvPr id="19" name="标题 1"/>
          <p:cNvSpPr>
            <a:spLocks noGrp="1"/>
          </p:cNvSpPr>
          <p:nvPr>
            <p:ph type="title"/>
          </p:nvPr>
        </p:nvSpPr>
        <p:spPr>
          <a:xfrm>
            <a:off x="2055518" y="23447"/>
            <a:ext cx="8229600" cy="651235"/>
          </a:xfrm>
        </p:spPr>
        <p:txBody>
          <a:bodyPr>
            <a:noAutofit/>
          </a:bodyPr>
          <a:lstStyle/>
          <a:p>
            <a:r>
              <a:rPr kumimoji="1" lang="en-US" altLang="zh-CN" sz="3200" dirty="0"/>
              <a:t>Base pair dictionary of RNA (2)</a:t>
            </a:r>
            <a:endParaRPr kumimoji="1" lang="zh-CN" altLang="en-US" sz="3200" dirty="0"/>
          </a:p>
        </p:txBody>
      </p:sp>
      <p:pic>
        <p:nvPicPr>
          <p:cNvPr id="1026" name="Picture 2"/>
          <p:cNvPicPr>
            <a:picLocks noChangeAspect="1" noChangeArrowheads="1"/>
          </p:cNvPicPr>
          <p:nvPr/>
        </p:nvPicPr>
        <p:blipFill>
          <a:blip r:embed="rId13">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653393" y="3846060"/>
            <a:ext cx="2854325"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610406" y="3761602"/>
            <a:ext cx="441146" cy="276999"/>
          </a:xfrm>
          <a:prstGeom prst="rect">
            <a:avLst/>
          </a:prstGeom>
          <a:noFill/>
        </p:spPr>
        <p:txBody>
          <a:bodyPr wrap="none" rtlCol="0">
            <a:spAutoFit/>
          </a:bodyPr>
          <a:lstStyle/>
          <a:p>
            <a:r>
              <a:rPr lang="en-US" altLang="zh-CN" sz="1200" b="1" dirty="0" err="1">
                <a:solidFill>
                  <a:schemeClr val="tx1">
                    <a:lumMod val="50000"/>
                    <a:lumOff val="50000"/>
                  </a:schemeClr>
                </a:solidFill>
                <a:latin typeface="Arial Unicode MS" pitchFamily="34" charset="-122"/>
                <a:ea typeface="Arial Unicode MS" pitchFamily="34" charset="-122"/>
                <a:cs typeface="Arial Unicode MS" pitchFamily="34" charset="-122"/>
              </a:rPr>
              <a:t>tSS</a:t>
            </a:r>
            <a:endParaRPr lang="zh-CN" altLang="en-US" sz="1200" b="1" dirty="0">
              <a:solidFill>
                <a:schemeClr val="tx1">
                  <a:lumMod val="50000"/>
                  <a:lumOff val="50000"/>
                </a:schemeClr>
              </a:solidFill>
              <a:latin typeface="Arial Unicode MS" pitchFamily="34" charset="-122"/>
              <a:ea typeface="Arial Unicode MS" pitchFamily="34" charset="-122"/>
              <a:cs typeface="Arial Unicode MS" pitchFamily="34" charset="-122"/>
            </a:endParaRPr>
          </a:p>
        </p:txBody>
      </p:sp>
      <p:sp>
        <p:nvSpPr>
          <p:cNvPr id="15" name="TextBox 14"/>
          <p:cNvSpPr txBox="1"/>
          <p:nvPr/>
        </p:nvSpPr>
        <p:spPr>
          <a:xfrm>
            <a:off x="9448800" y="205375"/>
            <a:ext cx="991362" cy="369332"/>
          </a:xfrm>
          <a:prstGeom prst="rect">
            <a:avLst/>
          </a:prstGeom>
          <a:noFill/>
        </p:spPr>
        <p:txBody>
          <a:bodyPr wrap="none" rtlCol="0">
            <a:spAutoFit/>
          </a:bodyPr>
          <a:lstStyle/>
          <a:p>
            <a:r>
              <a:rPr lang="en-US" altLang="zh-CN" i="1" dirty="0">
                <a:hlinkClick r:id="rId15"/>
              </a:rPr>
              <a:t>Web link</a:t>
            </a:r>
            <a:endParaRPr lang="zh-CN" altLang="en-US" i="1" dirty="0"/>
          </a:p>
        </p:txBody>
      </p:sp>
    </p:spTree>
    <p:extLst>
      <p:ext uri="{BB962C8B-B14F-4D97-AF65-F5344CB8AC3E}">
        <p14:creationId xmlns:p14="http://schemas.microsoft.com/office/powerpoint/2010/main" val="1290655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862118"/>
          </a:xfrm>
        </p:spPr>
        <p:txBody>
          <a:bodyPr>
            <a:normAutofit/>
          </a:bodyPr>
          <a:lstStyle/>
          <a:p>
            <a:pPr algn="ctr"/>
            <a:r>
              <a:rPr lang="en-US" altLang="zh-CN" b="1" dirty="0">
                <a:latin typeface="Calibri" panose="020F0502020204030204" pitchFamily="34" charset="0"/>
                <a:cs typeface="Calibri" panose="020F0502020204030204" pitchFamily="34" charset="0"/>
              </a:rPr>
              <a:t>RNA secondary structure</a:t>
            </a:r>
            <a:endParaRPr lang="zh-CN" altLang="en-US" sz="36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 name="TextBox 4"/>
          <p:cNvSpPr txBox="1"/>
          <p:nvPr/>
        </p:nvSpPr>
        <p:spPr>
          <a:xfrm>
            <a:off x="937679" y="2876550"/>
            <a:ext cx="2504021" cy="1569660"/>
          </a:xfrm>
          <a:prstGeom prst="rect">
            <a:avLst/>
          </a:prstGeom>
          <a:noFill/>
        </p:spPr>
        <p:txBody>
          <a:bodyPr wrap="square" rtlCol="0">
            <a:spAutoFit/>
          </a:bodyPr>
          <a:lstStyle/>
          <a:p>
            <a:r>
              <a:rPr lang="en-US" altLang="zh-CN" sz="2400" dirty="0"/>
              <a:t>RNA duplexes can contain </a:t>
            </a:r>
            <a:r>
              <a:rPr lang="en-US" altLang="zh-CN" sz="2400" dirty="0">
                <a:solidFill>
                  <a:srgbClr val="C00000"/>
                </a:solidFill>
              </a:rPr>
              <a:t>Bulges</a:t>
            </a:r>
            <a:r>
              <a:rPr lang="en-US" altLang="zh-CN" sz="2400" dirty="0"/>
              <a:t> and </a:t>
            </a:r>
            <a:r>
              <a:rPr lang="en-US" altLang="zh-CN" sz="2400" dirty="0">
                <a:solidFill>
                  <a:srgbClr val="C00000"/>
                </a:solidFill>
              </a:rPr>
              <a:t>Loops</a:t>
            </a:r>
            <a:endParaRPr lang="zh-CN" altLang="en-US" sz="2400" dirty="0"/>
          </a:p>
        </p:txBody>
      </p:sp>
      <p:pic>
        <p:nvPicPr>
          <p:cNvPr id="19" name="图片 17">
            <a:extLst>
              <a:ext uri="{FF2B5EF4-FFF2-40B4-BE49-F238E27FC236}">
                <a16:creationId xmlns:a16="http://schemas.microsoft.com/office/drawing/2014/main" id="{92659409-BAF9-4BB2-92CE-6B76E9E080CC}"/>
              </a:ext>
            </a:extLst>
          </p:cNvPr>
          <p:cNvPicPr>
            <a:picLocks noChangeAspect="1"/>
          </p:cNvPicPr>
          <p:nvPr/>
        </p:nvPicPr>
        <p:blipFill>
          <a:blip r:embed="rId3"/>
          <a:stretch>
            <a:fillRect/>
          </a:stretch>
        </p:blipFill>
        <p:spPr>
          <a:xfrm>
            <a:off x="3758518" y="1217314"/>
            <a:ext cx="7309574" cy="5266036"/>
          </a:xfrm>
          <a:prstGeom prst="rect">
            <a:avLst/>
          </a:prstGeom>
        </p:spPr>
      </p:pic>
    </p:spTree>
    <p:extLst>
      <p:ext uri="{BB962C8B-B14F-4D97-AF65-F5344CB8AC3E}">
        <p14:creationId xmlns:p14="http://schemas.microsoft.com/office/powerpoint/2010/main" val="9341934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1496</TotalTime>
  <Words>2530</Words>
  <Application>Microsoft Office PowerPoint</Application>
  <PresentationFormat>Widescreen</PresentationFormat>
  <Paragraphs>181</Paragraphs>
  <Slides>27</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-apple-system</vt:lpstr>
      <vt:lpstr>Arial Unicode MS</vt:lpstr>
      <vt:lpstr>ElsevierGulliver</vt:lpstr>
      <vt:lpstr>Inter</vt:lpstr>
      <vt:lpstr>微软雅黑 Light</vt:lpstr>
      <vt:lpstr>等线</vt:lpstr>
      <vt:lpstr>Aptos</vt:lpstr>
      <vt:lpstr>Arial</vt:lpstr>
      <vt:lpstr>Calibri</vt:lpstr>
      <vt:lpstr>Wingdings</vt:lpstr>
      <vt:lpstr>Office 主题​​</vt:lpstr>
      <vt:lpstr>AI赋能的生物大分子模拟和计算</vt:lpstr>
      <vt:lpstr>RNA primary, secondary, tertiary, and quaternary structures</vt:lpstr>
      <vt:lpstr>The chemical structure of nucleic acids</vt:lpstr>
      <vt:lpstr>Sugar pucker</vt:lpstr>
      <vt:lpstr>A-form and B-form</vt:lpstr>
      <vt:lpstr>Right-handed and left-handed</vt:lpstr>
      <vt:lpstr>Base pair dictionary of RNA (1)</vt:lpstr>
      <vt:lpstr>Base pair dictionary of RNA (2)</vt:lpstr>
      <vt:lpstr>RNA secondary structure</vt:lpstr>
      <vt:lpstr>Pseudoknot</vt:lpstr>
      <vt:lpstr>RNA secondary structure “UNCG” tetraloop</vt:lpstr>
      <vt:lpstr>RNA secondary structure “GNRA” tetraloop</vt:lpstr>
      <vt:lpstr>RNA duplex stability: Turner’s Rules</vt:lpstr>
      <vt:lpstr>Dynamic programming: Nussinov Algorithm</vt:lpstr>
      <vt:lpstr>RNA Secondary Structure Prediction</vt:lpstr>
      <vt:lpstr>Outline</vt:lpstr>
      <vt:lpstr>0. Preparation</vt:lpstr>
      <vt:lpstr>1. Dataset</vt:lpstr>
      <vt:lpstr>1.1 bpRNA</vt:lpstr>
      <vt:lpstr>1.2 Feature</vt:lpstr>
      <vt:lpstr>1.3 Label</vt:lpstr>
      <vt:lpstr>1.4 Summary</vt:lpstr>
      <vt:lpstr>2. Model</vt:lpstr>
      <vt:lpstr>3.0 Metrics</vt:lpstr>
      <vt:lpstr>3.1 Training</vt:lpstr>
      <vt:lpstr>4. Evaluation</vt:lpstr>
      <vt:lpstr>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Yuankuan Zhang</dc:creator>
  <cp:lastModifiedBy>Yi Xue</cp:lastModifiedBy>
  <cp:revision>198</cp:revision>
  <dcterms:created xsi:type="dcterms:W3CDTF">2026-04-06T14:18:56Z</dcterms:created>
  <dcterms:modified xsi:type="dcterms:W3CDTF">2026-04-14T13:58:15Z</dcterms:modified>
</cp:coreProperties>
</file>