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796" r:id="rId3"/>
    <p:sldId id="740" r:id="rId4"/>
    <p:sldId id="391" r:id="rId5"/>
    <p:sldId id="798" r:id="rId6"/>
    <p:sldId id="797" r:id="rId7"/>
    <p:sldId id="581" r:id="rId8"/>
    <p:sldId id="799" r:id="rId9"/>
    <p:sldId id="402" r:id="rId10"/>
    <p:sldId id="403" r:id="rId11"/>
    <p:sldId id="404" r:id="rId12"/>
    <p:sldId id="405" r:id="rId13"/>
    <p:sldId id="406" r:id="rId14"/>
    <p:sldId id="258" r:id="rId15"/>
    <p:sldId id="260" r:id="rId16"/>
    <p:sldId id="264" r:id="rId17"/>
    <p:sldId id="263" r:id="rId18"/>
    <p:sldId id="265" r:id="rId19"/>
    <p:sldId id="266" r:id="rId20"/>
    <p:sldId id="269" r:id="rId21"/>
    <p:sldId id="267" r:id="rId22"/>
    <p:sldId id="270" r:id="rId23"/>
    <p:sldId id="272" r:id="rId24"/>
    <p:sldId id="330" r:id="rId25"/>
    <p:sldId id="321" r:id="rId26"/>
    <p:sldId id="324" r:id="rId27"/>
    <p:sldId id="336" r:id="rId28"/>
    <p:sldId id="337" r:id="rId29"/>
    <p:sldId id="338" r:id="rId30"/>
    <p:sldId id="339" r:id="rId31"/>
    <p:sldId id="340" r:id="rId32"/>
    <p:sldId id="331" r:id="rId33"/>
    <p:sldId id="341" r:id="rId34"/>
    <p:sldId id="332" r:id="rId35"/>
    <p:sldId id="334" r:id="rId36"/>
    <p:sldId id="262" r:id="rId37"/>
    <p:sldId id="335" r:id="rId38"/>
    <p:sldId id="333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382" autoAdjust="0"/>
  </p:normalViewPr>
  <p:slideViewPr>
    <p:cSldViewPr snapToGrid="0" showGuides="1">
      <p:cViewPr varScale="1">
        <p:scale>
          <a:sx n="151" d="100"/>
          <a:sy n="151" d="100"/>
        </p:scale>
        <p:origin x="57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131D3-A89A-4B4C-9153-54D04F42D3E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664C-DB33-4CEF-8790-556BE84381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9D0A2-FB0D-4D97-8311-34C1C6A2EA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0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算法实现：</a:t>
            </a:r>
            <a:endParaRPr lang="en-US" altLang="zh-CN" dirty="0"/>
          </a:p>
          <a:p>
            <a:r>
              <a:rPr lang="en-US" altLang="zh-CN" dirty="0"/>
              <a:t>vanilla Transformer</a:t>
            </a:r>
            <a:r>
              <a:rPr lang="zh-CN" altLang="en-US" dirty="0"/>
              <a:t>要用</a:t>
            </a:r>
            <a:r>
              <a:rPr lang="en-US" altLang="zh-CN" dirty="0"/>
              <a:t>2D attention</a:t>
            </a:r>
          </a:p>
          <a:p>
            <a:r>
              <a:rPr lang="zh-CN" altLang="en-US" dirty="0"/>
              <a:t>对于矩阵中的一个点，比如第一行第一个（</a:t>
            </a:r>
            <a:r>
              <a:rPr lang="en-US" altLang="zh-CN" dirty="0"/>
              <a:t>1</a:t>
            </a:r>
            <a:r>
              <a:rPr lang="zh-CN" altLang="en-US" dirty="0"/>
              <a:t>，</a:t>
            </a:r>
            <a:r>
              <a:rPr lang="en-US" altLang="zh-CN" dirty="0"/>
              <a:t>1</a:t>
            </a:r>
            <a:r>
              <a:rPr lang="zh-CN" altLang="en-US" dirty="0"/>
              <a:t>），计算与自身的点积，得到相似度，然后乘以自身；</a:t>
            </a:r>
            <a:endParaRPr lang="en-US" altLang="zh-CN" dirty="0"/>
          </a:p>
          <a:p>
            <a:r>
              <a:rPr lang="zh-CN" altLang="en-US" dirty="0"/>
              <a:t>与当前残基（</a:t>
            </a:r>
            <a:r>
              <a:rPr lang="en-US" altLang="zh-CN" dirty="0"/>
              <a:t>1</a:t>
            </a:r>
            <a:r>
              <a:rPr lang="zh-CN" altLang="en-US" dirty="0"/>
              <a:t>，</a:t>
            </a:r>
            <a:r>
              <a:rPr lang="en-US" altLang="zh-CN" dirty="0"/>
              <a:t>1</a:t>
            </a:r>
            <a:r>
              <a:rPr lang="zh-CN" altLang="en-US" dirty="0"/>
              <a:t>）相似度越高，就把那个残基的信息加一部分用来更新（</a:t>
            </a:r>
            <a:r>
              <a:rPr lang="en-US" altLang="zh-CN" dirty="0"/>
              <a:t>1</a:t>
            </a:r>
            <a:r>
              <a:rPr lang="zh-CN" altLang="en-US" dirty="0"/>
              <a:t>，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问题：</a:t>
            </a:r>
            <a:endParaRPr lang="en-US" altLang="zh-CN" dirty="0"/>
          </a:p>
          <a:p>
            <a:r>
              <a:rPr lang="zh-CN" altLang="en-US" dirty="0"/>
              <a:t>问题是计算量太大了，为了降低计算量，使用</a:t>
            </a:r>
            <a:r>
              <a:rPr lang="en-US" altLang="zh-CN" dirty="0"/>
              <a:t>axial attention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3B572-644E-4BE9-8071-D9549C18D40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663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算法实现：</a:t>
            </a:r>
            <a:endParaRPr lang="en-US" altLang="zh-CN" dirty="0"/>
          </a:p>
          <a:p>
            <a:r>
              <a:rPr lang="en-US" altLang="zh-CN" dirty="0"/>
              <a:t>axial attention</a:t>
            </a:r>
            <a:r>
              <a:rPr lang="zh-CN" altLang="en-US" dirty="0"/>
              <a:t>在计算</a:t>
            </a:r>
            <a:r>
              <a:rPr lang="en-US" altLang="zh-CN" dirty="0"/>
              <a:t>attention</a:t>
            </a:r>
            <a:r>
              <a:rPr lang="zh-CN" altLang="en-US" dirty="0"/>
              <a:t>的时候，计算当行和当列。</a:t>
            </a:r>
            <a:endParaRPr lang="en-US" altLang="zh-CN" dirty="0"/>
          </a:p>
          <a:p>
            <a:r>
              <a:rPr lang="zh-CN" altLang="en-US" dirty="0"/>
              <a:t>对于某个残基，只考虑同一序列其他残基（行），以及其他序列的同一位点（列）</a:t>
            </a:r>
            <a:endParaRPr lang="en-US" altLang="zh-CN" dirty="0"/>
          </a:p>
          <a:p>
            <a:r>
              <a:rPr lang="zh-CN" altLang="en-US" dirty="0"/>
              <a:t>将计算量降低了几百几千倍</a:t>
            </a:r>
            <a:br>
              <a:rPr lang="en-US" altLang="zh-CN" dirty="0"/>
            </a:br>
            <a:r>
              <a:rPr lang="zh-CN" altLang="en-US" dirty="0"/>
              <a:t>实现了</a:t>
            </a:r>
            <a:r>
              <a:rPr lang="en-US" altLang="zh-CN" dirty="0"/>
              <a:t>MSA Transformer</a:t>
            </a:r>
            <a:br>
              <a:rPr lang="en-US" altLang="zh-CN" dirty="0"/>
            </a:br>
            <a:endParaRPr lang="en-US" altLang="zh-CN" dirty="0"/>
          </a:p>
          <a:p>
            <a:r>
              <a:rPr lang="zh-CN" altLang="en-US" dirty="0"/>
              <a:t>问题与方法：</a:t>
            </a:r>
            <a:br>
              <a:rPr lang="en-US" altLang="zh-CN" dirty="0"/>
            </a:br>
            <a:r>
              <a:rPr lang="zh-CN" altLang="en-US" dirty="0"/>
              <a:t>引入已知同源蛋白的信息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3B572-644E-4BE9-8071-D9549C18D40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24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改动：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axial attention </a:t>
            </a:r>
            <a:r>
              <a:rPr lang="en-US" altLang="zh-CN" dirty="0">
                <a:sym typeface="Wingdings" panose="05000000000000000000" pitchFamily="2" charset="2"/>
              </a:rPr>
              <a:t> row-wise and column-wise attention</a:t>
            </a:r>
          </a:p>
          <a:p>
            <a:pPr marL="228600" indent="-228600">
              <a:buAutoNum type="arabicPeriod"/>
            </a:pPr>
            <a:r>
              <a:rPr lang="en-US" altLang="zh-CN" dirty="0">
                <a:sym typeface="Wingdings" panose="05000000000000000000" pitchFamily="2" charset="2"/>
              </a:rPr>
              <a:t>Pair representation from template</a:t>
            </a:r>
          </a:p>
          <a:p>
            <a:pPr marL="228600" indent="-228600">
              <a:buAutoNum type="arabicPeriod"/>
            </a:pPr>
            <a:endParaRPr lang="en-US" altLang="zh-CN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CN" altLang="en-US" dirty="0">
                <a:sym typeface="Wingdings" panose="05000000000000000000" pitchFamily="2" charset="2"/>
              </a:rPr>
              <a:t>算法实现：</a:t>
            </a:r>
            <a:br>
              <a:rPr lang="en-US" altLang="zh-CN" dirty="0">
                <a:sym typeface="Wingdings" panose="05000000000000000000" pitchFamily="2" charset="2"/>
              </a:rPr>
            </a:br>
            <a:r>
              <a:rPr lang="en-US" altLang="zh-CN" dirty="0">
                <a:sym typeface="Wingdings" panose="05000000000000000000" pitchFamily="2" charset="2"/>
              </a:rPr>
              <a:t>attention</a:t>
            </a:r>
            <a:r>
              <a:rPr lang="zh-CN" altLang="en-US" dirty="0">
                <a:sym typeface="Wingdings" panose="05000000000000000000" pitchFamily="2" charset="2"/>
              </a:rPr>
              <a:t>不是用</a:t>
            </a:r>
            <a:r>
              <a:rPr lang="en-US" altLang="zh-CN" dirty="0">
                <a:sym typeface="Wingdings" panose="05000000000000000000" pitchFamily="2" charset="2"/>
              </a:rPr>
              <a:t>for loop</a:t>
            </a:r>
            <a:r>
              <a:rPr lang="zh-CN" altLang="en-US" dirty="0">
                <a:sym typeface="Wingdings" panose="05000000000000000000" pitchFamily="2" charset="2"/>
              </a:rPr>
              <a:t>，而是用矩阵运算实现的，所以会有一个</a:t>
            </a:r>
            <a:r>
              <a:rPr lang="en-US" altLang="zh-CN" dirty="0">
                <a:sym typeface="Wingdings" panose="05000000000000000000" pitchFamily="2" charset="2"/>
              </a:rPr>
              <a:t>affinity matrix</a:t>
            </a:r>
            <a:r>
              <a:rPr lang="zh-CN" altLang="en-US" dirty="0">
                <a:sym typeface="Wingdings" panose="05000000000000000000" pitchFamily="2" charset="2"/>
              </a:rPr>
              <a:t>，形状是</a:t>
            </a:r>
            <a:r>
              <a:rPr lang="en-US" altLang="zh-CN" dirty="0">
                <a:sym typeface="Wingdings" panose="05000000000000000000" pitchFamily="2" charset="2"/>
              </a:rPr>
              <a:t>[r, r, h]</a:t>
            </a:r>
            <a:r>
              <a:rPr lang="zh-CN" altLang="en-US" dirty="0">
                <a:sym typeface="Wingdings" panose="05000000000000000000" pitchFamily="2" charset="2"/>
              </a:rPr>
              <a:t>，刚好就是两两残基之间的关系；我们在引入</a:t>
            </a:r>
            <a:r>
              <a:rPr lang="en-US" altLang="zh-CN" dirty="0">
                <a:sym typeface="Wingdings" panose="05000000000000000000" pitchFamily="2" charset="2"/>
              </a:rPr>
              <a:t>pair representation</a:t>
            </a:r>
            <a:r>
              <a:rPr lang="zh-CN" altLang="en-US" dirty="0">
                <a:sym typeface="Wingdings" panose="05000000000000000000" pitchFamily="2" charset="2"/>
              </a:rPr>
              <a:t>，也是两两残基之间的关系</a:t>
            </a:r>
            <a:endParaRPr lang="en-US" altLang="zh-CN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CN" altLang="en-US" dirty="0">
                <a:sym typeface="Wingdings" panose="05000000000000000000" pitchFamily="2" charset="2"/>
              </a:rPr>
              <a:t>可以看一下有没有</a:t>
            </a:r>
            <a:r>
              <a:rPr lang="en-US" altLang="zh-CN" dirty="0">
                <a:sym typeface="Wingdings" panose="05000000000000000000" pitchFamily="2" charset="2"/>
              </a:rPr>
              <a:t>pair bias</a:t>
            </a:r>
            <a:r>
              <a:rPr lang="zh-CN" altLang="en-US" dirty="0">
                <a:sym typeface="Wingdings" panose="05000000000000000000" pitchFamily="2" charset="2"/>
              </a:rPr>
              <a:t>的区别</a:t>
            </a:r>
            <a:endParaRPr lang="en-US" altLang="zh-CN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CN" altLang="en-US" dirty="0">
                <a:sym typeface="Wingdings" panose="05000000000000000000" pitchFamily="2" charset="2"/>
              </a:rPr>
              <a:t>联想到</a:t>
            </a:r>
            <a:r>
              <a:rPr lang="en-US" altLang="zh-CN" dirty="0" err="1">
                <a:sym typeface="Wingdings" panose="05000000000000000000" pitchFamily="2" charset="2"/>
              </a:rPr>
              <a:t>BPFold</a:t>
            </a:r>
            <a:endParaRPr lang="en-US" altLang="zh-CN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CN" altLang="en-US" dirty="0">
                <a:sym typeface="Wingdings" panose="05000000000000000000" pitchFamily="2" charset="2"/>
              </a:rPr>
              <a:t>借鉴自</a:t>
            </a:r>
            <a:endParaRPr lang="en-US" altLang="zh-CN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CN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CN" altLang="en-US" dirty="0">
                <a:sym typeface="Wingdings" panose="05000000000000000000" pitchFamily="2" charset="2"/>
              </a:rPr>
              <a:t>问题与方法：</a:t>
            </a:r>
            <a:endParaRPr lang="en-US" altLang="zh-CN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CN" dirty="0">
                <a:sym typeface="Wingdings" panose="05000000000000000000" pitchFamily="2" charset="2"/>
              </a:rPr>
              <a:t>MSA</a:t>
            </a:r>
            <a:r>
              <a:rPr lang="zh-CN" altLang="en-US" dirty="0">
                <a:sym typeface="Wingdings" panose="05000000000000000000" pitchFamily="2" charset="2"/>
              </a:rPr>
              <a:t>更新迭代</a:t>
            </a:r>
            <a:r>
              <a:rPr lang="en-US" altLang="zh-CN" dirty="0">
                <a:sym typeface="Wingdings" panose="05000000000000000000" pitchFamily="2" charset="2"/>
              </a:rPr>
              <a:t>48</a:t>
            </a:r>
            <a:r>
              <a:rPr lang="zh-CN" altLang="en-US" dirty="0">
                <a:sym typeface="Wingdings" panose="05000000000000000000" pitchFamily="2" charset="2"/>
              </a:rPr>
              <a:t>次之后，目标序列的表示，已经包含了共进化的信息，能不能用来更新</a:t>
            </a:r>
            <a:r>
              <a:rPr lang="en-US" altLang="zh-CN" dirty="0">
                <a:sym typeface="Wingdings" panose="05000000000000000000" pitchFamily="2" charset="2"/>
              </a:rPr>
              <a:t>Pair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3B572-644E-4BE9-8071-D9549C18D40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815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362 MB vs 69 GB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invariant variables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9673-0DB5-40EC-8C0C-DE05F2D0ADF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186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python -u     : force the </a:t>
            </a:r>
            <a:r>
              <a:rPr lang="en-US" altLang="zh-CN" dirty="0" err="1"/>
              <a:t>stdout</a:t>
            </a:r>
            <a:r>
              <a:rPr lang="en-US" altLang="zh-CN" dirty="0"/>
              <a:t> and stderr streams to be unbuffered;</a:t>
            </a:r>
          </a:p>
          <a:p>
            <a:r>
              <a:rPr lang="en-US" altLang="zh-CN" dirty="0" err="1"/>
              <a:t>valid_length</a:t>
            </a:r>
            <a:r>
              <a:rPr lang="en-US" altLang="zh-CN" dirty="0"/>
              <a:t>: largest length for validation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9673-0DB5-40EC-8C0C-DE05F2D0ADF7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98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9D0A2-FB0D-4D97-8311-34C1C6A2EA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1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四大名谱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(</a:t>
            </a:r>
            <a:r>
              <a:rPr lang="en-US" b="0" i="0" dirty="0">
                <a:solidFill>
                  <a:srgbClr val="191B1F"/>
                </a:solidFill>
                <a:effectLst/>
                <a:latin typeface="-apple-system"/>
              </a:rPr>
              <a:t>IR, MS, NMR, UV)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74DDC-4E61-453D-AE13-BB885AE1AE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88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74DDC-4E61-453D-AE13-BB885AE1AE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77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从上面的两张统计分析图，我们可以得出以下结论：</a:t>
            </a:r>
          </a:p>
          <a:p>
            <a:r>
              <a:rPr lang="en-US" altLang="zh-CN" dirty="0"/>
              <a:t>1</a:t>
            </a:r>
            <a:r>
              <a:rPr lang="zh-CN" altLang="en-US" dirty="0"/>
              <a:t>）目前</a:t>
            </a:r>
            <a:r>
              <a:rPr lang="en-US" altLang="zh-CN" dirty="0"/>
              <a:t>NMR</a:t>
            </a:r>
            <a:r>
              <a:rPr lang="zh-CN" altLang="en-US" dirty="0"/>
              <a:t>方法解出来的蛋白质结构的数目大于</a:t>
            </a:r>
            <a:r>
              <a:rPr lang="en-US" altLang="zh-CN" dirty="0"/>
              <a:t>RNA</a:t>
            </a:r>
            <a:r>
              <a:rPr lang="zh-CN" altLang="en-US" dirty="0"/>
              <a:t>的数目。</a:t>
            </a:r>
          </a:p>
          <a:p>
            <a:r>
              <a:rPr lang="en-US" altLang="zh-CN" dirty="0"/>
              <a:t>2</a:t>
            </a:r>
            <a:r>
              <a:rPr lang="zh-CN" altLang="en-US" dirty="0"/>
              <a:t>）</a:t>
            </a:r>
            <a:r>
              <a:rPr lang="en-US" altLang="zh-CN" dirty="0"/>
              <a:t>RNA</a:t>
            </a:r>
            <a:r>
              <a:rPr lang="zh-CN" altLang="en-US" dirty="0"/>
              <a:t>分子量的范围在</a:t>
            </a:r>
            <a:r>
              <a:rPr lang="en-US" altLang="zh-CN" dirty="0"/>
              <a:t>0-38KD</a:t>
            </a:r>
            <a:r>
              <a:rPr lang="zh-CN" altLang="en-US" dirty="0"/>
              <a:t>左右，蛋白质的分子量在</a:t>
            </a:r>
            <a:r>
              <a:rPr lang="en-US" altLang="zh-CN" dirty="0"/>
              <a:t>0-50KD</a:t>
            </a:r>
            <a:r>
              <a:rPr lang="zh-CN" altLang="en-US" dirty="0"/>
              <a:t>左右。</a:t>
            </a:r>
          </a:p>
          <a:p>
            <a:r>
              <a:rPr lang="en-US" altLang="zh-CN" dirty="0"/>
              <a:t>3</a:t>
            </a:r>
            <a:r>
              <a:rPr lang="zh-CN" altLang="en-US" dirty="0"/>
              <a:t>）解出来的</a:t>
            </a:r>
            <a:r>
              <a:rPr lang="en-US" altLang="zh-CN" dirty="0"/>
              <a:t>RNA</a:t>
            </a:r>
            <a:r>
              <a:rPr lang="zh-CN" altLang="en-US" dirty="0"/>
              <a:t>的结构大部分在</a:t>
            </a:r>
            <a:r>
              <a:rPr lang="en-US" altLang="zh-CN" dirty="0"/>
              <a:t>10KD</a:t>
            </a:r>
            <a:r>
              <a:rPr lang="zh-CN" altLang="en-US" dirty="0"/>
              <a:t>附近，解出来的蛋白质的结构大部分在</a:t>
            </a:r>
            <a:r>
              <a:rPr lang="en-US" altLang="zh-CN" dirty="0"/>
              <a:t>0-20KD</a:t>
            </a:r>
            <a:r>
              <a:rPr lang="zh-CN" altLang="en-US" dirty="0"/>
              <a:t>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74DDC-4E61-453D-AE13-BB885AE1AE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29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gap </a:t>
            </a:r>
            <a:r>
              <a:rPr lang="en-US" dirty="0" err="1"/>
              <a:t>Rfree</a:t>
            </a:r>
            <a:r>
              <a:rPr lang="en-US" dirty="0"/>
              <a:t>–</a:t>
            </a:r>
            <a:r>
              <a:rPr lang="en-US" dirty="0" err="1"/>
              <a:t>Rwork</a:t>
            </a:r>
            <a:r>
              <a:rPr lang="en-US" dirty="0"/>
              <a:t> depends on resolution and ranges from 5-7% (at medium to low resolution) to ~ 1% (at ultra-high resolution).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74DDC-4E61-453D-AE13-BB885AE1AE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7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英译中，原句是</a:t>
            </a:r>
            <a:r>
              <a:rPr lang="en-US" altLang="zh-CN" dirty="0"/>
              <a:t>I love you</a:t>
            </a:r>
            <a:r>
              <a:rPr lang="zh-CN" altLang="en-US" dirty="0"/>
              <a:t>，中文的第一个词是我，下一个词是什么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E290-3A7F-494B-83B8-3412CA79BAF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63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英译中，原句是</a:t>
            </a:r>
            <a:r>
              <a:rPr lang="en-US" altLang="zh-CN" dirty="0"/>
              <a:t>I love you</a:t>
            </a:r>
            <a:r>
              <a:rPr lang="zh-CN" altLang="en-US" dirty="0"/>
              <a:t>，中文的第一个词是我，下一个词是什么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E290-3A7F-494B-83B8-3412CA79BAF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046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任务：输入</a:t>
            </a:r>
            <a:r>
              <a:rPr lang="en-US" altLang="zh-CN" dirty="0"/>
              <a:t>MSA</a:t>
            </a:r>
            <a:r>
              <a:rPr lang="zh-CN" altLang="en-US" dirty="0"/>
              <a:t>，输出</a:t>
            </a:r>
            <a:r>
              <a:rPr lang="en-US" altLang="zh-CN" dirty="0"/>
              <a:t>contact</a:t>
            </a:r>
          </a:p>
          <a:p>
            <a:endParaRPr lang="en-US" altLang="zh-CN" dirty="0"/>
          </a:p>
          <a:p>
            <a:r>
              <a:rPr lang="en-US" altLang="zh-CN" dirty="0"/>
              <a:t>MSA</a:t>
            </a:r>
            <a:r>
              <a:rPr lang="zh-CN" altLang="en-US" dirty="0"/>
              <a:t>是多序列比对，和</a:t>
            </a:r>
            <a:r>
              <a:rPr lang="en-US" altLang="zh-CN" dirty="0"/>
              <a:t>contact</a:t>
            </a:r>
            <a:r>
              <a:rPr lang="zh-CN" altLang="en-US" dirty="0"/>
              <a:t>的关系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3B572-644E-4BE9-8071-D9549C18D40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26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9D286-D887-27B4-54D0-27D34B4F7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B2C4E13-268B-CA16-4C6D-E61CD5411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C0A4C3-E180-E120-FC41-DD9F27B79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4C2D-B99A-4B67-9951-8E4107B3A4D6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29CF55-BF18-6374-C588-D553FB28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06054-7FAA-5AE8-83B6-141F326A1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DC07-A1DA-4579-B3CF-D58FFD901B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49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BC212A-2B05-1E55-F158-21B7BAFD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8886CA-5087-A3B1-EE2D-E42EF8830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0FEA26-2CD0-5724-1D78-81C8B0B23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4C2D-B99A-4B67-9951-8E4107B3A4D6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3FFF99-E880-B80D-F0E6-643D90AF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C5E767-1B31-550B-8EC3-D92E1CBD0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DC07-A1DA-4579-B3CF-D58FFD901B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06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01C2672-B5F2-914A-FB24-C1FF6790A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EC5603-F849-8553-A4D7-306F1BF96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F2C223-7E6D-9D45-E225-0B643BFA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4C2D-B99A-4B67-9951-8E4107B3A4D6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186D52-0DC0-A324-710B-CB12F4E7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D42D9-FD8C-5F19-636A-E97A53BC8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DC07-A1DA-4579-B3CF-D58FFD901B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484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304803"/>
            <a:ext cx="10358967" cy="6064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2" y="1066800"/>
            <a:ext cx="5077884" cy="5026025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5" y="1066800"/>
            <a:ext cx="5077883" cy="5026025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914402" y="6248403"/>
            <a:ext cx="2535767" cy="454025"/>
          </a:xfrm>
        </p:spPr>
        <p:txBody>
          <a:bodyPr/>
          <a:lstStyle>
            <a:lvl1pPr>
              <a:defRPr/>
            </a:lvl1pPr>
          </a:lstStyle>
          <a:p>
            <a:fld id="{4A58066F-7DD6-4BF4-B749-245BD03D7040}" type="datetime1">
              <a:rPr lang="en-US" altLang="zh-CN" smtClean="0"/>
              <a:t>4/20/2026</a:t>
            </a:fld>
            <a:endParaRPr lang="en-GB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4165602" y="6248403"/>
            <a:ext cx="3856567" cy="454025"/>
          </a:xfrm>
        </p:spPr>
        <p:txBody>
          <a:bodyPr/>
          <a:lstStyle>
            <a:lvl1pPr>
              <a:defRPr/>
            </a:lvl1pPr>
          </a:lstStyle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4497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12D248-F240-29AC-9C1B-815311211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A11FA6-BD2A-ACF1-4E39-1E4344288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CB2E51-2210-3F93-6317-6B4049A0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4C2D-B99A-4B67-9951-8E4107B3A4D6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430204-42D1-5F07-9F6A-13270C33D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2D4324-2C71-6F78-3BC8-01975300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DC07-A1DA-4579-B3CF-D58FFD901B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65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BC6239-B371-6B29-243C-FA8FCFFDF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252BD7-88EA-35C7-2E6B-BF0EA79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68B6E3-BFE8-1AF4-0500-73D842AF8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4C2D-B99A-4B67-9951-8E4107B3A4D6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D0E1F-B614-1002-DE23-CFAC0457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DC3445-8866-C8FA-4CF6-996E42F8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DC07-A1DA-4579-B3CF-D58FFD901B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87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6EF300-97F5-0DE3-0D55-8C93DEF27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205A53-5736-6F2F-C134-15ECF6C36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B438056-5ED8-2055-4A68-EC85C0E28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D4E512-55D9-6B2F-675B-BEBDEFF2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4C2D-B99A-4B67-9951-8E4107B3A4D6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5EFAB1-19BC-927D-783E-3FCB9FDF8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632FB2-510A-FEDD-C82E-3D23AA79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DC07-A1DA-4579-B3CF-D58FFD901B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A9ED6-1F26-1493-9AEA-07883D97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39E589-454A-E1AB-B671-511D76AC1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BE7639-0954-1E89-CE2D-7D52F9155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C9355A4-97DE-1A29-FD56-75C9DF3B2B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9E389CC-4E0D-2ECD-B4D2-87D674592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51C49B7-8CB2-C58D-74E5-36EB84C6A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4C2D-B99A-4B67-9951-8E4107B3A4D6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08348B3-9E24-D084-F0D5-3637F9EF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007B64-4288-EFBB-6C3D-1172658F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DC07-A1DA-4579-B3CF-D58FFD901B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20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E099A-1088-8917-6E6A-F330E988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0EF0014-BACC-6B06-AFDF-45D54CFA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4C2D-B99A-4B67-9951-8E4107B3A4D6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ED09576-81A5-4E27-FFD3-59C7632E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9336DD-3DCE-F6B4-7A5E-83E95290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DC07-A1DA-4579-B3CF-D58FFD901B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69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3B56173-68CE-1DC3-5D7F-27F2CD4A5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4C2D-B99A-4B67-9951-8E4107B3A4D6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BD73A92-2BA5-282A-79F5-C3FFC94B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015BC4-0E64-2197-EA21-E6DA5DAA5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DC07-A1DA-4579-B3CF-D58FFD901B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138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B6DCA4-D466-1CBD-9CEF-E8F4F2BC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B2AB0D-77D0-4937-7330-EE61AFF9E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2884090-34FF-9F8B-003F-8CAA035ED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DB3F2E-8914-8890-6F48-6D5BA274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4C2D-B99A-4B67-9951-8E4107B3A4D6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E88AF9-AFF9-C666-CAB8-51FA91B1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FEAD3D-4845-9637-8B3A-C900D8853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DC07-A1DA-4579-B3CF-D58FFD901B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22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376506-D014-556A-6E18-9C78626A8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1629BD8-828C-231D-21DA-CF1024519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47D369-C37F-BB89-96C4-9133C3E3E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AB4FFA-55DE-7235-6178-5DE36A69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4C2D-B99A-4B67-9951-8E4107B3A4D6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B116C3-C2E6-5AF0-F292-1F07FB4A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601160-0BA0-5117-7978-53ED6FFF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DC07-A1DA-4579-B3CF-D58FFD901B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51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ACE0635-F40F-A554-ED58-B41F35EE3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4BB91E-CCA5-641A-A417-BE0E439A0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73A2E1-BBFF-2B0C-209F-486623862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A04C2D-B99A-4B67-9951-8E4107B3A4D6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CE8513-37F9-7C54-44BA-372BC3B5C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E4DF05-401B-F41B-3997-0A29ECC8B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B6DC07-A1DA-4579-B3CF-D58FFD901B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92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2l.ai/chapter_attention-mechanisms-and-transformers/index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ture.com/articles/s41586-021-03819-2" TargetMode="Externa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173541" y="2211185"/>
            <a:ext cx="10406089" cy="16397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5400" b="1" dirty="0">
                <a:ea typeface="微软雅黑 Light" panose="020B0502040204020203" pitchFamily="34" charset="-122"/>
                <a:cs typeface="Arial" panose="020B0604020202020204" pitchFamily="34" charset="0"/>
              </a:rPr>
              <a:t>AI</a:t>
            </a:r>
            <a:r>
              <a:rPr lang="zh-CN" altLang="en-US" sz="5400" b="1" dirty="0">
                <a:ea typeface="微软雅黑 Light" panose="020B0502040204020203" pitchFamily="34" charset="-122"/>
                <a:cs typeface="Arial" panose="020B0604020202020204" pitchFamily="34" charset="0"/>
              </a:rPr>
              <a:t>赋能的生物大分子模拟和计算</a:t>
            </a:r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1719345" y="5009277"/>
            <a:ext cx="8932241" cy="1048413"/>
          </a:xfrm>
        </p:spPr>
        <p:txBody>
          <a:bodyPr>
            <a:no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Yi Xue, School of Life Sciences, THU</a:t>
            </a:r>
            <a:b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April 22, 2026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3072D5-91B7-4010-AD70-C923DF8D15B7}"/>
              </a:ext>
            </a:extLst>
          </p:cNvPr>
          <p:cNvCxnSpPr>
            <a:cxnSpLocks/>
          </p:cNvCxnSpPr>
          <p:nvPr/>
        </p:nvCxnSpPr>
        <p:spPr>
          <a:xfrm>
            <a:off x="333955" y="1397592"/>
            <a:ext cx="11513488" cy="0"/>
          </a:xfrm>
          <a:prstGeom prst="line">
            <a:avLst/>
          </a:prstGeom>
          <a:ln w="31750">
            <a:solidFill>
              <a:srgbClr val="B71E4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728AFDA-E92B-8917-E8B1-A21854242AD9}"/>
              </a:ext>
            </a:extLst>
          </p:cNvPr>
          <p:cNvSpPr txBox="1"/>
          <p:nvPr/>
        </p:nvSpPr>
        <p:spPr>
          <a:xfrm>
            <a:off x="333955" y="431598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 w="0"/>
                <a:solidFill>
                  <a:srgbClr val="66087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Week 09</a:t>
            </a:r>
          </a:p>
        </p:txBody>
      </p:sp>
    </p:spTree>
    <p:extLst>
      <p:ext uri="{BB962C8B-B14F-4D97-AF65-F5344CB8AC3E}">
        <p14:creationId xmlns:p14="http://schemas.microsoft.com/office/powerpoint/2010/main" val="3862003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74638"/>
            <a:ext cx="5105400" cy="563562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Symmetry operators</a:t>
            </a:r>
            <a:endParaRPr lang="zh-CN" altLang="en-US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1056" y="152400"/>
            <a:ext cx="2636073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05438" y="3049642"/>
            <a:ext cx="256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 </a:t>
            </a:r>
            <a:r>
              <a:rPr lang="en-US" altLang="zh-CN" dirty="0" err="1"/>
              <a:t>pymol</a:t>
            </a:r>
            <a:r>
              <a:rPr lang="en-US" altLang="zh-CN" dirty="0"/>
              <a:t>, type:  </a:t>
            </a:r>
            <a:r>
              <a:rPr lang="en-US" altLang="zh-CN" i="1" dirty="0"/>
              <a:t>show cell</a:t>
            </a:r>
            <a:endParaRPr lang="zh-CN" altLang="en-US" i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22"/>
          <a:stretch/>
        </p:blipFill>
        <p:spPr bwMode="auto">
          <a:xfrm>
            <a:off x="4597616" y="1202284"/>
            <a:ext cx="5929501" cy="131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30" y="3181350"/>
            <a:ext cx="5938648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676400" y="838200"/>
            <a:ext cx="2750728" cy="914400"/>
          </a:xfrm>
          <a:prstGeom prst="roundRect">
            <a:avLst>
              <a:gd name="adj" fmla="val 841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68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274638"/>
            <a:ext cx="5105400" cy="563562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Lattice</a:t>
            </a:r>
            <a:endParaRPr lang="zh-CN" altLang="en-US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1056" y="152400"/>
            <a:ext cx="2636073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72200" y="1219200"/>
            <a:ext cx="466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 </a:t>
            </a:r>
            <a:r>
              <a:rPr lang="en-US" altLang="zh-CN" dirty="0" err="1"/>
              <a:t>pymol</a:t>
            </a:r>
            <a:r>
              <a:rPr lang="en-US" altLang="zh-CN" dirty="0"/>
              <a:t>, type:  </a:t>
            </a:r>
            <a:r>
              <a:rPr lang="pt-BR" altLang="zh-CN" i="1" dirty="0">
                <a:solidFill>
                  <a:srgbClr val="C00000"/>
                </a:solidFill>
              </a:rPr>
              <a:t>symexp sym, 3D2N, (3D2N), 30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1676401"/>
            <a:ext cx="5105400" cy="503485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76400" y="838200"/>
            <a:ext cx="2750728" cy="914400"/>
          </a:xfrm>
          <a:prstGeom prst="roundRect">
            <a:avLst>
              <a:gd name="adj" fmla="val 841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662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195321"/>
            <a:ext cx="5105400" cy="563562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R-factor</a:t>
            </a:r>
            <a:endParaRPr lang="zh-CN" alt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0273" y="4190999"/>
            <a:ext cx="5334000" cy="2209800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sz="2400" dirty="0"/>
              <a:t>Expected value for a random model: ~59%</a:t>
            </a:r>
          </a:p>
          <a:p>
            <a:r>
              <a:rPr lang="en-US" altLang="zh-CN" sz="2400" dirty="0"/>
              <a:t>Perfect model:  0%</a:t>
            </a:r>
          </a:p>
          <a:p>
            <a:r>
              <a:rPr lang="en-US" altLang="zh-CN" sz="2400" dirty="0"/>
              <a:t>A desirable target R-factor for a protein model refined with data to 2.5 Å is ~20%</a:t>
            </a:r>
          </a:p>
          <a:p>
            <a:r>
              <a:rPr lang="en-US" altLang="zh-CN" sz="2400" dirty="0"/>
              <a:t>Small organic molecules commonly refine to &lt; 5%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1056" y="152400"/>
            <a:ext cx="2636073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698073" y="1143000"/>
          <a:ext cx="2133600" cy="840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57120" imgH="495000" progId="Equation.DSMT4">
                  <p:embed/>
                </p:oleObj>
              </mc:Choice>
              <mc:Fallback>
                <p:oleObj name="Equation" r:id="rId3" imgW="1257120" imgH="4950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8073" y="1143000"/>
                        <a:ext cx="2133600" cy="8404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792454" y="3699545"/>
            <a:ext cx="2169947" cy="262855"/>
          </a:xfrm>
          <a:prstGeom prst="roundRect">
            <a:avLst>
              <a:gd name="adj" fmla="val 841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606" name="Picture 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73" y="2116160"/>
            <a:ext cx="2114026" cy="201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20612" y="2728199"/>
            <a:ext cx="1622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/>
              <a:t>R</a:t>
            </a:r>
            <a:r>
              <a:rPr lang="en-US" altLang="zh-CN" dirty="0"/>
              <a:t> = 0.227</a:t>
            </a:r>
          </a:p>
          <a:p>
            <a:r>
              <a:rPr lang="en-US" altLang="zh-CN" i="1" dirty="0" err="1"/>
              <a:t>N</a:t>
            </a:r>
            <a:r>
              <a:rPr lang="en-US" altLang="zh-CN" baseline="-25000" dirty="0" err="1"/>
              <a:t>reflection</a:t>
            </a:r>
            <a:r>
              <a:rPr lang="en-US" altLang="zh-CN" dirty="0"/>
              <a:t> = 7247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3888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9801" y="76201"/>
            <a:ext cx="7769225" cy="606425"/>
          </a:xfrm>
        </p:spPr>
        <p:txBody>
          <a:bodyPr>
            <a:normAutofit/>
          </a:bodyPr>
          <a:lstStyle/>
          <a:p>
            <a:r>
              <a:rPr lang="en-US" altLang="zh-CN" sz="3200" b="1" dirty="0" err="1"/>
              <a:t>Overfitting</a:t>
            </a:r>
            <a:endParaRPr lang="zh-CN" altLang="en-US" sz="32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762000"/>
            <a:ext cx="7762875" cy="279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C88ACDA-53C5-4DF4-9479-681797514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62400"/>
            <a:ext cx="6172200" cy="233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C29DEE-6894-4A97-A645-7424A8276696}"/>
              </a:ext>
            </a:extLst>
          </p:cNvPr>
          <p:cNvSpPr txBox="1"/>
          <p:nvPr/>
        </p:nvSpPr>
        <p:spPr>
          <a:xfrm>
            <a:off x="8686800" y="4168010"/>
            <a:ext cx="3124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/>
              <a:t>Test set</a:t>
            </a:r>
            <a:br>
              <a:rPr lang="en-US" altLang="zh-CN" sz="2000" dirty="0"/>
            </a:br>
            <a:r>
              <a:rPr lang="en-US" altLang="zh-CN" sz="2000" dirty="0"/>
              <a:t>~5-10% of randomly selected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/>
              <a:t>Work set</a:t>
            </a:r>
            <a:br>
              <a:rPr lang="en-US" altLang="zh-CN" sz="2000" dirty="0"/>
            </a:br>
            <a:r>
              <a:rPr lang="en-US" altLang="zh-CN" sz="2000" dirty="0"/>
              <a:t>the rest</a:t>
            </a:r>
          </a:p>
        </p:txBody>
      </p:sp>
    </p:spTree>
    <p:extLst>
      <p:ext uri="{BB962C8B-B14F-4D97-AF65-F5344CB8AC3E}">
        <p14:creationId xmlns:p14="http://schemas.microsoft.com/office/powerpoint/2010/main" val="2047194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C80D2-6909-4A59-6E2F-ECCF9EFE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Demo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E0D012-660E-256C-1F6A-B6DB41757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以机器翻译为例子</a:t>
            </a:r>
            <a:endParaRPr lang="en-US" altLang="zh-CN" dirty="0"/>
          </a:p>
          <a:p>
            <a:pPr lvl="1"/>
            <a:r>
              <a:rPr lang="zh-CN" altLang="en-US" dirty="0"/>
              <a:t>翻译句子：解释</a:t>
            </a:r>
            <a:r>
              <a:rPr lang="en-US" altLang="zh-CN" dirty="0"/>
              <a:t>decoder</a:t>
            </a:r>
            <a:r>
              <a:rPr lang="zh-CN" altLang="en-US" dirty="0"/>
              <a:t>中的</a:t>
            </a:r>
            <a:r>
              <a:rPr lang="en-US" altLang="zh-CN" dirty="0" err="1"/>
              <a:t>qkv</a:t>
            </a:r>
            <a:endParaRPr lang="en-US" altLang="zh-CN" dirty="0"/>
          </a:p>
          <a:p>
            <a:pPr lvl="1"/>
            <a:r>
              <a:rPr lang="zh-CN" altLang="en-US" dirty="0"/>
              <a:t>理解句子：解释</a:t>
            </a:r>
            <a:r>
              <a:rPr lang="en-US" altLang="zh-CN" dirty="0"/>
              <a:t>encoder</a:t>
            </a:r>
            <a:r>
              <a:rPr lang="zh-CN" altLang="en-US" dirty="0"/>
              <a:t>中的</a:t>
            </a:r>
            <a:r>
              <a:rPr lang="en-US" altLang="zh-CN" dirty="0" err="1"/>
              <a:t>qkv</a:t>
            </a:r>
            <a:r>
              <a:rPr lang="zh-CN" altLang="en-US" dirty="0"/>
              <a:t>，以及</a:t>
            </a:r>
            <a:r>
              <a:rPr lang="en-US" altLang="zh-CN" dirty="0"/>
              <a:t>self-attention</a:t>
            </a:r>
          </a:p>
          <a:p>
            <a:r>
              <a:rPr lang="zh-CN" altLang="en-US" dirty="0"/>
              <a:t>以</a:t>
            </a:r>
            <a:r>
              <a:rPr lang="en-US" altLang="zh-CN" dirty="0" err="1"/>
              <a:t>Evoformer</a:t>
            </a:r>
            <a:r>
              <a:rPr lang="zh-CN" altLang="en-US" dirty="0"/>
              <a:t>为例子</a:t>
            </a:r>
            <a:endParaRPr lang="en-US" altLang="zh-CN" dirty="0"/>
          </a:p>
          <a:p>
            <a:pPr lvl="1"/>
            <a:r>
              <a:rPr lang="en-US" altLang="zh-CN" dirty="0"/>
              <a:t>MSA </a:t>
            </a:r>
            <a:r>
              <a:rPr lang="en-US" altLang="zh-CN" dirty="0">
                <a:sym typeface="Wingdings" panose="05000000000000000000" pitchFamily="2" charset="2"/>
              </a:rPr>
              <a:t> Contact map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Vanilla transformer  Axial transformer  pair bias</a:t>
            </a:r>
          </a:p>
          <a:p>
            <a:pPr lvl="1"/>
            <a:r>
              <a:rPr lang="zh-CN" altLang="en-US" dirty="0">
                <a:sym typeface="Wingdings" panose="05000000000000000000" pitchFamily="2" charset="2"/>
              </a:rPr>
              <a:t>简述</a:t>
            </a:r>
            <a:r>
              <a:rPr lang="en-US" altLang="zh-CN" dirty="0">
                <a:sym typeface="Wingdings" panose="05000000000000000000" pitchFamily="2" charset="2"/>
              </a:rPr>
              <a:t>Triangular update</a:t>
            </a:r>
            <a:r>
              <a:rPr lang="zh-CN" altLang="en-US" dirty="0">
                <a:sym typeface="Wingdings" panose="05000000000000000000" pitchFamily="2" charset="2"/>
              </a:rPr>
              <a:t>和</a:t>
            </a:r>
            <a:r>
              <a:rPr lang="en-US" altLang="zh-CN" dirty="0">
                <a:sym typeface="Wingdings" panose="05000000000000000000" pitchFamily="2" charset="2"/>
              </a:rPr>
              <a:t>Structure module</a:t>
            </a:r>
          </a:p>
          <a:p>
            <a:r>
              <a:rPr lang="en-US" altLang="zh-CN" dirty="0"/>
              <a:t>SPIRED</a:t>
            </a:r>
          </a:p>
          <a:p>
            <a:pPr lvl="1"/>
            <a:r>
              <a:rPr lang="en-US" altLang="zh-CN" dirty="0"/>
              <a:t>dataset / model / training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FFAC53-0826-640D-E617-3C705336C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51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4DE6D-BE7D-4B70-9135-7A566632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points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AE3E9D-E81B-8250-00AB-EBAC1C35E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Attention</a:t>
            </a:r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MSA / Sequence </a:t>
            </a:r>
            <a:r>
              <a:rPr lang="en-US" altLang="zh-CN" dirty="0">
                <a:sym typeface="Wingdings" panose="05000000000000000000" pitchFamily="2" charset="2"/>
              </a:rPr>
              <a:t> Evolution / Contact map / 3D interaction</a:t>
            </a:r>
          </a:p>
          <a:p>
            <a:r>
              <a:rPr lang="en-US" altLang="zh-CN" dirty="0">
                <a:sym typeface="Wingdings" panose="05000000000000000000" pitchFamily="2" charset="2"/>
              </a:rPr>
              <a:t>Transformer variants  Alphafold2</a:t>
            </a:r>
            <a:endParaRPr lang="zh-CN" alt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24B22C0-FC6A-AD16-0427-746BD44D6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802" y="1699476"/>
            <a:ext cx="988603" cy="1901159"/>
          </a:xfrm>
          <a:prstGeom prst="rect">
            <a:avLst/>
          </a:prstGeom>
        </p:spPr>
      </p:pic>
      <p:pic>
        <p:nvPicPr>
          <p:cNvPr id="5" name="Picture 30">
            <a:extLst>
              <a:ext uri="{FF2B5EF4-FFF2-40B4-BE49-F238E27FC236}">
                <a16:creationId xmlns:a16="http://schemas.microsoft.com/office/drawing/2014/main" id="{A916C478-28C0-6614-B0DF-E108C89A59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439" r="28687" b="35147"/>
          <a:stretch/>
        </p:blipFill>
        <p:spPr>
          <a:xfrm>
            <a:off x="4419382" y="2090567"/>
            <a:ext cx="5161012" cy="1178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A0A4EE-3299-3258-758B-A7E3ED27E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802" y="4977942"/>
            <a:ext cx="4856138" cy="1653902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1FB189-2E06-370A-8605-03A7BD22E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777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F566C-F788-6ABF-DD00-8BEDB29A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1.1 q/k/v in machine translation</a:t>
            </a:r>
            <a:endParaRPr lang="zh-CN" alt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0E51297-A1F1-AE47-BD5F-4902536C8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921" y="1994452"/>
            <a:ext cx="6790747" cy="435322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BA5271D-2990-0251-60F2-4F6224491186}"/>
              </a:ext>
            </a:extLst>
          </p:cNvPr>
          <p:cNvSpPr/>
          <p:nvPr/>
        </p:nvSpPr>
        <p:spPr>
          <a:xfrm>
            <a:off x="7230185" y="5320139"/>
            <a:ext cx="1387429" cy="1027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E4E031C-81D2-84AC-2D73-20CB2EE8A658}"/>
              </a:ext>
            </a:extLst>
          </p:cNvPr>
          <p:cNvSpPr txBox="1"/>
          <p:nvPr/>
        </p:nvSpPr>
        <p:spPr>
          <a:xfrm>
            <a:off x="1274160" y="2718843"/>
            <a:ext cx="294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I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CCBD262-D831-1ECA-2DD5-6000CB081B94}"/>
              </a:ext>
            </a:extLst>
          </p:cNvPr>
          <p:cNvSpPr txBox="1"/>
          <p:nvPr/>
        </p:nvSpPr>
        <p:spPr>
          <a:xfrm>
            <a:off x="1002993" y="3274581"/>
            <a:ext cx="837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love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267EB02-F6FE-4C4F-1212-61524BE1D84C}"/>
              </a:ext>
            </a:extLst>
          </p:cNvPr>
          <p:cNvSpPr txBox="1"/>
          <p:nvPr/>
        </p:nvSpPr>
        <p:spPr>
          <a:xfrm>
            <a:off x="1069208" y="5016375"/>
            <a:ext cx="704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you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EEF1049-2B35-EC46-C18E-B1B6B5F23C6E}"/>
              </a:ext>
            </a:extLst>
          </p:cNvPr>
          <p:cNvSpPr txBox="1"/>
          <p:nvPr/>
        </p:nvSpPr>
        <p:spPr>
          <a:xfrm>
            <a:off x="2156067" y="6116845"/>
            <a:ext cx="5611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我</a:t>
            </a:r>
            <a:endParaRPr lang="zh-CN" altLang="en-US" sz="2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C5C0D68-6A9A-E19C-5F0A-BF32C3C414D8}"/>
              </a:ext>
            </a:extLst>
          </p:cNvPr>
          <p:cNvSpPr txBox="1"/>
          <p:nvPr/>
        </p:nvSpPr>
        <p:spPr>
          <a:xfrm>
            <a:off x="10551268" y="3869947"/>
            <a:ext cx="1459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爱</a:t>
            </a:r>
            <a:r>
              <a:rPr lang="en-US" altLang="zh-CN" sz="2400" dirty="0">
                <a:solidFill>
                  <a:srgbClr val="FF0000"/>
                </a:solidFill>
              </a:rPr>
              <a:t>: 0.8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CA89C46-D744-0059-30B9-C2EFA92CF57F}"/>
              </a:ext>
            </a:extLst>
          </p:cNvPr>
          <p:cNvSpPr txBox="1"/>
          <p:nvPr/>
        </p:nvSpPr>
        <p:spPr>
          <a:xfrm>
            <a:off x="4130125" y="2915743"/>
            <a:ext cx="837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0.4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2C96693-4BAB-7685-242F-ECF7574E4D8D}"/>
              </a:ext>
            </a:extLst>
          </p:cNvPr>
          <p:cNvSpPr txBox="1"/>
          <p:nvPr/>
        </p:nvSpPr>
        <p:spPr>
          <a:xfrm>
            <a:off x="4130125" y="3480592"/>
            <a:ext cx="837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0.5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ADAED65-6654-A840-27FC-2C3F8761C907}"/>
              </a:ext>
            </a:extLst>
          </p:cNvPr>
          <p:cNvSpPr txBox="1"/>
          <p:nvPr/>
        </p:nvSpPr>
        <p:spPr>
          <a:xfrm>
            <a:off x="4136575" y="5163420"/>
            <a:ext cx="837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0.1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5B8C18A-0DDD-7B1C-68D6-36BFBF7BCCD6}"/>
              </a:ext>
            </a:extLst>
          </p:cNvPr>
          <p:cNvSpPr txBox="1"/>
          <p:nvPr/>
        </p:nvSpPr>
        <p:spPr>
          <a:xfrm>
            <a:off x="6866898" y="3356403"/>
            <a:ext cx="33724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0.4v</a:t>
            </a:r>
            <a:r>
              <a:rPr lang="en-US" altLang="zh-CN" sz="2400" baseline="-25000" dirty="0">
                <a:solidFill>
                  <a:srgbClr val="FF0000"/>
                </a:solidFill>
              </a:rPr>
              <a:t>1</a:t>
            </a:r>
            <a:r>
              <a:rPr lang="en-US" altLang="zh-CN" sz="2400" dirty="0">
                <a:solidFill>
                  <a:srgbClr val="FF0000"/>
                </a:solidFill>
              </a:rPr>
              <a:t>+0.5v</a:t>
            </a:r>
            <a:r>
              <a:rPr lang="en-US" altLang="zh-CN" sz="2400" baseline="-25000" dirty="0">
                <a:solidFill>
                  <a:srgbClr val="FF0000"/>
                </a:solidFill>
              </a:rPr>
              <a:t>2</a:t>
            </a:r>
            <a:r>
              <a:rPr lang="en-US" altLang="zh-CN" sz="2400" dirty="0">
                <a:solidFill>
                  <a:srgbClr val="FF0000"/>
                </a:solidFill>
              </a:rPr>
              <a:t>+0.1v</a:t>
            </a:r>
            <a:r>
              <a:rPr lang="en-US" altLang="zh-CN" sz="2400" baseline="-25000" dirty="0">
                <a:solidFill>
                  <a:srgbClr val="FF0000"/>
                </a:solidFill>
              </a:rPr>
              <a:t>m</a:t>
            </a:r>
            <a:endParaRPr lang="zh-CN" altLang="en-US" sz="2400" baseline="-25000" dirty="0">
              <a:solidFill>
                <a:srgbClr val="FF0000"/>
              </a:solidFill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017A3A1-BF06-F36D-C0A7-319547782202}"/>
              </a:ext>
            </a:extLst>
          </p:cNvPr>
          <p:cNvCxnSpPr>
            <a:cxnSpLocks/>
          </p:cNvCxnSpPr>
          <p:nvPr/>
        </p:nvCxnSpPr>
        <p:spPr>
          <a:xfrm>
            <a:off x="8378757" y="4100780"/>
            <a:ext cx="2172511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D1A46F3D-9EF6-ADEC-D42A-0505D44E377F}"/>
              </a:ext>
            </a:extLst>
          </p:cNvPr>
          <p:cNvSpPr txBox="1"/>
          <p:nvPr/>
        </p:nvSpPr>
        <p:spPr>
          <a:xfrm>
            <a:off x="10551267" y="3523698"/>
            <a:ext cx="1459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…</a:t>
            </a:r>
            <a:endParaRPr lang="zh-CN" altLang="en-US" sz="2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368A3CE-DDA4-982C-585A-A11DEA694DD1}"/>
              </a:ext>
            </a:extLst>
          </p:cNvPr>
          <p:cNvSpPr txBox="1"/>
          <p:nvPr/>
        </p:nvSpPr>
        <p:spPr>
          <a:xfrm>
            <a:off x="10551266" y="3177449"/>
            <a:ext cx="1459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…</a:t>
            </a:r>
            <a:endParaRPr lang="zh-CN" altLang="en-US" sz="2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39B68FC-941D-E147-8368-FF43D57E2E6D}"/>
              </a:ext>
            </a:extLst>
          </p:cNvPr>
          <p:cNvSpPr txBox="1"/>
          <p:nvPr/>
        </p:nvSpPr>
        <p:spPr>
          <a:xfrm>
            <a:off x="10551265" y="2831200"/>
            <a:ext cx="1459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二</a:t>
            </a:r>
            <a:r>
              <a:rPr lang="en-US" altLang="zh-CN" sz="2400" dirty="0">
                <a:solidFill>
                  <a:srgbClr val="FF0000"/>
                </a:solidFill>
              </a:rPr>
              <a:t>: 1e-5</a:t>
            </a:r>
            <a:endParaRPr lang="zh-CN" altLang="en-US" sz="24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2DB9691-23ED-0BD2-9DEF-0F5604291F95}"/>
              </a:ext>
            </a:extLst>
          </p:cNvPr>
          <p:cNvSpPr txBox="1"/>
          <p:nvPr/>
        </p:nvSpPr>
        <p:spPr>
          <a:xfrm>
            <a:off x="10551264" y="2484951"/>
            <a:ext cx="1459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一</a:t>
            </a:r>
            <a:r>
              <a:rPr lang="en-US" altLang="zh-CN" sz="2400" dirty="0">
                <a:solidFill>
                  <a:srgbClr val="FF0000"/>
                </a:solidFill>
              </a:rPr>
              <a:t>: 1e-5</a:t>
            </a:r>
            <a:endParaRPr lang="zh-CN" altLang="en-US" sz="24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2338157-5EB4-641A-0A00-13468BD758DA}"/>
              </a:ext>
            </a:extLst>
          </p:cNvPr>
          <p:cNvSpPr txBox="1"/>
          <p:nvPr/>
        </p:nvSpPr>
        <p:spPr>
          <a:xfrm>
            <a:off x="10551264" y="4216195"/>
            <a:ext cx="1459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喜</a:t>
            </a:r>
            <a:r>
              <a:rPr lang="en-US" altLang="zh-CN" sz="2400" dirty="0">
                <a:solidFill>
                  <a:srgbClr val="FF0000"/>
                </a:solidFill>
              </a:rPr>
              <a:t>: 0.1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0D2A753-0E80-BCA5-7EE6-9705AC55B761}"/>
              </a:ext>
            </a:extLst>
          </p:cNvPr>
          <p:cNvSpPr txBox="1"/>
          <p:nvPr/>
        </p:nvSpPr>
        <p:spPr>
          <a:xfrm>
            <a:off x="10551260" y="4562443"/>
            <a:ext cx="1459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…</a:t>
            </a:r>
            <a:endParaRPr lang="zh-CN" altLang="en-US" sz="24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F4B3513-CA3F-9A1A-CF80-A2556A819D99}"/>
              </a:ext>
            </a:extLst>
          </p:cNvPr>
          <p:cNvSpPr txBox="1"/>
          <p:nvPr/>
        </p:nvSpPr>
        <p:spPr>
          <a:xfrm>
            <a:off x="10551256" y="4908691"/>
            <a:ext cx="1459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…</a:t>
            </a:r>
            <a:endParaRPr lang="zh-CN" altLang="en-US" sz="24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4CE09A7-AE53-3EE1-F744-D12414A85E25}"/>
              </a:ext>
            </a:extLst>
          </p:cNvPr>
          <p:cNvSpPr txBox="1"/>
          <p:nvPr/>
        </p:nvSpPr>
        <p:spPr>
          <a:xfrm>
            <a:off x="10551252" y="5254939"/>
            <a:ext cx="1459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𰻞</a:t>
            </a:r>
            <a:r>
              <a:rPr lang="en-US" altLang="zh-CN" sz="2400" dirty="0">
                <a:solidFill>
                  <a:srgbClr val="FF0000"/>
                </a:solidFill>
              </a:rPr>
              <a:t>: 1e-10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87B35F1-A64E-7DB9-C949-697D3C43BCD2}"/>
              </a:ext>
            </a:extLst>
          </p:cNvPr>
          <p:cNvSpPr txBox="1"/>
          <p:nvPr/>
        </p:nvSpPr>
        <p:spPr>
          <a:xfrm>
            <a:off x="96591" y="6541858"/>
            <a:ext cx="64845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hlinkClick r:id="rId4"/>
              </a:rPr>
              <a:t>11. Attention Mechanisms and Transformers — Dive into Deep Learning 1.0.3 documentation</a:t>
            </a:r>
            <a:endParaRPr lang="zh-CN" altLang="en-US" sz="1200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8673C537-8F03-F5BD-BED8-DC4F9560D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393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F566C-F788-6ABF-DD00-8BEDB29A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1.1 q/k/v in machine translation</a:t>
            </a:r>
            <a:endParaRPr lang="zh-CN" altLang="en-US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85B57F7-3B10-6BBA-F95B-E5E445C19EE3}"/>
              </a:ext>
            </a:extLst>
          </p:cNvPr>
          <p:cNvGrpSpPr/>
          <p:nvPr/>
        </p:nvGrpSpPr>
        <p:grpSpPr>
          <a:xfrm>
            <a:off x="1317373" y="1690688"/>
            <a:ext cx="6919693" cy="4353226"/>
            <a:chOff x="2463700" y="1690688"/>
            <a:chExt cx="7402543" cy="4656990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0775C34D-2B75-7083-D017-6FE8C364C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3700" y="1690688"/>
              <a:ext cx="7264599" cy="4656990"/>
            </a:xfrm>
            <a:prstGeom prst="rect">
              <a:avLst/>
            </a:prstGeom>
          </p:spPr>
        </p:pic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AE761837-4883-7A47-E84F-B46945C70E2C}"/>
                </a:ext>
              </a:extLst>
            </p:cNvPr>
            <p:cNvSpPr/>
            <p:nvPr/>
          </p:nvSpPr>
          <p:spPr>
            <a:xfrm>
              <a:off x="8382000" y="5248438"/>
              <a:ext cx="1484243" cy="1099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2">
            <a:extLst>
              <a:ext uri="{FF2B5EF4-FFF2-40B4-BE49-F238E27FC236}">
                <a16:creationId xmlns:a16="http://schemas.microsoft.com/office/drawing/2014/main" id="{DDDC046B-90B9-41C8-22AA-3A592A7AEE8E}"/>
              </a:ext>
            </a:extLst>
          </p:cNvPr>
          <p:cNvSpPr txBox="1"/>
          <p:nvPr/>
        </p:nvSpPr>
        <p:spPr>
          <a:xfrm>
            <a:off x="3503587" y="603421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[1, c]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74DDDD7-D60B-1F31-ECAE-50DB15F4DFAD}"/>
              </a:ext>
            </a:extLst>
          </p:cNvPr>
          <p:cNvSpPr txBox="1"/>
          <p:nvPr/>
        </p:nvSpPr>
        <p:spPr>
          <a:xfrm>
            <a:off x="845752" y="244507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[1, c]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E3C1F503-E9A7-739B-445B-FFCD8290C2DE}"/>
              </a:ext>
            </a:extLst>
          </p:cNvPr>
          <p:cNvSpPr txBox="1"/>
          <p:nvPr/>
        </p:nvSpPr>
        <p:spPr>
          <a:xfrm>
            <a:off x="1672145" y="150602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[L, c]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20664A1-D1DE-B924-2EA2-C31BF83217FD}"/>
              </a:ext>
            </a:extLst>
          </p:cNvPr>
          <p:cNvSpPr txBox="1"/>
          <p:nvPr/>
        </p:nvSpPr>
        <p:spPr>
          <a:xfrm>
            <a:off x="7187796" y="360148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[1, c]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6DCC1B1E-6D08-5D42-FBB1-7FAED38CAA87}"/>
              </a:ext>
            </a:extLst>
          </p:cNvPr>
          <p:cNvSpPr txBox="1"/>
          <p:nvPr/>
        </p:nvSpPr>
        <p:spPr>
          <a:xfrm>
            <a:off x="3336523" y="141368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[1, L]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F6E550E6-BFCF-C6DF-B01E-13793DE9E32C}"/>
              </a:ext>
            </a:extLst>
          </p:cNvPr>
          <p:cNvSpPr txBox="1"/>
          <p:nvPr/>
        </p:nvSpPr>
        <p:spPr>
          <a:xfrm>
            <a:off x="5027738" y="156827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[L, c]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2476167-6DB1-C1E4-980C-13B6AA980D1B}"/>
              </a:ext>
            </a:extLst>
          </p:cNvPr>
          <p:cNvSpPr txBox="1"/>
          <p:nvPr/>
        </p:nvSpPr>
        <p:spPr>
          <a:xfrm>
            <a:off x="119428" y="6034216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c: embedding dimension</a:t>
            </a:r>
          </a:p>
          <a:p>
            <a:r>
              <a:rPr lang="en-US" altLang="zh-CN" dirty="0"/>
              <a:t>L: length of </a:t>
            </a:r>
            <a:r>
              <a:rPr lang="en-US" altLang="zh-CN" dirty="0" err="1"/>
              <a:t>src</a:t>
            </a:r>
            <a:r>
              <a:rPr lang="en-US" altLang="zh-CN" dirty="0"/>
              <a:t> sentence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EFD4CD94-9C84-D299-6BB4-A80D396430E8}"/>
              </a:ext>
            </a:extLst>
          </p:cNvPr>
          <p:cNvCxnSpPr>
            <a:cxnSpLocks/>
          </p:cNvCxnSpPr>
          <p:nvPr/>
        </p:nvCxnSpPr>
        <p:spPr>
          <a:xfrm>
            <a:off x="7960013" y="3799267"/>
            <a:ext cx="49496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F0EF7BD2-5ADD-2153-0074-F7A6BD78C5D2}"/>
              </a:ext>
            </a:extLst>
          </p:cNvPr>
          <p:cNvSpPr/>
          <p:nvPr/>
        </p:nvSpPr>
        <p:spPr>
          <a:xfrm>
            <a:off x="8454980" y="3601486"/>
            <a:ext cx="876633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D2065C10-8074-6165-5C01-D19B43A751E6}"/>
              </a:ext>
            </a:extLst>
          </p:cNvPr>
          <p:cNvSpPr txBox="1"/>
          <p:nvPr/>
        </p:nvSpPr>
        <p:spPr>
          <a:xfrm>
            <a:off x="8486940" y="360148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[1, 4c]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27D5485C-7619-E94E-2475-007B810E5FE4}"/>
              </a:ext>
            </a:extLst>
          </p:cNvPr>
          <p:cNvCxnSpPr>
            <a:cxnSpLocks/>
          </p:cNvCxnSpPr>
          <p:nvPr/>
        </p:nvCxnSpPr>
        <p:spPr>
          <a:xfrm>
            <a:off x="9344492" y="3799267"/>
            <a:ext cx="49496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FCF32918-FF8D-9B53-5416-D490B9578EAA}"/>
              </a:ext>
            </a:extLst>
          </p:cNvPr>
          <p:cNvSpPr/>
          <p:nvPr/>
        </p:nvSpPr>
        <p:spPr>
          <a:xfrm>
            <a:off x="9839459" y="3601486"/>
            <a:ext cx="876633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547F9B6B-11D5-684D-5C2A-AE8D65A76993}"/>
              </a:ext>
            </a:extLst>
          </p:cNvPr>
          <p:cNvSpPr txBox="1"/>
          <p:nvPr/>
        </p:nvSpPr>
        <p:spPr>
          <a:xfrm>
            <a:off x="9922935" y="360148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[1, c]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25CFAE6-919E-82BF-8C78-AA8B5A75BEA4}"/>
              </a:ext>
            </a:extLst>
          </p:cNvPr>
          <p:cNvSpPr/>
          <p:nvPr/>
        </p:nvSpPr>
        <p:spPr>
          <a:xfrm>
            <a:off x="1466708" y="2324637"/>
            <a:ext cx="4354543" cy="2897746"/>
          </a:xfrm>
          <a:prstGeom prst="rect">
            <a:avLst/>
          </a:prstGeom>
          <a:solidFill>
            <a:schemeClr val="accent3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F3348B7-38F9-8038-6826-2F58F11277CF}"/>
              </a:ext>
            </a:extLst>
          </p:cNvPr>
          <p:cNvSpPr/>
          <p:nvPr/>
        </p:nvSpPr>
        <p:spPr>
          <a:xfrm>
            <a:off x="6729342" y="3259740"/>
            <a:ext cx="4354543" cy="1027539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F564524-9208-85E5-CA27-E121C9C88A93}"/>
              </a:ext>
            </a:extLst>
          </p:cNvPr>
          <p:cNvSpPr/>
          <p:nvPr/>
        </p:nvSpPr>
        <p:spPr>
          <a:xfrm>
            <a:off x="10199900" y="306467"/>
            <a:ext cx="1653469" cy="360000"/>
          </a:xfrm>
          <a:prstGeom prst="rect">
            <a:avLst/>
          </a:prstGeom>
          <a:solidFill>
            <a:schemeClr val="accent3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Attention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BD9E4A7-86C3-1356-68A4-DF398E85EC26}"/>
              </a:ext>
            </a:extLst>
          </p:cNvPr>
          <p:cNvSpPr/>
          <p:nvPr/>
        </p:nvSpPr>
        <p:spPr>
          <a:xfrm>
            <a:off x="10199900" y="681250"/>
            <a:ext cx="1653469" cy="36000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Feed-forward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DBFBEEC-5181-6852-8BDB-36F339861BA3}"/>
              </a:ext>
            </a:extLst>
          </p:cNvPr>
          <p:cNvSpPr txBox="1"/>
          <p:nvPr/>
        </p:nvSpPr>
        <p:spPr>
          <a:xfrm>
            <a:off x="4695536" y="5160133"/>
            <a:ext cx="1340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B050"/>
                </a:solidFill>
              </a:rPr>
              <a:t>Attention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15BA87C-02F4-9043-082E-D83D635C62F0}"/>
              </a:ext>
            </a:extLst>
          </p:cNvPr>
          <p:cNvSpPr txBox="1"/>
          <p:nvPr/>
        </p:nvSpPr>
        <p:spPr>
          <a:xfrm>
            <a:off x="9498170" y="4187339"/>
            <a:ext cx="1780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Feed-forward</a:t>
            </a: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33B321C4-4203-BAE1-0A43-41F86F7AFF86}"/>
              </a:ext>
            </a:extLst>
          </p:cNvPr>
          <p:cNvSpPr txBox="1"/>
          <p:nvPr/>
        </p:nvSpPr>
        <p:spPr>
          <a:xfrm>
            <a:off x="845752" y="296473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[1, c]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26A550C0-06A2-D47E-4929-14C0E6171DE1}"/>
              </a:ext>
            </a:extLst>
          </p:cNvPr>
          <p:cNvSpPr txBox="1"/>
          <p:nvPr/>
        </p:nvSpPr>
        <p:spPr>
          <a:xfrm>
            <a:off x="845752" y="470335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[1, c]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7" name="TextBox 6">
            <a:extLst>
              <a:ext uri="{FF2B5EF4-FFF2-40B4-BE49-F238E27FC236}">
                <a16:creationId xmlns:a16="http://schemas.microsoft.com/office/drawing/2014/main" id="{5D10D9D2-B63C-3BE5-AA0C-EC16749E13BE}"/>
              </a:ext>
            </a:extLst>
          </p:cNvPr>
          <p:cNvSpPr txBox="1"/>
          <p:nvPr/>
        </p:nvSpPr>
        <p:spPr>
          <a:xfrm>
            <a:off x="5774713" y="244507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[1, c]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TextBox 6">
            <a:extLst>
              <a:ext uri="{FF2B5EF4-FFF2-40B4-BE49-F238E27FC236}">
                <a16:creationId xmlns:a16="http://schemas.microsoft.com/office/drawing/2014/main" id="{D68B24B0-3BBC-D3BD-6560-1C6C3D95CE4D}"/>
              </a:ext>
            </a:extLst>
          </p:cNvPr>
          <p:cNvSpPr txBox="1"/>
          <p:nvPr/>
        </p:nvSpPr>
        <p:spPr>
          <a:xfrm>
            <a:off x="5774713" y="296473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[1, c]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CF3F9070-2E99-BCD9-4C98-BE0015AD101E}"/>
              </a:ext>
            </a:extLst>
          </p:cNvPr>
          <p:cNvSpPr txBox="1"/>
          <p:nvPr/>
        </p:nvSpPr>
        <p:spPr>
          <a:xfrm>
            <a:off x="5774713" y="470335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[1, c]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264BFC78-DEC3-66E9-A76E-B428B79C1117}"/>
              </a:ext>
            </a:extLst>
          </p:cNvPr>
          <p:cNvSpPr txBox="1"/>
          <p:nvPr/>
        </p:nvSpPr>
        <p:spPr>
          <a:xfrm>
            <a:off x="483529" y="2412508"/>
            <a:ext cx="294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I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8D6EBABB-E01A-92C4-93D8-18512B3A80E7}"/>
              </a:ext>
            </a:extLst>
          </p:cNvPr>
          <p:cNvSpPr txBox="1"/>
          <p:nvPr/>
        </p:nvSpPr>
        <p:spPr>
          <a:xfrm>
            <a:off x="212362" y="2910290"/>
            <a:ext cx="837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love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874AE8AE-36D3-E2F8-9AF2-3DB6A922B0B0}"/>
              </a:ext>
            </a:extLst>
          </p:cNvPr>
          <p:cNvSpPr txBox="1"/>
          <p:nvPr/>
        </p:nvSpPr>
        <p:spPr>
          <a:xfrm>
            <a:off x="278577" y="4652084"/>
            <a:ext cx="704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you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8F2D9D1-232B-5996-7B52-5AEAA21C200D}"/>
              </a:ext>
            </a:extLst>
          </p:cNvPr>
          <p:cNvSpPr txBox="1"/>
          <p:nvPr/>
        </p:nvSpPr>
        <p:spPr>
          <a:xfrm>
            <a:off x="3086981" y="5971154"/>
            <a:ext cx="5611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我</a:t>
            </a:r>
            <a:endParaRPr lang="zh-CN" altLang="en-US" sz="2400" dirty="0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4E3C9AB1-11BC-11CA-771E-F55140E9DF1F}"/>
              </a:ext>
            </a:extLst>
          </p:cNvPr>
          <p:cNvSpPr txBox="1"/>
          <p:nvPr/>
        </p:nvSpPr>
        <p:spPr>
          <a:xfrm>
            <a:off x="3821397" y="259318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54693841-A500-4F56-1921-C539ACEB612D}"/>
              </a:ext>
            </a:extLst>
          </p:cNvPr>
          <p:cNvSpPr txBox="1"/>
          <p:nvPr/>
        </p:nvSpPr>
        <p:spPr>
          <a:xfrm>
            <a:off x="3821397" y="311284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68DC4BBA-C6BB-0C52-FDB5-870F735B7DAE}"/>
              </a:ext>
            </a:extLst>
          </p:cNvPr>
          <p:cNvSpPr txBox="1"/>
          <p:nvPr/>
        </p:nvSpPr>
        <p:spPr>
          <a:xfrm>
            <a:off x="3821397" y="485146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[1]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0567F78-8C90-8061-0638-135BD82FD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215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768BA-8783-5BE5-2FE3-7EC1C356F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1.1 q/k/v in decoder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AFAC92-6B10-E6C9-02D4-E3D19FEAB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151" y="1418229"/>
            <a:ext cx="3521697" cy="51628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2A3374E-9C5E-73D8-781E-7C44802FE735}"/>
              </a:ext>
            </a:extLst>
          </p:cNvPr>
          <p:cNvSpPr txBox="1"/>
          <p:nvPr/>
        </p:nvSpPr>
        <p:spPr>
          <a:xfrm>
            <a:off x="4863184" y="630820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I love you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4400B5D-ED1A-7CF0-088E-7C31A1E64B66}"/>
              </a:ext>
            </a:extLst>
          </p:cNvPr>
          <p:cNvSpPr/>
          <p:nvPr/>
        </p:nvSpPr>
        <p:spPr>
          <a:xfrm>
            <a:off x="5950039" y="3889420"/>
            <a:ext cx="386367" cy="2615664"/>
          </a:xfrm>
          <a:custGeom>
            <a:avLst/>
            <a:gdLst>
              <a:gd name="connsiteX0" fmla="*/ 0 w 386367"/>
              <a:gd name="connsiteY0" fmla="*/ 2575774 h 2634358"/>
              <a:gd name="connsiteX1" fmla="*/ 64395 w 386367"/>
              <a:gd name="connsiteY1" fmla="*/ 2324636 h 2634358"/>
              <a:gd name="connsiteX2" fmla="*/ 186744 w 386367"/>
              <a:gd name="connsiteY2" fmla="*/ 180304 h 2634358"/>
              <a:gd name="connsiteX3" fmla="*/ 321972 w 386367"/>
              <a:gd name="connsiteY3" fmla="*/ 148107 h 2634358"/>
              <a:gd name="connsiteX4" fmla="*/ 386367 w 386367"/>
              <a:gd name="connsiteY4" fmla="*/ 0 h 2634358"/>
              <a:gd name="connsiteX0" fmla="*/ 0 w 386367"/>
              <a:gd name="connsiteY0" fmla="*/ 2575774 h 2615664"/>
              <a:gd name="connsiteX1" fmla="*/ 64395 w 386367"/>
              <a:gd name="connsiteY1" fmla="*/ 2324636 h 2615664"/>
              <a:gd name="connsiteX2" fmla="*/ 115911 w 386367"/>
              <a:gd name="connsiteY2" fmla="*/ 631064 h 2615664"/>
              <a:gd name="connsiteX3" fmla="*/ 321972 w 386367"/>
              <a:gd name="connsiteY3" fmla="*/ 148107 h 2615664"/>
              <a:gd name="connsiteX4" fmla="*/ 386367 w 386367"/>
              <a:gd name="connsiteY4" fmla="*/ 0 h 2615664"/>
              <a:gd name="connsiteX0" fmla="*/ 0 w 386367"/>
              <a:gd name="connsiteY0" fmla="*/ 2575774 h 2615664"/>
              <a:gd name="connsiteX1" fmla="*/ 64395 w 386367"/>
              <a:gd name="connsiteY1" fmla="*/ 2324636 h 2615664"/>
              <a:gd name="connsiteX2" fmla="*/ 115911 w 386367"/>
              <a:gd name="connsiteY2" fmla="*/ 631064 h 2615664"/>
              <a:gd name="connsiteX3" fmla="*/ 283335 w 386367"/>
              <a:gd name="connsiteY3" fmla="*/ 180304 h 2615664"/>
              <a:gd name="connsiteX4" fmla="*/ 386367 w 386367"/>
              <a:gd name="connsiteY4" fmla="*/ 0 h 261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367" h="2615664">
                <a:moveTo>
                  <a:pt x="0" y="2575774"/>
                </a:moveTo>
                <a:cubicBezTo>
                  <a:pt x="16635" y="2649827"/>
                  <a:pt x="45077" y="2648754"/>
                  <a:pt x="64395" y="2324636"/>
                </a:cubicBezTo>
                <a:cubicBezTo>
                  <a:pt x="83714" y="2000518"/>
                  <a:pt x="79421" y="988453"/>
                  <a:pt x="115911" y="631064"/>
                </a:cubicBezTo>
                <a:cubicBezTo>
                  <a:pt x="152401" y="273675"/>
                  <a:pt x="250065" y="210355"/>
                  <a:pt x="283335" y="180304"/>
                </a:cubicBezTo>
                <a:lnTo>
                  <a:pt x="386367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243B224C-4C6A-4B60-5457-B0185EACEAAD}"/>
              </a:ext>
            </a:extLst>
          </p:cNvPr>
          <p:cNvSpPr/>
          <p:nvPr/>
        </p:nvSpPr>
        <p:spPr>
          <a:xfrm>
            <a:off x="6001555" y="3940935"/>
            <a:ext cx="643944" cy="2562896"/>
          </a:xfrm>
          <a:custGeom>
            <a:avLst/>
            <a:gdLst>
              <a:gd name="connsiteX0" fmla="*/ 0 w 643944"/>
              <a:gd name="connsiteY0" fmla="*/ 2562896 h 2727259"/>
              <a:gd name="connsiteX1" fmla="*/ 77273 w 643944"/>
              <a:gd name="connsiteY1" fmla="*/ 2492062 h 2727259"/>
              <a:gd name="connsiteX2" fmla="*/ 186744 w 643944"/>
              <a:gd name="connsiteY2" fmla="*/ 302654 h 2727259"/>
              <a:gd name="connsiteX3" fmla="*/ 553791 w 643944"/>
              <a:gd name="connsiteY3" fmla="*/ 77273 h 2727259"/>
              <a:gd name="connsiteX4" fmla="*/ 643944 w 643944"/>
              <a:gd name="connsiteY4" fmla="*/ 0 h 2727259"/>
              <a:gd name="connsiteX0" fmla="*/ 0 w 643944"/>
              <a:gd name="connsiteY0" fmla="*/ 2562896 h 2677899"/>
              <a:gd name="connsiteX1" fmla="*/ 77273 w 643944"/>
              <a:gd name="connsiteY1" fmla="*/ 2492062 h 2677899"/>
              <a:gd name="connsiteX2" fmla="*/ 186744 w 643944"/>
              <a:gd name="connsiteY2" fmla="*/ 302654 h 2677899"/>
              <a:gd name="connsiteX3" fmla="*/ 553791 w 643944"/>
              <a:gd name="connsiteY3" fmla="*/ 77273 h 2677899"/>
              <a:gd name="connsiteX4" fmla="*/ 643944 w 643944"/>
              <a:gd name="connsiteY4" fmla="*/ 0 h 2677899"/>
              <a:gd name="connsiteX0" fmla="*/ 0 w 643944"/>
              <a:gd name="connsiteY0" fmla="*/ 2562896 h 2579515"/>
              <a:gd name="connsiteX1" fmla="*/ 96592 w 643944"/>
              <a:gd name="connsiteY1" fmla="*/ 2311758 h 2579515"/>
              <a:gd name="connsiteX2" fmla="*/ 186744 w 643944"/>
              <a:gd name="connsiteY2" fmla="*/ 302654 h 2579515"/>
              <a:gd name="connsiteX3" fmla="*/ 553791 w 643944"/>
              <a:gd name="connsiteY3" fmla="*/ 77273 h 2579515"/>
              <a:gd name="connsiteX4" fmla="*/ 643944 w 643944"/>
              <a:gd name="connsiteY4" fmla="*/ 0 h 2579515"/>
              <a:gd name="connsiteX0" fmla="*/ 0 w 643944"/>
              <a:gd name="connsiteY0" fmla="*/ 2562896 h 2562896"/>
              <a:gd name="connsiteX1" fmla="*/ 96592 w 643944"/>
              <a:gd name="connsiteY1" fmla="*/ 2311758 h 2562896"/>
              <a:gd name="connsiteX2" fmla="*/ 186744 w 643944"/>
              <a:gd name="connsiteY2" fmla="*/ 302654 h 2562896"/>
              <a:gd name="connsiteX3" fmla="*/ 553791 w 643944"/>
              <a:gd name="connsiteY3" fmla="*/ 77273 h 2562896"/>
              <a:gd name="connsiteX4" fmla="*/ 643944 w 643944"/>
              <a:gd name="connsiteY4" fmla="*/ 0 h 2562896"/>
              <a:gd name="connsiteX0" fmla="*/ 0 w 643944"/>
              <a:gd name="connsiteY0" fmla="*/ 2562896 h 2562896"/>
              <a:gd name="connsiteX1" fmla="*/ 96592 w 643944"/>
              <a:gd name="connsiteY1" fmla="*/ 2311758 h 2562896"/>
              <a:gd name="connsiteX2" fmla="*/ 186744 w 643944"/>
              <a:gd name="connsiteY2" fmla="*/ 302654 h 2562896"/>
              <a:gd name="connsiteX3" fmla="*/ 553791 w 643944"/>
              <a:gd name="connsiteY3" fmla="*/ 77273 h 2562896"/>
              <a:gd name="connsiteX4" fmla="*/ 643944 w 643944"/>
              <a:gd name="connsiteY4" fmla="*/ 0 h 2562896"/>
              <a:gd name="connsiteX0" fmla="*/ 0 w 643944"/>
              <a:gd name="connsiteY0" fmla="*/ 2562896 h 2562896"/>
              <a:gd name="connsiteX1" fmla="*/ 96592 w 643944"/>
              <a:gd name="connsiteY1" fmla="*/ 2311758 h 2562896"/>
              <a:gd name="connsiteX2" fmla="*/ 180305 w 643944"/>
              <a:gd name="connsiteY2" fmla="*/ 457201 h 2562896"/>
              <a:gd name="connsiteX3" fmla="*/ 553791 w 643944"/>
              <a:gd name="connsiteY3" fmla="*/ 77273 h 2562896"/>
              <a:gd name="connsiteX4" fmla="*/ 643944 w 643944"/>
              <a:gd name="connsiteY4" fmla="*/ 0 h 256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944" h="2562896">
                <a:moveTo>
                  <a:pt x="0" y="2562896"/>
                </a:moveTo>
                <a:cubicBezTo>
                  <a:pt x="61711" y="2471134"/>
                  <a:pt x="66541" y="2662707"/>
                  <a:pt x="96592" y="2311758"/>
                </a:cubicBezTo>
                <a:cubicBezTo>
                  <a:pt x="126643" y="1960809"/>
                  <a:pt x="104105" y="829615"/>
                  <a:pt x="180305" y="457201"/>
                </a:cubicBezTo>
                <a:cubicBezTo>
                  <a:pt x="256505" y="84787"/>
                  <a:pt x="477591" y="127715"/>
                  <a:pt x="553791" y="77273"/>
                </a:cubicBezTo>
                <a:cubicBezTo>
                  <a:pt x="629991" y="26831"/>
                  <a:pt x="636967" y="13415"/>
                  <a:pt x="643944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C2D58D5-30A7-A223-0766-EA325BB7E73B}"/>
              </a:ext>
            </a:extLst>
          </p:cNvPr>
          <p:cNvSpPr txBox="1"/>
          <p:nvPr/>
        </p:nvSpPr>
        <p:spPr>
          <a:xfrm>
            <a:off x="7122155" y="62117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我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0F14967E-41D7-DC45-A09D-453CF5BD70F9}"/>
              </a:ext>
            </a:extLst>
          </p:cNvPr>
          <p:cNvSpPr/>
          <p:nvPr/>
        </p:nvSpPr>
        <p:spPr>
          <a:xfrm>
            <a:off x="7096259" y="3895859"/>
            <a:ext cx="906937" cy="2511380"/>
          </a:xfrm>
          <a:custGeom>
            <a:avLst/>
            <a:gdLst>
              <a:gd name="connsiteX0" fmla="*/ 431442 w 906937"/>
              <a:gd name="connsiteY0" fmla="*/ 2511380 h 2511380"/>
              <a:gd name="connsiteX1" fmla="*/ 895082 w 906937"/>
              <a:gd name="connsiteY1" fmla="*/ 1680693 h 2511380"/>
              <a:gd name="connsiteX2" fmla="*/ 0 w 906937"/>
              <a:gd name="connsiteY2" fmla="*/ 0 h 251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6937" h="2511380">
                <a:moveTo>
                  <a:pt x="431442" y="2511380"/>
                </a:moveTo>
                <a:cubicBezTo>
                  <a:pt x="699215" y="2305318"/>
                  <a:pt x="966989" y="2099256"/>
                  <a:pt x="895082" y="1680693"/>
                </a:cubicBezTo>
                <a:cubicBezTo>
                  <a:pt x="823175" y="1262130"/>
                  <a:pt x="411587" y="63106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9B2786B-7ACA-C90E-2340-33D439BD16D4}"/>
              </a:ext>
            </a:extLst>
          </p:cNvPr>
          <p:cNvSpPr txBox="1"/>
          <p:nvPr/>
        </p:nvSpPr>
        <p:spPr>
          <a:xfrm>
            <a:off x="7225186" y="136957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爱：</a:t>
            </a:r>
            <a:r>
              <a:rPr lang="en-US" altLang="zh-CN" dirty="0">
                <a:solidFill>
                  <a:srgbClr val="FF0000"/>
                </a:solidFill>
              </a:rPr>
              <a:t>0.8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22575DC-0BFA-1673-9142-9499A6709F47}"/>
              </a:ext>
            </a:extLst>
          </p:cNvPr>
          <p:cNvSpPr/>
          <p:nvPr/>
        </p:nvSpPr>
        <p:spPr>
          <a:xfrm>
            <a:off x="6231893" y="3236753"/>
            <a:ext cx="993294" cy="651414"/>
          </a:xfrm>
          <a:prstGeom prst="rect">
            <a:avLst/>
          </a:prstGeom>
          <a:solidFill>
            <a:schemeClr val="accent3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C602C89-D107-A93D-7CD2-8EE7034DF014}"/>
              </a:ext>
            </a:extLst>
          </p:cNvPr>
          <p:cNvSpPr/>
          <p:nvPr/>
        </p:nvSpPr>
        <p:spPr>
          <a:xfrm>
            <a:off x="6231893" y="2765446"/>
            <a:ext cx="993293" cy="418539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CADE1F-88F7-4477-DF20-6008A5CEEADC}"/>
              </a:ext>
            </a:extLst>
          </p:cNvPr>
          <p:cNvSpPr txBox="1"/>
          <p:nvPr/>
        </p:nvSpPr>
        <p:spPr>
          <a:xfrm>
            <a:off x="61776" y="6407239"/>
            <a:ext cx="6094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3"/>
              </a:rPr>
              <a:t>[1706.03762] Attention Is All You Need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8B8752-1531-20E7-0D6F-631B80E8A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BB71009-8125-3B0E-A6AF-2634379ACFE6}"/>
              </a:ext>
            </a:extLst>
          </p:cNvPr>
          <p:cNvSpPr txBox="1"/>
          <p:nvPr/>
        </p:nvSpPr>
        <p:spPr>
          <a:xfrm>
            <a:off x="8849546" y="136525"/>
            <a:ext cx="3124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week09/demo1/basics.ipynb</a:t>
            </a:r>
            <a:r>
              <a:rPr lang="en-US" altLang="zh-CN" dirty="0"/>
              <a:t>:</a:t>
            </a:r>
          </a:p>
          <a:p>
            <a:r>
              <a:rPr lang="en-US" altLang="zh-CN" dirty="0"/>
              <a:t>attention in a decoder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24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649A48-D571-8ACA-E4D5-A0AD80148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1.2 q/k/v in encoder</a:t>
            </a:r>
            <a:endParaRPr lang="zh-CN" alt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3DE2137-2752-6F19-C1E6-A8248B2C32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487" b="20524"/>
          <a:stretch/>
        </p:blipFill>
        <p:spPr>
          <a:xfrm>
            <a:off x="3803617" y="2400137"/>
            <a:ext cx="4380908" cy="3459751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2F3C85F-7C61-A28E-2BB3-E654CD79C139}"/>
              </a:ext>
            </a:extLst>
          </p:cNvPr>
          <p:cNvSpPr/>
          <p:nvPr/>
        </p:nvSpPr>
        <p:spPr>
          <a:xfrm>
            <a:off x="1880372" y="3144286"/>
            <a:ext cx="87663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5FA442B-CF1A-034F-A39A-0696EA75D375}"/>
              </a:ext>
            </a:extLst>
          </p:cNvPr>
          <p:cNvSpPr/>
          <p:nvPr/>
        </p:nvSpPr>
        <p:spPr>
          <a:xfrm>
            <a:off x="1880372" y="3726432"/>
            <a:ext cx="87663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9470461-48F8-253D-22C0-ED83C75FDB6C}"/>
              </a:ext>
            </a:extLst>
          </p:cNvPr>
          <p:cNvSpPr/>
          <p:nvPr/>
        </p:nvSpPr>
        <p:spPr>
          <a:xfrm>
            <a:off x="1880372" y="4308578"/>
            <a:ext cx="87663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DC47F42-0A97-B4FC-3503-73ACC9F00AED}"/>
              </a:ext>
            </a:extLst>
          </p:cNvPr>
          <p:cNvSpPr/>
          <p:nvPr/>
        </p:nvSpPr>
        <p:spPr>
          <a:xfrm>
            <a:off x="1880372" y="4874284"/>
            <a:ext cx="87663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EAB921B-F34A-D5EB-EB0B-B25F42B72CFB}"/>
              </a:ext>
            </a:extLst>
          </p:cNvPr>
          <p:cNvSpPr/>
          <p:nvPr/>
        </p:nvSpPr>
        <p:spPr>
          <a:xfrm>
            <a:off x="1880372" y="5439990"/>
            <a:ext cx="87663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0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E23F55A-6733-D5DE-9EDF-0C63D188A8B4}"/>
              </a:ext>
            </a:extLst>
          </p:cNvPr>
          <p:cNvSpPr/>
          <p:nvPr/>
        </p:nvSpPr>
        <p:spPr>
          <a:xfrm>
            <a:off x="9108730" y="3144286"/>
            <a:ext cx="87663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EEED179-C226-C893-AE87-8AA914AC56BC}"/>
              </a:ext>
            </a:extLst>
          </p:cNvPr>
          <p:cNvSpPr/>
          <p:nvPr/>
        </p:nvSpPr>
        <p:spPr>
          <a:xfrm>
            <a:off x="9108730" y="3726432"/>
            <a:ext cx="87663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5DB26B6-BB32-3246-92FE-2DD975F937FE}"/>
              </a:ext>
            </a:extLst>
          </p:cNvPr>
          <p:cNvSpPr/>
          <p:nvPr/>
        </p:nvSpPr>
        <p:spPr>
          <a:xfrm>
            <a:off x="9108730" y="4308578"/>
            <a:ext cx="87663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F96692E-960B-5AA1-2926-57E03DE965E2}"/>
              </a:ext>
            </a:extLst>
          </p:cNvPr>
          <p:cNvSpPr/>
          <p:nvPr/>
        </p:nvSpPr>
        <p:spPr>
          <a:xfrm>
            <a:off x="9108730" y="4874284"/>
            <a:ext cx="87663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BDEDD22-9CF7-A569-8C9F-6B84C6A69F12}"/>
              </a:ext>
            </a:extLst>
          </p:cNvPr>
          <p:cNvSpPr/>
          <p:nvPr/>
        </p:nvSpPr>
        <p:spPr>
          <a:xfrm>
            <a:off x="9108730" y="5439990"/>
            <a:ext cx="87663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AF89BFDE-DDFF-EA05-94ED-C076AF7BE033}"/>
              </a:ext>
            </a:extLst>
          </p:cNvPr>
          <p:cNvCxnSpPr>
            <a:stCxn id="24" idx="3"/>
          </p:cNvCxnSpPr>
          <p:nvPr/>
        </p:nvCxnSpPr>
        <p:spPr>
          <a:xfrm>
            <a:off x="2757005" y="3328952"/>
            <a:ext cx="1248324" cy="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B05E5C35-E616-EC4E-0252-08D0AE374985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757005" y="3328952"/>
            <a:ext cx="1248324" cy="5874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79073825-02B1-5B53-B3EE-0C6702F64F1E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757005" y="3328952"/>
            <a:ext cx="1248324" cy="1189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CBE60452-DDB9-3BAD-FA44-CE9A19885F58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757005" y="3328952"/>
            <a:ext cx="1248324" cy="1730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A2A83430-BD6F-C0ED-B119-6E897C802F8B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757005" y="3328952"/>
            <a:ext cx="1248324" cy="23324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7FC9ED4E-459D-1CE3-03E1-B8323048594C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8184525" y="3328952"/>
            <a:ext cx="9242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522517AA-BE71-7873-D3FC-5CD081695FAA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8184525" y="3328952"/>
            <a:ext cx="924205" cy="5874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36470FF3-79BD-392A-B362-404453EC880F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8184525" y="3328952"/>
            <a:ext cx="924205" cy="11134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E54B29F1-7996-A84C-3D8D-AE5FD6152D62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8184525" y="3328952"/>
            <a:ext cx="924205" cy="1730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3024407E-04FC-0BBB-0B45-7B8D8B33DB8E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8184525" y="3328952"/>
            <a:ext cx="924205" cy="23324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C58B66B1-AD85-7D46-9CE9-27428B848AD2}"/>
              </a:ext>
            </a:extLst>
          </p:cNvPr>
          <p:cNvSpPr txBox="1"/>
          <p:nvPr/>
        </p:nvSpPr>
        <p:spPr>
          <a:xfrm>
            <a:off x="729464" y="3062891"/>
            <a:ext cx="294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I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CF0238D-422E-29AA-48CD-B61918351A20}"/>
              </a:ext>
            </a:extLst>
          </p:cNvPr>
          <p:cNvSpPr txBox="1"/>
          <p:nvPr/>
        </p:nvSpPr>
        <p:spPr>
          <a:xfrm>
            <a:off x="458297" y="3560673"/>
            <a:ext cx="837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love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E489F14B-A5B9-65F0-52ED-E932BB705AD3}"/>
              </a:ext>
            </a:extLst>
          </p:cNvPr>
          <p:cNvSpPr txBox="1"/>
          <p:nvPr/>
        </p:nvSpPr>
        <p:spPr>
          <a:xfrm>
            <a:off x="524512" y="5302467"/>
            <a:ext cx="704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you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7" name="箭头: 上弧形 66">
            <a:extLst>
              <a:ext uri="{FF2B5EF4-FFF2-40B4-BE49-F238E27FC236}">
                <a16:creationId xmlns:a16="http://schemas.microsoft.com/office/drawing/2014/main" id="{0DCD9B59-B816-03E4-9A21-5C2C7F3DF9E9}"/>
              </a:ext>
            </a:extLst>
          </p:cNvPr>
          <p:cNvSpPr/>
          <p:nvPr/>
        </p:nvSpPr>
        <p:spPr>
          <a:xfrm>
            <a:off x="838200" y="1921006"/>
            <a:ext cx="1544392" cy="51414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8" name="箭头: 上弧形 67">
            <a:extLst>
              <a:ext uri="{FF2B5EF4-FFF2-40B4-BE49-F238E27FC236}">
                <a16:creationId xmlns:a16="http://schemas.microsoft.com/office/drawing/2014/main" id="{8472C1A1-B9C7-E136-60A9-56F4B61E3A91}"/>
              </a:ext>
            </a:extLst>
          </p:cNvPr>
          <p:cNvSpPr/>
          <p:nvPr/>
        </p:nvSpPr>
        <p:spPr>
          <a:xfrm>
            <a:off x="838200" y="1921006"/>
            <a:ext cx="3714482" cy="51414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9" name="箭头: 上弧形 68">
            <a:extLst>
              <a:ext uri="{FF2B5EF4-FFF2-40B4-BE49-F238E27FC236}">
                <a16:creationId xmlns:a16="http://schemas.microsoft.com/office/drawing/2014/main" id="{DF2545B6-EC97-097B-426D-D17A36EFCA1B}"/>
              </a:ext>
            </a:extLst>
          </p:cNvPr>
          <p:cNvSpPr/>
          <p:nvPr/>
        </p:nvSpPr>
        <p:spPr>
          <a:xfrm>
            <a:off x="838200" y="1903502"/>
            <a:ext cx="6889124" cy="51414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01846EDF-F561-DDAC-E060-CA6C2EA23CC6}"/>
              </a:ext>
            </a:extLst>
          </p:cNvPr>
          <p:cNvSpPr txBox="1"/>
          <p:nvPr/>
        </p:nvSpPr>
        <p:spPr>
          <a:xfrm>
            <a:off x="524512" y="6162541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[L, c]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5184905-F532-E014-4C12-0CBB1EDF43A8}"/>
              </a:ext>
            </a:extLst>
          </p:cNvPr>
          <p:cNvSpPr txBox="1"/>
          <p:nvPr/>
        </p:nvSpPr>
        <p:spPr>
          <a:xfrm>
            <a:off x="1976286" y="6162541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[L, c]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6BD1D012-9A8C-D5C7-A7F6-65D3AB94D815}"/>
              </a:ext>
            </a:extLst>
          </p:cNvPr>
          <p:cNvSpPr txBox="1"/>
          <p:nvPr/>
        </p:nvSpPr>
        <p:spPr>
          <a:xfrm>
            <a:off x="4120618" y="6162541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[L, c]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579EF36E-2B61-61A5-F85D-31A405195032}"/>
              </a:ext>
            </a:extLst>
          </p:cNvPr>
          <p:cNvSpPr txBox="1"/>
          <p:nvPr/>
        </p:nvSpPr>
        <p:spPr>
          <a:xfrm>
            <a:off x="7386581" y="6162541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[L, c]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2D0357AE-1EDB-844F-2B2B-7C0C116E77D5}"/>
              </a:ext>
            </a:extLst>
          </p:cNvPr>
          <p:cNvSpPr txBox="1"/>
          <p:nvPr/>
        </p:nvSpPr>
        <p:spPr>
          <a:xfrm>
            <a:off x="5753599" y="6162541"/>
            <a:ext cx="75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[L, L]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F6177325-061F-4FF3-2065-9EF32FE87BCE}"/>
              </a:ext>
            </a:extLst>
          </p:cNvPr>
          <p:cNvSpPr txBox="1"/>
          <p:nvPr/>
        </p:nvSpPr>
        <p:spPr>
          <a:xfrm>
            <a:off x="9204644" y="6162541"/>
            <a:ext cx="75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[L, c]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E7237FB-A283-52B5-E793-50B4F93B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436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63E820-9501-F8CB-D846-0C4337495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52400"/>
            <a:ext cx="11658084" cy="2076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28D37-4B30-EF17-1FA0-3F7474AAA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450" y="2558196"/>
            <a:ext cx="7360620" cy="1632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C20E7-ECCA-EBE1-701D-5FDDA2212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164" y="4572000"/>
            <a:ext cx="8660271" cy="19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06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768BA-8783-5BE5-2FE3-7EC1C356F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1.2 q/k/v in encoder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AFAC92-6B10-E6C9-02D4-E3D19FEAB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717" y="1418229"/>
            <a:ext cx="3521697" cy="516287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94E3957-A2AC-C016-B0E2-0F38B10703FC}"/>
              </a:ext>
            </a:extLst>
          </p:cNvPr>
          <p:cNvSpPr/>
          <p:nvPr/>
        </p:nvSpPr>
        <p:spPr>
          <a:xfrm>
            <a:off x="8503450" y="4221987"/>
            <a:ext cx="993294" cy="651414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463CB97-D996-8ABF-120B-52663F53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F5DF4B-1165-22DA-24A8-ABC28FB56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21" y="2352016"/>
            <a:ext cx="6198670" cy="308358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5C00CDF-F555-B937-B144-5A3ECADCA768}"/>
              </a:ext>
            </a:extLst>
          </p:cNvPr>
          <p:cNvSpPr txBox="1"/>
          <p:nvPr/>
        </p:nvSpPr>
        <p:spPr>
          <a:xfrm>
            <a:off x="8849546" y="136525"/>
            <a:ext cx="3124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week09/demo1/basics.ipynb</a:t>
            </a:r>
            <a:r>
              <a:rPr lang="en-US" altLang="zh-CN" dirty="0"/>
              <a:t>:</a:t>
            </a:r>
          </a:p>
          <a:p>
            <a:r>
              <a:rPr lang="en-US" altLang="zh-CN" dirty="0"/>
              <a:t>self-attention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2577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6F7056-CC5C-969E-764A-3CBF48463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 Summary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E56E7D-24E6-4E9D-C4F8-F8F750A4A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151" y="1418229"/>
            <a:ext cx="3521697" cy="5162876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9CFF087-45F4-4512-A626-FC5D4C7C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799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9C7292-0479-C03A-79CB-48ED2F07E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Attention in AlphaFold2</a:t>
            </a:r>
            <a:endParaRPr lang="zh-CN" alt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F462C37-516D-58EE-E3DD-DAEEBF7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20" y="2259495"/>
            <a:ext cx="2007833" cy="3861217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21234FB-8CF6-FD0C-704A-BD342803AB20}"/>
              </a:ext>
            </a:extLst>
          </p:cNvPr>
          <p:cNvSpPr txBox="1"/>
          <p:nvPr/>
        </p:nvSpPr>
        <p:spPr>
          <a:xfrm>
            <a:off x="3360352" y="511533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[L, C]</a:t>
            </a:r>
            <a:endParaRPr lang="zh-CN" altLang="en-US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60E512C-238F-09B7-8C12-C40555926FCA}"/>
              </a:ext>
            </a:extLst>
          </p:cNvPr>
          <p:cNvSpPr txBox="1"/>
          <p:nvPr/>
        </p:nvSpPr>
        <p:spPr>
          <a:xfrm>
            <a:off x="3360353" y="217335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[L, C]</a:t>
            </a:r>
            <a:endParaRPr lang="zh-CN" altLang="en-US" dirty="0"/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76D995BB-F0C6-C739-F513-98CD0F937074}"/>
              </a:ext>
            </a:extLst>
          </p:cNvPr>
          <p:cNvGrpSpPr/>
          <p:nvPr/>
        </p:nvGrpSpPr>
        <p:grpSpPr>
          <a:xfrm>
            <a:off x="5028867" y="3232964"/>
            <a:ext cx="2850407" cy="3166197"/>
            <a:chOff x="5425573" y="2259495"/>
            <a:chExt cx="2850411" cy="3166196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D5C1B1B0-37D8-00B2-8140-235BB77DC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0512"/>
            <a:stretch/>
          </p:blipFill>
          <p:spPr>
            <a:xfrm>
              <a:off x="5716450" y="2587413"/>
              <a:ext cx="2559534" cy="2600326"/>
            </a:xfrm>
            <a:prstGeom prst="rect">
              <a:avLst/>
            </a:prstGeom>
          </p:spPr>
        </p:pic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2446ED9F-E7F1-E6C4-CB9B-EF49B768A0BD}"/>
                </a:ext>
              </a:extLst>
            </p:cNvPr>
            <p:cNvSpPr txBox="1"/>
            <p:nvPr/>
          </p:nvSpPr>
          <p:spPr>
            <a:xfrm rot="16200000">
              <a:off x="5139598" y="3685447"/>
              <a:ext cx="941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queries</a:t>
              </a:r>
              <a:endParaRPr lang="zh-CN" altLang="en-US" dirty="0"/>
            </a:p>
          </p:txBody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5503C867-801B-06A6-5D82-CF45FC177C95}"/>
                </a:ext>
              </a:extLst>
            </p:cNvPr>
            <p:cNvSpPr txBox="1"/>
            <p:nvPr/>
          </p:nvSpPr>
          <p:spPr>
            <a:xfrm>
              <a:off x="6891130" y="5056360"/>
              <a:ext cx="65915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keys</a:t>
              </a:r>
              <a:endParaRPr lang="zh-CN" altLang="en-US" dirty="0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A43BF629-0F43-B12F-77B1-D8C2A387216B}"/>
                </a:ext>
              </a:extLst>
            </p:cNvPr>
            <p:cNvSpPr txBox="1"/>
            <p:nvPr/>
          </p:nvSpPr>
          <p:spPr>
            <a:xfrm>
              <a:off x="6056244" y="2259495"/>
              <a:ext cx="22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attention score</a:t>
              </a:r>
              <a:endParaRPr lang="zh-CN" altLang="en-US" sz="2400" dirty="0"/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F9002C0D-5CE6-71C7-D5AD-71C2DE037FC0}"/>
              </a:ext>
            </a:extLst>
          </p:cNvPr>
          <p:cNvGrpSpPr/>
          <p:nvPr/>
        </p:nvGrpSpPr>
        <p:grpSpPr>
          <a:xfrm>
            <a:off x="8294199" y="3232964"/>
            <a:ext cx="2882480" cy="3166197"/>
            <a:chOff x="8830908" y="2259497"/>
            <a:chExt cx="2882484" cy="3166196"/>
          </a:xfrm>
        </p:grpSpPr>
        <p:pic>
          <p:nvPicPr>
            <p:cNvPr id="13" name="Picture 16">
              <a:extLst>
                <a:ext uri="{FF2B5EF4-FFF2-40B4-BE49-F238E27FC236}">
                  <a16:creationId xmlns:a16="http://schemas.microsoft.com/office/drawing/2014/main" id="{298E57BD-2CFE-A340-DE96-8C22B826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1409"/>
            <a:stretch/>
          </p:blipFill>
          <p:spPr>
            <a:xfrm>
              <a:off x="9200242" y="2587412"/>
              <a:ext cx="2513150" cy="2600325"/>
            </a:xfrm>
            <a:prstGeom prst="rect">
              <a:avLst/>
            </a:prstGeom>
          </p:spPr>
        </p:pic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1FFFB029-A262-A3D3-5396-01B362176204}"/>
                </a:ext>
              </a:extLst>
            </p:cNvPr>
            <p:cNvSpPr txBox="1"/>
            <p:nvPr/>
          </p:nvSpPr>
          <p:spPr>
            <a:xfrm>
              <a:off x="9589468" y="2259497"/>
              <a:ext cx="18614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contact map</a:t>
              </a:r>
              <a:endParaRPr lang="zh-CN" altLang="en-US" sz="2400" dirty="0"/>
            </a:p>
          </p:txBody>
        </p:sp>
        <p:sp>
          <p:nvSpPr>
            <p:cNvPr id="15" name="TextBox 20">
              <a:extLst>
                <a:ext uri="{FF2B5EF4-FFF2-40B4-BE49-F238E27FC236}">
                  <a16:creationId xmlns:a16="http://schemas.microsoft.com/office/drawing/2014/main" id="{2DD766E2-D38C-7A77-2C12-BC34550EFA76}"/>
                </a:ext>
              </a:extLst>
            </p:cNvPr>
            <p:cNvSpPr txBox="1"/>
            <p:nvPr/>
          </p:nvSpPr>
          <p:spPr>
            <a:xfrm>
              <a:off x="9840410" y="5056362"/>
              <a:ext cx="155683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residue index</a:t>
              </a:r>
              <a:endParaRPr lang="zh-CN" altLang="en-US" dirty="0"/>
            </a:p>
          </p:txBody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0502F2D5-23B5-738F-EB43-930E51EC5DA2}"/>
                </a:ext>
              </a:extLst>
            </p:cNvPr>
            <p:cNvSpPr txBox="1"/>
            <p:nvPr/>
          </p:nvSpPr>
          <p:spPr>
            <a:xfrm rot="16200000">
              <a:off x="8237156" y="3688860"/>
              <a:ext cx="155683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residue index</a:t>
              </a:r>
              <a:endParaRPr lang="zh-CN" altLang="en-US" dirty="0"/>
            </a:p>
          </p:txBody>
        </p:sp>
      </p:grpSp>
      <p:pic>
        <p:nvPicPr>
          <p:cNvPr id="17" name="Picture 30">
            <a:extLst>
              <a:ext uri="{FF2B5EF4-FFF2-40B4-BE49-F238E27FC236}">
                <a16:creationId xmlns:a16="http://schemas.microsoft.com/office/drawing/2014/main" id="{A140A1DB-C7A8-DAFD-A51F-6276FD9CE8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439" r="28687" b="35147"/>
          <a:stretch/>
        </p:blipFill>
        <p:spPr>
          <a:xfrm>
            <a:off x="5454371" y="1793163"/>
            <a:ext cx="5805248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45F3AAF-C59C-0ACC-AD8E-3ADFEA636710}"/>
              </a:ext>
            </a:extLst>
          </p:cNvPr>
          <p:cNvSpPr txBox="1"/>
          <p:nvPr/>
        </p:nvSpPr>
        <p:spPr>
          <a:xfrm>
            <a:off x="85323" y="6449476"/>
            <a:ext cx="5471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hlinkClick r:id="rId5"/>
              </a:rPr>
              <a:t>Highly accurate protein structure prediction with AlphaFold | Nature</a:t>
            </a:r>
            <a:endParaRPr lang="zh-CN" altLang="en-US" sz="14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B054441-22FC-7DDF-3CF3-D3832E18E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723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CECA44-F01B-34BB-48B6-A58F19BE78B3}"/>
              </a:ext>
            </a:extLst>
          </p:cNvPr>
          <p:cNvSpPr/>
          <p:nvPr/>
        </p:nvSpPr>
        <p:spPr>
          <a:xfrm>
            <a:off x="1419224" y="1950182"/>
            <a:ext cx="2586039" cy="1440000"/>
          </a:xfrm>
          <a:prstGeom prst="roundRect">
            <a:avLst>
              <a:gd name="adj" fmla="val 1412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EE4D6B-C8F1-E939-0EF3-3E8206CD65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96" r="61194" b="55993"/>
          <a:stretch/>
        </p:blipFill>
        <p:spPr>
          <a:xfrm>
            <a:off x="2514601" y="1783020"/>
            <a:ext cx="1110545" cy="14486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BE8123B-0904-618B-4720-2A7169B787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659" b="57378"/>
          <a:stretch/>
        </p:blipFill>
        <p:spPr>
          <a:xfrm>
            <a:off x="3625146" y="1783022"/>
            <a:ext cx="1748390" cy="14030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4701D48-2EF9-B177-E245-26D2CA46B0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" r="79375" b="57378"/>
          <a:stretch/>
        </p:blipFill>
        <p:spPr>
          <a:xfrm>
            <a:off x="0" y="1783019"/>
            <a:ext cx="2514600" cy="1403094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50EF7FF7-F589-0A5D-9D25-56C88ED9A7C5}"/>
              </a:ext>
            </a:extLst>
          </p:cNvPr>
          <p:cNvSpPr/>
          <p:nvPr/>
        </p:nvSpPr>
        <p:spPr>
          <a:xfrm>
            <a:off x="1700214" y="2281238"/>
            <a:ext cx="521492" cy="904875"/>
          </a:xfrm>
          <a:prstGeom prst="roundRect">
            <a:avLst/>
          </a:prstGeom>
          <a:solidFill>
            <a:srgbClr val="F4CC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9982B7D-321D-C1DD-702B-BF136C7676D1}"/>
              </a:ext>
            </a:extLst>
          </p:cNvPr>
          <p:cNvSpPr txBox="1"/>
          <p:nvPr/>
        </p:nvSpPr>
        <p:spPr>
          <a:xfrm>
            <a:off x="1627456" y="2549009"/>
            <a:ext cx="66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2D-Attention</a:t>
            </a:r>
            <a:endParaRPr lang="zh-CN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标题 26">
            <a:extLst>
              <a:ext uri="{FF2B5EF4-FFF2-40B4-BE49-F238E27FC236}">
                <a16:creationId xmlns:a16="http://schemas.microsoft.com/office/drawing/2014/main" id="{E9FF91B2-3D24-BF11-FE0D-71B7606AE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2.1 Vanilla Transformer</a:t>
            </a:r>
            <a:endParaRPr lang="zh-CN" alt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E8611E-4BF6-FE6A-6089-DD38D8BEB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565" y="1882792"/>
            <a:ext cx="1824833" cy="1578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A6209E-C2A0-8CAC-3FE1-4AD15E955DB5}"/>
              </a:ext>
            </a:extLst>
          </p:cNvPr>
          <p:cNvSpPr txBox="1"/>
          <p:nvPr/>
        </p:nvSpPr>
        <p:spPr>
          <a:xfrm>
            <a:off x="6110855" y="3461691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Rao et al., ICML(2021)</a:t>
            </a:r>
            <a:endParaRPr lang="zh-CN" altLang="en-US" sz="14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9E1357-F25C-3C26-0563-229F4A54E5A3}"/>
              </a:ext>
            </a:extLst>
          </p:cNvPr>
          <p:cNvGrpSpPr/>
          <p:nvPr/>
        </p:nvGrpSpPr>
        <p:grpSpPr>
          <a:xfrm>
            <a:off x="230453" y="3784940"/>
            <a:ext cx="5441789" cy="2490962"/>
            <a:chOff x="0" y="1673110"/>
            <a:chExt cx="7671881" cy="351177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E309CF3-9511-EA29-69CB-7FA9CBEF3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60638"/>
            <a:stretch/>
          </p:blipFill>
          <p:spPr>
            <a:xfrm>
              <a:off x="0" y="1673110"/>
              <a:ext cx="4798979" cy="351177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FD9708-29FE-1C89-843B-991059141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6436"/>
            <a:stretch/>
          </p:blipFill>
          <p:spPr>
            <a:xfrm>
              <a:off x="4798979" y="1673110"/>
              <a:ext cx="2872902" cy="3511779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D20F92C-AD3C-9B8E-9B8E-E824A3C8C3EC}"/>
              </a:ext>
            </a:extLst>
          </p:cNvPr>
          <p:cNvSpPr txBox="1"/>
          <p:nvPr/>
        </p:nvSpPr>
        <p:spPr>
          <a:xfrm>
            <a:off x="689880" y="6257730"/>
            <a:ext cx="295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MSA and pairwise contacts</a:t>
            </a:r>
            <a:endParaRPr lang="zh-CN" alt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E30329-0855-67D1-3D84-2D9E89654510}"/>
              </a:ext>
            </a:extLst>
          </p:cNvPr>
          <p:cNvSpPr/>
          <p:nvPr/>
        </p:nvSpPr>
        <p:spPr>
          <a:xfrm>
            <a:off x="1271080" y="1783019"/>
            <a:ext cx="4233210" cy="1790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1D0AEB-08F4-9753-937C-689CB1AF80CB}"/>
              </a:ext>
            </a:extLst>
          </p:cNvPr>
          <p:cNvCxnSpPr>
            <a:cxnSpLocks/>
          </p:cNvCxnSpPr>
          <p:nvPr/>
        </p:nvCxnSpPr>
        <p:spPr>
          <a:xfrm>
            <a:off x="1355387" y="2711151"/>
            <a:ext cx="4909226" cy="0"/>
          </a:xfrm>
          <a:prstGeom prst="straightConnector1">
            <a:avLst/>
          </a:prstGeom>
          <a:ln w="28575">
            <a:solidFill>
              <a:srgbClr val="12369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19607-1DD8-78A3-C718-ACB7E0FD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296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CECA44-F01B-34BB-48B6-A58F19BE78B3}"/>
              </a:ext>
            </a:extLst>
          </p:cNvPr>
          <p:cNvSpPr/>
          <p:nvPr/>
        </p:nvSpPr>
        <p:spPr>
          <a:xfrm>
            <a:off x="1419224" y="1950182"/>
            <a:ext cx="2586039" cy="1440000"/>
          </a:xfrm>
          <a:prstGeom prst="roundRect">
            <a:avLst>
              <a:gd name="adj" fmla="val 1412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0301EA4-7D36-B53E-FCB6-8C9E6AD17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226" y="190243"/>
            <a:ext cx="3440384" cy="54111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EE4D6B-C8F1-E939-0EF3-3E8206CD6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696" r="61194" b="55993"/>
          <a:stretch/>
        </p:blipFill>
        <p:spPr>
          <a:xfrm>
            <a:off x="2514601" y="1783020"/>
            <a:ext cx="1110545" cy="14486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BE8123B-0904-618B-4720-2A7169B787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659" b="57378"/>
          <a:stretch/>
        </p:blipFill>
        <p:spPr>
          <a:xfrm>
            <a:off x="3625146" y="1783022"/>
            <a:ext cx="1748390" cy="14030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4701D48-2EF9-B177-E245-26D2CA46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" r="79375" b="57378"/>
          <a:stretch/>
        </p:blipFill>
        <p:spPr>
          <a:xfrm>
            <a:off x="0" y="1783019"/>
            <a:ext cx="2514600" cy="1403094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50EF7FF7-F589-0A5D-9D25-56C88ED9A7C5}"/>
              </a:ext>
            </a:extLst>
          </p:cNvPr>
          <p:cNvSpPr/>
          <p:nvPr/>
        </p:nvSpPr>
        <p:spPr>
          <a:xfrm>
            <a:off x="1700214" y="2281238"/>
            <a:ext cx="521492" cy="904875"/>
          </a:xfrm>
          <a:prstGeom prst="roundRect">
            <a:avLst/>
          </a:prstGeom>
          <a:solidFill>
            <a:srgbClr val="F4CC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9982B7D-321D-C1DD-702B-BF136C7676D1}"/>
              </a:ext>
            </a:extLst>
          </p:cNvPr>
          <p:cNvSpPr txBox="1"/>
          <p:nvPr/>
        </p:nvSpPr>
        <p:spPr>
          <a:xfrm>
            <a:off x="1627456" y="2549009"/>
            <a:ext cx="66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2D-Attention</a:t>
            </a:r>
            <a:endParaRPr lang="zh-CN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标题 26">
            <a:extLst>
              <a:ext uri="{FF2B5EF4-FFF2-40B4-BE49-F238E27FC236}">
                <a16:creationId xmlns:a16="http://schemas.microsoft.com/office/drawing/2014/main" id="{E9FF91B2-3D24-BF11-FE0D-71B7606AE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2.1 Vanilla Transformer</a:t>
            </a:r>
            <a:endParaRPr lang="zh-CN" altLang="en-US" dirty="0"/>
          </a:p>
        </p:txBody>
      </p:sp>
      <p:pic>
        <p:nvPicPr>
          <p:cNvPr id="14" name="图片 19">
            <a:extLst>
              <a:ext uri="{FF2B5EF4-FFF2-40B4-BE49-F238E27FC236}">
                <a16:creationId xmlns:a16="http://schemas.microsoft.com/office/drawing/2014/main" id="{415FBEFA-2876-C43F-2F69-8EB6FD8BF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07" t="17153" r="89687" b="60064"/>
          <a:stretch/>
        </p:blipFill>
        <p:spPr>
          <a:xfrm>
            <a:off x="4748587" y="4485874"/>
            <a:ext cx="1245599" cy="9815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C802F7-5F73-1BC5-D920-5B0C9579FA2C}"/>
              </a:ext>
            </a:extLst>
          </p:cNvPr>
          <p:cNvSpPr txBox="1"/>
          <p:nvPr/>
        </p:nvSpPr>
        <p:spPr>
          <a:xfrm>
            <a:off x="4656800" y="5473778"/>
            <a:ext cx="5869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Operations: O(s</a:t>
            </a:r>
            <a:r>
              <a:rPr lang="en-US" altLang="zh-CN" baseline="30000" dirty="0"/>
              <a:t>2</a:t>
            </a:r>
            <a:r>
              <a:rPr lang="en-US" altLang="zh-CN" dirty="0"/>
              <a:t>r</a:t>
            </a:r>
            <a:r>
              <a:rPr lang="en-US" altLang="zh-CN" baseline="30000" dirty="0"/>
              <a:t>2</a:t>
            </a:r>
            <a:r>
              <a:rPr lang="en-US" altLang="zh-CN" dirty="0"/>
              <a:t>)</a:t>
            </a:r>
            <a:endParaRPr lang="en-US" altLang="zh-CN" baseline="30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OP for 1 point: </a:t>
            </a:r>
            <a:r>
              <a:rPr lang="en-US" altLang="zh-CN" dirty="0" err="1"/>
              <a:t>sr</a:t>
            </a:r>
            <a:br>
              <a:rPr lang="en-US" altLang="zh-CN" dirty="0"/>
            </a:br>
            <a:r>
              <a:rPr lang="en-US" altLang="zh-CN" dirty="0"/>
              <a:t>A(v</a:t>
            </a:r>
            <a:r>
              <a:rPr lang="en-US" altLang="zh-CN" baseline="-25000" dirty="0"/>
              <a:t>11</a:t>
            </a:r>
            <a:r>
              <a:rPr lang="en-US" altLang="zh-CN" dirty="0"/>
              <a:t>,v</a:t>
            </a:r>
            <a:r>
              <a:rPr lang="en-US" altLang="zh-CN" baseline="-25000" dirty="0"/>
              <a:t>11</a:t>
            </a:r>
            <a:r>
              <a:rPr lang="en-US" altLang="zh-CN" dirty="0"/>
              <a:t>)*v</a:t>
            </a:r>
            <a:r>
              <a:rPr lang="en-US" altLang="zh-CN" baseline="-25000" dirty="0"/>
              <a:t>11</a:t>
            </a:r>
            <a:r>
              <a:rPr lang="en-US" altLang="zh-CN" dirty="0"/>
              <a:t> + A(v</a:t>
            </a:r>
            <a:r>
              <a:rPr lang="en-US" altLang="zh-CN" baseline="-25000" dirty="0"/>
              <a:t>11</a:t>
            </a:r>
            <a:r>
              <a:rPr lang="en-US" altLang="zh-CN" dirty="0"/>
              <a:t>, v</a:t>
            </a:r>
            <a:r>
              <a:rPr lang="en-US" altLang="zh-CN" baseline="-25000" dirty="0"/>
              <a:t>12</a:t>
            </a:r>
            <a:r>
              <a:rPr lang="en-US" altLang="zh-CN" dirty="0"/>
              <a:t>)*v</a:t>
            </a:r>
            <a:r>
              <a:rPr lang="en-US" altLang="zh-CN" baseline="-25000" dirty="0"/>
              <a:t>12</a:t>
            </a:r>
            <a:r>
              <a:rPr lang="en-US" altLang="zh-CN" dirty="0"/>
              <a:t> + … + A(v</a:t>
            </a:r>
            <a:r>
              <a:rPr lang="en-US" altLang="zh-CN" baseline="-25000" dirty="0"/>
              <a:t>11</a:t>
            </a:r>
            <a:r>
              <a:rPr lang="en-US" altLang="zh-CN" dirty="0"/>
              <a:t>, </a:t>
            </a:r>
            <a:r>
              <a:rPr lang="en-US" altLang="zh-CN" dirty="0" err="1"/>
              <a:t>v</a:t>
            </a:r>
            <a:r>
              <a:rPr lang="en-US" altLang="zh-CN" baseline="-25000" dirty="0" err="1"/>
              <a:t>sr</a:t>
            </a:r>
            <a:r>
              <a:rPr lang="en-US" altLang="zh-CN" dirty="0"/>
              <a:t>)*</a:t>
            </a:r>
            <a:r>
              <a:rPr lang="en-US" altLang="zh-CN" dirty="0" err="1"/>
              <a:t>v</a:t>
            </a:r>
            <a:r>
              <a:rPr lang="en-US" altLang="zh-CN" baseline="-25000" dirty="0" err="1"/>
              <a:t>sr</a:t>
            </a:r>
            <a:endParaRPr lang="en-US" altLang="zh-CN" baseline="-25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num of points: </a:t>
            </a:r>
            <a:r>
              <a:rPr lang="en-US" altLang="zh-CN" dirty="0" err="1"/>
              <a:t>sr</a:t>
            </a:r>
            <a:endParaRPr lang="zh-CN" alt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E8611E-4BF6-FE6A-6089-DD38D8BEB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565" y="1882792"/>
            <a:ext cx="1824833" cy="1578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A6209E-C2A0-8CAC-3FE1-4AD15E955DB5}"/>
              </a:ext>
            </a:extLst>
          </p:cNvPr>
          <p:cNvSpPr txBox="1"/>
          <p:nvPr/>
        </p:nvSpPr>
        <p:spPr>
          <a:xfrm>
            <a:off x="6110855" y="3461691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Rao et al., ICML(2021)</a:t>
            </a:r>
            <a:endParaRPr lang="zh-CN" altLang="en-US" sz="14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9E1357-F25C-3C26-0563-229F4A54E5A3}"/>
              </a:ext>
            </a:extLst>
          </p:cNvPr>
          <p:cNvGrpSpPr/>
          <p:nvPr/>
        </p:nvGrpSpPr>
        <p:grpSpPr>
          <a:xfrm>
            <a:off x="230453" y="4485874"/>
            <a:ext cx="3910519" cy="1790028"/>
            <a:chOff x="0" y="1673110"/>
            <a:chExt cx="7671881" cy="351177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E309CF3-9511-EA29-69CB-7FA9CBEF3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60638"/>
            <a:stretch/>
          </p:blipFill>
          <p:spPr>
            <a:xfrm>
              <a:off x="0" y="1673110"/>
              <a:ext cx="4798979" cy="351177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FD9708-29FE-1C89-843B-991059141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6436"/>
            <a:stretch/>
          </p:blipFill>
          <p:spPr>
            <a:xfrm>
              <a:off x="4798979" y="1673110"/>
              <a:ext cx="2872902" cy="3511779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D20F92C-AD3C-9B8E-9B8E-E824A3C8C3EC}"/>
              </a:ext>
            </a:extLst>
          </p:cNvPr>
          <p:cNvSpPr txBox="1"/>
          <p:nvPr/>
        </p:nvSpPr>
        <p:spPr>
          <a:xfrm>
            <a:off x="689880" y="6257730"/>
            <a:ext cx="295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MSA and pairwise contacts</a:t>
            </a:r>
            <a:endParaRPr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260B71-AA51-DBAD-C7A9-FDA7150A0CF9}"/>
              </a:ext>
            </a:extLst>
          </p:cNvPr>
          <p:cNvSpPr txBox="1"/>
          <p:nvPr/>
        </p:nvSpPr>
        <p:spPr>
          <a:xfrm>
            <a:off x="2355434" y="163576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 48</a:t>
            </a:r>
            <a:endParaRPr lang="zh-CN" alt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E171DD-0001-4F08-1863-01D67E67483B}"/>
              </a:ext>
            </a:extLst>
          </p:cNvPr>
          <p:cNvCxnSpPr>
            <a:cxnSpLocks/>
          </p:cNvCxnSpPr>
          <p:nvPr/>
        </p:nvCxnSpPr>
        <p:spPr>
          <a:xfrm>
            <a:off x="5371386" y="2516959"/>
            <a:ext cx="893227" cy="0"/>
          </a:xfrm>
          <a:prstGeom prst="straightConnector1">
            <a:avLst/>
          </a:prstGeom>
          <a:ln w="28575">
            <a:solidFill>
              <a:srgbClr val="12369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44952E1-CDEC-CAFB-7DF9-6B9010B51165}"/>
              </a:ext>
            </a:extLst>
          </p:cNvPr>
          <p:cNvSpPr/>
          <p:nvPr/>
        </p:nvSpPr>
        <p:spPr>
          <a:xfrm>
            <a:off x="4425431" y="2401266"/>
            <a:ext cx="945955" cy="220910"/>
          </a:xfrm>
          <a:prstGeom prst="rect">
            <a:avLst/>
          </a:prstGeom>
          <a:noFill/>
          <a:ln>
            <a:solidFill>
              <a:srgbClr val="1236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6A926E-D874-06CB-AF65-9BAA9BFF5B7A}"/>
              </a:ext>
            </a:extLst>
          </p:cNvPr>
          <p:cNvSpPr/>
          <p:nvPr/>
        </p:nvSpPr>
        <p:spPr>
          <a:xfrm>
            <a:off x="1500659" y="2150513"/>
            <a:ext cx="1011792" cy="1154349"/>
          </a:xfrm>
          <a:prstGeom prst="roundRect">
            <a:avLst>
              <a:gd name="adj" fmla="val 37180"/>
            </a:avLst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F2DFFD-4A2D-4647-A9B7-E3BB3C8F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68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26">
            <a:extLst>
              <a:ext uri="{FF2B5EF4-FFF2-40B4-BE49-F238E27FC236}">
                <a16:creationId xmlns:a16="http://schemas.microsoft.com/office/drawing/2014/main" id="{E9FF91B2-3D24-BF11-FE0D-71B7606AE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2.2 Axial attention</a:t>
            </a:r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07C219-C758-0802-EDB1-4E80754B1F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140"/>
          <a:stretch/>
        </p:blipFill>
        <p:spPr>
          <a:xfrm>
            <a:off x="3474915" y="4101620"/>
            <a:ext cx="2290345" cy="1610401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66B093-D262-24D6-8E2E-17B99FF505D4}"/>
              </a:ext>
            </a:extLst>
          </p:cNvPr>
          <p:cNvSpPr txBox="1"/>
          <p:nvPr/>
        </p:nvSpPr>
        <p:spPr>
          <a:xfrm>
            <a:off x="5748123" y="5339286"/>
            <a:ext cx="1700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/>
              <a:t>Zilong Huang </a:t>
            </a:r>
            <a:r>
              <a:rPr lang="en-US" altLang="zh-CN" sz="1100" dirty="0"/>
              <a:t>et al., </a:t>
            </a:r>
          </a:p>
          <a:p>
            <a:r>
              <a:rPr lang="en-US" altLang="zh-CN" sz="1100" dirty="0"/>
              <a:t>IEEE(2020)</a:t>
            </a:r>
            <a:endParaRPr lang="zh-CN" altLang="en-US" sz="1100" dirty="0"/>
          </a:p>
        </p:txBody>
      </p:sp>
      <p:pic>
        <p:nvPicPr>
          <p:cNvPr id="31" name="图片 19">
            <a:extLst>
              <a:ext uri="{FF2B5EF4-FFF2-40B4-BE49-F238E27FC236}">
                <a16:creationId xmlns:a16="http://schemas.microsoft.com/office/drawing/2014/main" id="{E7E236CA-B187-3052-C830-C106C44082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07" t="17153" r="89687" b="60064"/>
          <a:stretch/>
        </p:blipFill>
        <p:spPr>
          <a:xfrm>
            <a:off x="455452" y="4809936"/>
            <a:ext cx="1245599" cy="98155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F1F5A74-5501-D280-7E45-EDE5C0B7F366}"/>
              </a:ext>
            </a:extLst>
          </p:cNvPr>
          <p:cNvSpPr txBox="1"/>
          <p:nvPr/>
        </p:nvSpPr>
        <p:spPr>
          <a:xfrm>
            <a:off x="347623" y="5666625"/>
            <a:ext cx="2674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Operations: O(s</a:t>
            </a:r>
            <a:r>
              <a:rPr lang="en-US" altLang="zh-CN" baseline="30000" dirty="0"/>
              <a:t>2</a:t>
            </a:r>
            <a:r>
              <a:rPr lang="en-US" altLang="zh-CN" dirty="0"/>
              <a:t>r</a:t>
            </a:r>
            <a:r>
              <a:rPr lang="en-US" altLang="zh-CN" baseline="30000" dirty="0"/>
              <a:t>2</a:t>
            </a:r>
            <a:r>
              <a:rPr lang="en-US" altLang="zh-CN" dirty="0"/>
              <a:t>)</a:t>
            </a:r>
            <a:endParaRPr lang="en-US" altLang="zh-CN" baseline="30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OP for 1 point: </a:t>
            </a:r>
            <a:r>
              <a:rPr lang="en-US" altLang="zh-CN" dirty="0" err="1"/>
              <a:t>sr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num of points: </a:t>
            </a:r>
            <a:r>
              <a:rPr lang="en-US" altLang="zh-CN" dirty="0" err="1"/>
              <a:t>sr</a:t>
            </a:r>
            <a:endParaRPr lang="zh-CN" alt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1588B5-C0FC-EC71-C160-B8DC8C6E1208}"/>
              </a:ext>
            </a:extLst>
          </p:cNvPr>
          <p:cNvSpPr txBox="1"/>
          <p:nvPr/>
        </p:nvSpPr>
        <p:spPr>
          <a:xfrm>
            <a:off x="3474915" y="5666625"/>
            <a:ext cx="3040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Operations: O(s</a:t>
            </a:r>
            <a:r>
              <a:rPr lang="en-US" altLang="zh-CN" baseline="30000" dirty="0"/>
              <a:t>2</a:t>
            </a:r>
            <a:r>
              <a:rPr lang="en-US" altLang="zh-CN" dirty="0"/>
              <a:t>r+sr</a:t>
            </a:r>
            <a:r>
              <a:rPr lang="en-US" altLang="zh-CN" baseline="30000" dirty="0"/>
              <a:t>2</a:t>
            </a:r>
            <a:r>
              <a:rPr lang="en-US" altLang="zh-CN" dirty="0"/>
              <a:t>)</a:t>
            </a:r>
            <a:endParaRPr lang="en-US" altLang="zh-CN" baseline="30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OP for 1 point: (</a:t>
            </a:r>
            <a:r>
              <a:rPr lang="en-US" altLang="zh-CN" dirty="0" err="1"/>
              <a:t>s+r</a:t>
            </a:r>
            <a:r>
              <a:rPr lang="en-US" altLang="zh-CN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num of points: </a:t>
            </a:r>
            <a:r>
              <a:rPr lang="en-US" altLang="zh-CN" dirty="0" err="1"/>
              <a:t>sr</a:t>
            </a:r>
            <a:endParaRPr lang="zh-CN" alt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11CEA76-5E86-8AA4-E839-39D536061C9A}"/>
              </a:ext>
            </a:extLst>
          </p:cNvPr>
          <p:cNvSpPr/>
          <p:nvPr/>
        </p:nvSpPr>
        <p:spPr>
          <a:xfrm>
            <a:off x="1419224" y="1950182"/>
            <a:ext cx="2586039" cy="1440000"/>
          </a:xfrm>
          <a:prstGeom prst="roundRect">
            <a:avLst>
              <a:gd name="adj" fmla="val 1412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2">
            <a:extLst>
              <a:ext uri="{FF2B5EF4-FFF2-40B4-BE49-F238E27FC236}">
                <a16:creationId xmlns:a16="http://schemas.microsoft.com/office/drawing/2014/main" id="{852ADCC5-33A1-CC0E-ACCF-9BA2D9417A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696" r="61194" b="55993"/>
          <a:stretch/>
        </p:blipFill>
        <p:spPr>
          <a:xfrm>
            <a:off x="2514601" y="1783020"/>
            <a:ext cx="1110545" cy="1448696"/>
          </a:xfrm>
          <a:prstGeom prst="rect">
            <a:avLst/>
          </a:prstGeom>
        </p:spPr>
      </p:pic>
      <p:pic>
        <p:nvPicPr>
          <p:cNvPr id="36" name="图片 16">
            <a:extLst>
              <a:ext uri="{FF2B5EF4-FFF2-40B4-BE49-F238E27FC236}">
                <a16:creationId xmlns:a16="http://schemas.microsoft.com/office/drawing/2014/main" id="{265E9918-4D6E-E83D-6170-A6A11E50D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659" b="57378"/>
          <a:stretch/>
        </p:blipFill>
        <p:spPr>
          <a:xfrm>
            <a:off x="3625146" y="1783022"/>
            <a:ext cx="1748390" cy="1403091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id="{958898F6-51EB-64EB-30E0-4F1DED1F01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" r="79375" b="57378"/>
          <a:stretch/>
        </p:blipFill>
        <p:spPr>
          <a:xfrm>
            <a:off x="0" y="1783019"/>
            <a:ext cx="2514600" cy="1403094"/>
          </a:xfrm>
          <a:prstGeom prst="rect">
            <a:avLst/>
          </a:prstGeom>
        </p:spPr>
      </p:pic>
      <p:sp>
        <p:nvSpPr>
          <p:cNvPr id="38" name="矩形: 圆角 7">
            <a:extLst>
              <a:ext uri="{FF2B5EF4-FFF2-40B4-BE49-F238E27FC236}">
                <a16:creationId xmlns:a16="http://schemas.microsoft.com/office/drawing/2014/main" id="{6B182D94-7534-82D9-4A8D-76F8D8563D79}"/>
              </a:ext>
            </a:extLst>
          </p:cNvPr>
          <p:cNvSpPr/>
          <p:nvPr/>
        </p:nvSpPr>
        <p:spPr>
          <a:xfrm>
            <a:off x="1700214" y="2281238"/>
            <a:ext cx="521492" cy="904875"/>
          </a:xfrm>
          <a:prstGeom prst="roundRect">
            <a:avLst/>
          </a:prstGeom>
          <a:solidFill>
            <a:srgbClr val="F4CC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文本框 9">
            <a:extLst>
              <a:ext uri="{FF2B5EF4-FFF2-40B4-BE49-F238E27FC236}">
                <a16:creationId xmlns:a16="http://schemas.microsoft.com/office/drawing/2014/main" id="{21BA5709-93A2-B8FE-F2DE-D9A4D9A1C689}"/>
              </a:ext>
            </a:extLst>
          </p:cNvPr>
          <p:cNvSpPr txBox="1"/>
          <p:nvPr/>
        </p:nvSpPr>
        <p:spPr>
          <a:xfrm>
            <a:off x="1627456" y="2549009"/>
            <a:ext cx="66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Axial</a:t>
            </a:r>
            <a:b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zh-CN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C1B0319-400A-303A-5CF1-4D17CEA46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565" y="1882792"/>
            <a:ext cx="1824833" cy="157889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D9DABA7-5A2D-111F-14BD-8AEA89E10095}"/>
              </a:ext>
            </a:extLst>
          </p:cNvPr>
          <p:cNvSpPr txBox="1"/>
          <p:nvPr/>
        </p:nvSpPr>
        <p:spPr>
          <a:xfrm>
            <a:off x="6110855" y="3461691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Rao et al., ICML(2021)</a:t>
            </a:r>
            <a:endParaRPr lang="zh-CN" altLang="en-US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1BD78EC-F903-62DA-573C-C0F903E2B3A0}"/>
              </a:ext>
            </a:extLst>
          </p:cNvPr>
          <p:cNvSpPr txBox="1"/>
          <p:nvPr/>
        </p:nvSpPr>
        <p:spPr>
          <a:xfrm>
            <a:off x="2355434" y="163576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 48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2C76A-B6F5-75BC-ED08-D765F3E3D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3872" y="3966262"/>
            <a:ext cx="3430430" cy="1835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88CDEF-57BF-014A-3146-AA5F8D15265F}"/>
              </a:ext>
            </a:extLst>
          </p:cNvPr>
          <p:cNvSpPr txBox="1"/>
          <p:nvPr/>
        </p:nvSpPr>
        <p:spPr>
          <a:xfrm>
            <a:off x="7711055" y="5765895"/>
            <a:ext cx="3476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Rao et al., MSA Transformer, ICML(2021)</a:t>
            </a:r>
            <a:endParaRPr lang="zh-CN" altLang="en-US" sz="1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047615-D7C5-0156-A100-C159F1F3C912}"/>
              </a:ext>
            </a:extLst>
          </p:cNvPr>
          <p:cNvCxnSpPr>
            <a:cxnSpLocks/>
          </p:cNvCxnSpPr>
          <p:nvPr/>
        </p:nvCxnSpPr>
        <p:spPr>
          <a:xfrm>
            <a:off x="5371386" y="2516959"/>
            <a:ext cx="893227" cy="0"/>
          </a:xfrm>
          <a:prstGeom prst="straightConnector1">
            <a:avLst/>
          </a:prstGeom>
          <a:ln w="28575">
            <a:solidFill>
              <a:srgbClr val="12369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D4C3110-AC7F-C6D0-3E58-06C783611E3C}"/>
              </a:ext>
            </a:extLst>
          </p:cNvPr>
          <p:cNvSpPr/>
          <p:nvPr/>
        </p:nvSpPr>
        <p:spPr>
          <a:xfrm>
            <a:off x="4425431" y="2401266"/>
            <a:ext cx="945955" cy="220910"/>
          </a:xfrm>
          <a:prstGeom prst="rect">
            <a:avLst/>
          </a:prstGeom>
          <a:noFill/>
          <a:ln>
            <a:solidFill>
              <a:srgbClr val="1236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751C86-F1E3-248C-C6CC-AA2E0B8BA1C2}"/>
              </a:ext>
            </a:extLst>
          </p:cNvPr>
          <p:cNvSpPr/>
          <p:nvPr/>
        </p:nvSpPr>
        <p:spPr>
          <a:xfrm>
            <a:off x="1500659" y="2150513"/>
            <a:ext cx="1011792" cy="1154349"/>
          </a:xfrm>
          <a:prstGeom prst="roundRect">
            <a:avLst>
              <a:gd name="adj" fmla="val 37180"/>
            </a:avLst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51EC551-9104-F98A-B621-3B50C955E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25</a:t>
            </a:fld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00EC6D9-2E61-93D3-FB76-AB2A8A863F26}"/>
              </a:ext>
            </a:extLst>
          </p:cNvPr>
          <p:cNvCxnSpPr>
            <a:cxnSpLocks/>
          </p:cNvCxnSpPr>
          <p:nvPr/>
        </p:nvCxnSpPr>
        <p:spPr>
          <a:xfrm>
            <a:off x="1708282" y="3170181"/>
            <a:ext cx="1772970" cy="25418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90571BF-C7E3-0AF2-D2B0-CD6CEAE1EBA4}"/>
              </a:ext>
            </a:extLst>
          </p:cNvPr>
          <p:cNvCxnSpPr>
            <a:cxnSpLocks/>
          </p:cNvCxnSpPr>
          <p:nvPr/>
        </p:nvCxnSpPr>
        <p:spPr>
          <a:xfrm>
            <a:off x="2221706" y="3097818"/>
            <a:ext cx="1245978" cy="9847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4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8BDE8B-F7AE-C7DB-FB66-C5AF2D478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581" y="3961606"/>
            <a:ext cx="6423660" cy="2355103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标题 26">
            <a:extLst>
              <a:ext uri="{FF2B5EF4-FFF2-40B4-BE49-F238E27FC236}">
                <a16:creationId xmlns:a16="http://schemas.microsoft.com/office/drawing/2014/main" id="{E9FF91B2-3D24-BF11-FE0D-71B7606AE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2.3 Addition of pair bias</a:t>
            </a:r>
            <a:endParaRPr lang="zh-CN" alt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11CEA76-5E86-8AA4-E839-39D536061C9A}"/>
              </a:ext>
            </a:extLst>
          </p:cNvPr>
          <p:cNvSpPr/>
          <p:nvPr/>
        </p:nvSpPr>
        <p:spPr>
          <a:xfrm>
            <a:off x="1419225" y="1950182"/>
            <a:ext cx="3681414" cy="3079018"/>
          </a:xfrm>
          <a:prstGeom prst="roundRect">
            <a:avLst>
              <a:gd name="adj" fmla="val 1412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" name="图片 16">
            <a:extLst>
              <a:ext uri="{FF2B5EF4-FFF2-40B4-BE49-F238E27FC236}">
                <a16:creationId xmlns:a16="http://schemas.microsoft.com/office/drawing/2014/main" id="{265E9918-4D6E-E83D-6170-A6A11E50D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659" b="57378"/>
          <a:stretch/>
        </p:blipFill>
        <p:spPr>
          <a:xfrm>
            <a:off x="4722356" y="1783022"/>
            <a:ext cx="1748390" cy="1403091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id="{958898F6-51EB-64EB-30E0-4F1DED1F01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-1" r="61266" b="520"/>
          <a:stretch/>
        </p:blipFill>
        <p:spPr>
          <a:xfrm>
            <a:off x="-1" y="1783018"/>
            <a:ext cx="4722357" cy="32747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1B0319-400A-303A-5CF1-4D17CEA46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775" y="1882792"/>
            <a:ext cx="1824833" cy="15788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AFDFB4-2733-ACE2-BA9E-6C342F225F74}"/>
              </a:ext>
            </a:extLst>
          </p:cNvPr>
          <p:cNvCxnSpPr>
            <a:cxnSpLocks/>
          </p:cNvCxnSpPr>
          <p:nvPr/>
        </p:nvCxnSpPr>
        <p:spPr>
          <a:xfrm>
            <a:off x="1933575" y="4432300"/>
            <a:ext cx="1060543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88448E2-4EED-E741-CC8B-C5F72D6E7C67}"/>
              </a:ext>
            </a:extLst>
          </p:cNvPr>
          <p:cNvSpPr/>
          <p:nvPr/>
        </p:nvSpPr>
        <p:spPr>
          <a:xfrm>
            <a:off x="2832100" y="3217863"/>
            <a:ext cx="2095500" cy="1487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2D7B6C-771A-2ADF-2D8C-7557139931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698"/>
          <a:stretch/>
        </p:blipFill>
        <p:spPr>
          <a:xfrm>
            <a:off x="2293022" y="5399221"/>
            <a:ext cx="1098827" cy="1147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5C41ED-720C-B2E1-C54C-F0A9EEB07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2" y="5290672"/>
            <a:ext cx="1749177" cy="45074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26FA00-44B8-BB65-625A-FF7983024236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762000" y="4876800"/>
            <a:ext cx="129351" cy="413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50A82E-0C7A-C86D-7E6C-353E7B64F6BD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762000" y="4873842"/>
            <a:ext cx="2080436" cy="5253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153E28C-327F-77AF-2958-D8234A27A5D3}"/>
              </a:ext>
            </a:extLst>
          </p:cNvPr>
          <p:cNvSpPr txBox="1"/>
          <p:nvPr/>
        </p:nvSpPr>
        <p:spPr>
          <a:xfrm>
            <a:off x="2355434" y="163576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 48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152DE-682F-43D6-5987-DE16880F4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6339" y="264826"/>
            <a:ext cx="2197070" cy="1555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A155D0-42EF-23FC-A4F2-A8E63D37CB22}"/>
              </a:ext>
            </a:extLst>
          </p:cNvPr>
          <p:cNvSpPr txBox="1"/>
          <p:nvPr/>
        </p:nvSpPr>
        <p:spPr>
          <a:xfrm>
            <a:off x="9636462" y="1848804"/>
            <a:ext cx="252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Ying et al., </a:t>
            </a:r>
            <a:r>
              <a:rPr lang="en-US" altLang="zh-CN" dirty="0" err="1"/>
              <a:t>NiPS</a:t>
            </a:r>
            <a:r>
              <a:rPr lang="en-US" altLang="zh-CN" dirty="0"/>
              <a:t>(2021)</a:t>
            </a:r>
            <a:endParaRPr lang="zh-CN" alt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019DCF-D1E0-FCD0-6A55-10F634E5A1E0}"/>
              </a:ext>
            </a:extLst>
          </p:cNvPr>
          <p:cNvCxnSpPr>
            <a:cxnSpLocks/>
          </p:cNvCxnSpPr>
          <p:nvPr/>
        </p:nvCxnSpPr>
        <p:spPr>
          <a:xfrm>
            <a:off x="6468595" y="2516959"/>
            <a:ext cx="893227" cy="0"/>
          </a:xfrm>
          <a:prstGeom prst="straightConnector1">
            <a:avLst/>
          </a:prstGeom>
          <a:ln w="28575">
            <a:solidFill>
              <a:srgbClr val="12369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B98561A-C4FC-1053-6048-6FD09A280FE9}"/>
              </a:ext>
            </a:extLst>
          </p:cNvPr>
          <p:cNvSpPr/>
          <p:nvPr/>
        </p:nvSpPr>
        <p:spPr>
          <a:xfrm>
            <a:off x="5522640" y="2401266"/>
            <a:ext cx="945955" cy="220910"/>
          </a:xfrm>
          <a:prstGeom prst="rect">
            <a:avLst/>
          </a:prstGeom>
          <a:noFill/>
          <a:ln>
            <a:solidFill>
              <a:srgbClr val="1236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3E7BDD-CB19-0484-D053-7954B7F126BF}"/>
              </a:ext>
            </a:extLst>
          </p:cNvPr>
          <p:cNvSpPr/>
          <p:nvPr/>
        </p:nvSpPr>
        <p:spPr>
          <a:xfrm>
            <a:off x="1500658" y="2150513"/>
            <a:ext cx="2095499" cy="1154349"/>
          </a:xfrm>
          <a:prstGeom prst="roundRect">
            <a:avLst>
              <a:gd name="adj" fmla="val 37180"/>
            </a:avLst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3C1F33-3E76-F8F0-D814-332BD398CD53}"/>
              </a:ext>
            </a:extLst>
          </p:cNvPr>
          <p:cNvSpPr/>
          <p:nvPr/>
        </p:nvSpPr>
        <p:spPr>
          <a:xfrm>
            <a:off x="1705583" y="3207028"/>
            <a:ext cx="469292" cy="1324614"/>
          </a:xfrm>
          <a:prstGeom prst="roundRect">
            <a:avLst>
              <a:gd name="adj" fmla="val 42443"/>
            </a:avLst>
          </a:pr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927ADC7-9400-C032-D97D-1318F04D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26</a:t>
            </a:fld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7FA29A5-220E-D9AF-7803-D8B4A14BF6AC}"/>
              </a:ext>
            </a:extLst>
          </p:cNvPr>
          <p:cNvCxnSpPr>
            <a:cxnSpLocks/>
          </p:cNvCxnSpPr>
          <p:nvPr/>
        </p:nvCxnSpPr>
        <p:spPr>
          <a:xfrm>
            <a:off x="1705583" y="3152737"/>
            <a:ext cx="3665802" cy="31912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10D4F8E-AC23-D159-2E87-5747F0BFCCA0}"/>
              </a:ext>
            </a:extLst>
          </p:cNvPr>
          <p:cNvCxnSpPr>
            <a:cxnSpLocks/>
          </p:cNvCxnSpPr>
          <p:nvPr/>
        </p:nvCxnSpPr>
        <p:spPr>
          <a:xfrm>
            <a:off x="2227832" y="3132539"/>
            <a:ext cx="3143553" cy="8275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63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7C6BFF-8ABD-C2BD-1AA7-5C028A9F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2.4 The other components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AB4EC6-A64F-DD34-A2F5-F2D97E23B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Pair representation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Structure module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1BB73B4-1F88-E83D-9D2F-CFEC2DC8FF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/>
          <a:stretch/>
        </p:blipFill>
        <p:spPr>
          <a:xfrm>
            <a:off x="2343677" y="2293381"/>
            <a:ext cx="7762824" cy="20960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40AF0D8-AD80-760D-7992-192AA1870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677" y="4857174"/>
            <a:ext cx="2967099" cy="1768175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C9FCCC-4F41-5E1A-0A45-25AD712C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625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3F78F-3713-BCB4-907C-A0CB271C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2.4.1 Pair representation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90B5AEC-2920-A5A1-6E9A-B832D632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/>
          <a:stretch/>
        </p:blipFill>
        <p:spPr>
          <a:xfrm>
            <a:off x="0" y="1342267"/>
            <a:ext cx="12192000" cy="3291957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BB734C55-A9B8-4460-21AE-34F73C24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778" y="4728643"/>
            <a:ext cx="3418577" cy="17654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321991-F7AE-96BB-8042-4371068CBED7}"/>
              </a:ext>
            </a:extLst>
          </p:cNvPr>
          <p:cNvSpPr txBox="1"/>
          <p:nvPr/>
        </p:nvSpPr>
        <p:spPr>
          <a:xfrm>
            <a:off x="5162487" y="6492875"/>
            <a:ext cx="2488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Wu et al., 2022 (</a:t>
            </a:r>
            <a:r>
              <a:rPr lang="en-US" altLang="zh-CN" sz="1400" dirty="0" err="1"/>
              <a:t>OmegaFold</a:t>
            </a:r>
            <a:r>
              <a:rPr lang="en-US" altLang="zh-CN" sz="1400" dirty="0"/>
              <a:t>)</a:t>
            </a:r>
            <a:endParaRPr lang="zh-CN" altLang="en-US" sz="1400" dirty="0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0FA5B25E-267F-5D2B-BA83-99EC16F9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1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9D3A6E-029A-309F-A384-5C75B35B0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2.4.2 Structure module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BF2227-75F3-2527-59CB-322B1224E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52923"/>
            <a:ext cx="5007826" cy="2984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568415F-B98C-D075-18A5-FEB96F079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11" y="2169715"/>
            <a:ext cx="5282653" cy="3167508"/>
          </a:xfrm>
          <a:prstGeom prst="rect">
            <a:avLst/>
          </a:prstGeom>
        </p:spPr>
      </p:pic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B6D59802-3566-5D19-CED5-C9EBFDBE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674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iffra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114" y="838201"/>
            <a:ext cx="2373555" cy="23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810000"/>
            <a:ext cx="2667000" cy="2667000"/>
          </a:xfrm>
          <a:prstGeom prst="rect">
            <a:avLst/>
          </a:prstGeom>
        </p:spPr>
      </p:pic>
      <p:pic>
        <p:nvPicPr>
          <p:cNvPr id="8" name="Picture 18" descr="schanda_spectr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314" y="838200"/>
            <a:ext cx="265168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00" y="838200"/>
            <a:ext cx="1218852" cy="237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39" y="832022"/>
            <a:ext cx="1204802" cy="237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28961"/>
            <a:ext cx="2649514" cy="196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 descr="http://www.xray.bioc.cam.ac.uk/wp-content/uploads/2011/03/NK1_S-SAD_final_map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55355"/>
            <a:ext cx="2236468" cy="214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5642" y="312506"/>
            <a:ext cx="99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Cryo</a:t>
            </a:r>
            <a:r>
              <a:rPr lang="en-US" altLang="zh-CN" dirty="0"/>
              <a:t>-EM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1" y="312506"/>
            <a:ext cx="2133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X-ray crystallography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63001" y="31646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NMR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9743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82A9D2-019D-118F-EBB2-CE9147C4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2.4.2 Structure module</a:t>
            </a:r>
            <a:endParaRPr lang="zh-CN" altLang="en-US" dirty="0"/>
          </a:p>
        </p:txBody>
      </p:sp>
      <p:pic>
        <p:nvPicPr>
          <p:cNvPr id="7" name="图片 6" descr="图片包含 图示&#10;&#10;AI 生成的内容可能不正确。">
            <a:extLst>
              <a:ext uri="{FF2B5EF4-FFF2-40B4-BE49-F238E27FC236}">
                <a16:creationId xmlns:a16="http://schemas.microsoft.com/office/drawing/2014/main" id="{D0731ADD-039D-4B94-7AB6-DD21F55C4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9388"/>
          <a:stretch/>
        </p:blipFill>
        <p:spPr>
          <a:xfrm>
            <a:off x="838200" y="2398972"/>
            <a:ext cx="2651103" cy="254579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9562666-7819-1AEB-82C2-89BC341DF4EE}"/>
              </a:ext>
            </a:extLst>
          </p:cNvPr>
          <p:cNvSpPr txBox="1"/>
          <p:nvPr/>
        </p:nvSpPr>
        <p:spPr>
          <a:xfrm>
            <a:off x="1095699" y="4713936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backbone frame</a:t>
            </a:r>
            <a:endParaRPr lang="zh-CN" altLang="en-US" sz="2400" dirty="0"/>
          </a:p>
        </p:txBody>
      </p:sp>
      <p:pic>
        <p:nvPicPr>
          <p:cNvPr id="5" name="图片 4" descr="图片包含 游戏机, 灯光&#10;&#10;AI 生成的内容可能不正确。">
            <a:extLst>
              <a:ext uri="{FF2B5EF4-FFF2-40B4-BE49-F238E27FC236}">
                <a16:creationId xmlns:a16="http://schemas.microsoft.com/office/drawing/2014/main" id="{47D27CFB-EF73-78B1-2E75-04417C7F5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5" r="11625" b="26664"/>
          <a:stretch/>
        </p:blipFill>
        <p:spPr>
          <a:xfrm>
            <a:off x="6408609" y="1454392"/>
            <a:ext cx="4352987" cy="1480145"/>
          </a:xfrm>
          <a:prstGeom prst="rect">
            <a:avLst/>
          </a:prstGeom>
        </p:spPr>
      </p:pic>
      <p:pic>
        <p:nvPicPr>
          <p:cNvPr id="9" name="图片 8" descr="图片包含 游戏机&#10;&#10;AI 生成的内容可能不正确。">
            <a:extLst>
              <a:ext uri="{FF2B5EF4-FFF2-40B4-BE49-F238E27FC236}">
                <a16:creationId xmlns:a16="http://schemas.microsoft.com/office/drawing/2014/main" id="{48EDB7DA-DD8E-B4A1-7DAD-45FCEEB27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5" r="34650"/>
          <a:stretch/>
        </p:blipFill>
        <p:spPr>
          <a:xfrm>
            <a:off x="6286773" y="3916389"/>
            <a:ext cx="1184116" cy="1663192"/>
          </a:xfrm>
          <a:prstGeom prst="rect">
            <a:avLst/>
          </a:prstGeom>
        </p:spPr>
      </p:pic>
      <p:pic>
        <p:nvPicPr>
          <p:cNvPr id="11" name="图片 10" descr="图片包含 游戏机, 项链&#10;&#10;AI 生成的内容可能不正确。">
            <a:extLst>
              <a:ext uri="{FF2B5EF4-FFF2-40B4-BE49-F238E27FC236}">
                <a16:creationId xmlns:a16="http://schemas.microsoft.com/office/drawing/2014/main" id="{ACADE683-E2D5-171E-D465-EDAA892AF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2069" r="6550"/>
          <a:stretch/>
        </p:blipFill>
        <p:spPr>
          <a:xfrm>
            <a:off x="8656502" y="3237673"/>
            <a:ext cx="2973445" cy="238795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EA60A81-2DC3-E8BF-AB98-71B5FBE13185}"/>
              </a:ext>
            </a:extLst>
          </p:cNvPr>
          <p:cNvSpPr/>
          <p:nvPr/>
        </p:nvSpPr>
        <p:spPr>
          <a:xfrm>
            <a:off x="6532368" y="2782670"/>
            <a:ext cx="236823" cy="1518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E100D70-28E2-608B-28C5-109B47DA2681}"/>
              </a:ext>
            </a:extLst>
          </p:cNvPr>
          <p:cNvSpPr/>
          <p:nvPr/>
        </p:nvSpPr>
        <p:spPr>
          <a:xfrm>
            <a:off x="6236339" y="4154770"/>
            <a:ext cx="1234550" cy="11013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759AAD2-4E4F-6441-714C-F0FCBDDF53CA}"/>
              </a:ext>
            </a:extLst>
          </p:cNvPr>
          <p:cNvSpPr/>
          <p:nvPr/>
        </p:nvSpPr>
        <p:spPr>
          <a:xfrm>
            <a:off x="9571597" y="1454391"/>
            <a:ext cx="1189999" cy="9072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A4E42E4-2FD0-A60C-83B7-7615D6A12511}"/>
              </a:ext>
            </a:extLst>
          </p:cNvPr>
          <p:cNvSpPr/>
          <p:nvPr/>
        </p:nvSpPr>
        <p:spPr>
          <a:xfrm>
            <a:off x="8656502" y="3219568"/>
            <a:ext cx="2927248" cy="23320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90602DD9-7912-4E12-798F-734784D42215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236339" y="2858604"/>
            <a:ext cx="296029" cy="12961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46EAAC2-CD18-1DAF-971C-E20413C4811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769191" y="2858604"/>
            <a:ext cx="701698" cy="12961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324ABE5-4434-DB83-EF38-062F87342664}"/>
              </a:ext>
            </a:extLst>
          </p:cNvPr>
          <p:cNvCxnSpPr>
            <a:cxnSpLocks/>
          </p:cNvCxnSpPr>
          <p:nvPr/>
        </p:nvCxnSpPr>
        <p:spPr>
          <a:xfrm flipH="1">
            <a:off x="8656502" y="2361650"/>
            <a:ext cx="915095" cy="8579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FBE120B-DECB-7BB3-9F4A-6392A61F6336}"/>
              </a:ext>
            </a:extLst>
          </p:cNvPr>
          <p:cNvCxnSpPr>
            <a:cxnSpLocks/>
          </p:cNvCxnSpPr>
          <p:nvPr/>
        </p:nvCxnSpPr>
        <p:spPr>
          <a:xfrm>
            <a:off x="10757210" y="2361650"/>
            <a:ext cx="826540" cy="8579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EFEC5374-4D4D-41B1-59D3-25CB4B3D13AB}"/>
              </a:ext>
            </a:extLst>
          </p:cNvPr>
          <p:cNvSpPr txBox="1"/>
          <p:nvPr/>
        </p:nvSpPr>
        <p:spPr>
          <a:xfrm>
            <a:off x="5568136" y="5309870"/>
            <a:ext cx="2495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black hole initialization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2CCA3BB-BE8E-FB76-D2B6-8815C25D4B32}"/>
              </a:ext>
            </a:extLst>
          </p:cNvPr>
          <p:cNvSpPr txBox="1"/>
          <p:nvPr/>
        </p:nvSpPr>
        <p:spPr>
          <a:xfrm>
            <a:off x="8918816" y="5626713"/>
            <a:ext cx="2495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backbone frames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3F333C9-E1AC-2E95-EA1D-CD69A95A355D}"/>
              </a:ext>
            </a:extLst>
          </p:cNvPr>
          <p:cNvSpPr txBox="1"/>
          <p:nvPr/>
        </p:nvSpPr>
        <p:spPr>
          <a:xfrm>
            <a:off x="6941461" y="2603044"/>
            <a:ext cx="2495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translation</a:t>
            </a:r>
            <a:endParaRPr lang="zh-CN" altLang="en-US" dirty="0"/>
          </a:p>
        </p:txBody>
      </p:sp>
      <p:sp>
        <p:nvSpPr>
          <p:cNvPr id="32" name="灯片编号占位符 31">
            <a:extLst>
              <a:ext uri="{FF2B5EF4-FFF2-40B4-BE49-F238E27FC236}">
                <a16:creationId xmlns:a16="http://schemas.microsoft.com/office/drawing/2014/main" id="{F70D92E0-FAA7-C392-E6CE-6CCEFC69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274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04D1A18-2E2F-BB33-B9D9-3943E31F339D}"/>
              </a:ext>
            </a:extLst>
          </p:cNvPr>
          <p:cNvCxnSpPr/>
          <p:nvPr/>
        </p:nvCxnSpPr>
        <p:spPr>
          <a:xfrm flipH="1">
            <a:off x="679269" y="4023360"/>
            <a:ext cx="529045" cy="3788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FC82A9D2-019D-118F-EBB2-CE9147C4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2.4.2 Structure module</a:t>
            </a:r>
            <a:endParaRPr lang="zh-CN" altLang="en-US" dirty="0"/>
          </a:p>
        </p:txBody>
      </p:sp>
      <p:pic>
        <p:nvPicPr>
          <p:cNvPr id="7" name="图片 6" descr="图片包含 图示&#10;&#10;AI 生成的内容可能不正确。">
            <a:extLst>
              <a:ext uri="{FF2B5EF4-FFF2-40B4-BE49-F238E27FC236}">
                <a16:creationId xmlns:a16="http://schemas.microsoft.com/office/drawing/2014/main" id="{D0731ADD-039D-4B94-7AB6-DD21F55C4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9388"/>
          <a:stretch/>
        </p:blipFill>
        <p:spPr>
          <a:xfrm>
            <a:off x="838200" y="2398972"/>
            <a:ext cx="2651103" cy="254579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9562666-7819-1AEB-82C2-89BC341DF4EE}"/>
              </a:ext>
            </a:extLst>
          </p:cNvPr>
          <p:cNvSpPr txBox="1"/>
          <p:nvPr/>
        </p:nvSpPr>
        <p:spPr>
          <a:xfrm>
            <a:off x="1095699" y="4713936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backbone frame</a:t>
            </a:r>
            <a:endParaRPr lang="zh-CN" alt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4A26825-73DE-D1C8-958C-9A5A38256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560" y="2164299"/>
            <a:ext cx="6780891" cy="4067299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E3CF81-B79D-D5D6-12CB-3913A95D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60ADED2-687E-6FCB-9916-0E7DDA6B083A}"/>
              </a:ext>
            </a:extLst>
          </p:cNvPr>
          <p:cNvSpPr/>
          <p:nvPr/>
        </p:nvSpPr>
        <p:spPr>
          <a:xfrm>
            <a:off x="268385" y="4179237"/>
            <a:ext cx="598714" cy="598714"/>
          </a:xfrm>
          <a:prstGeom prst="ellipse">
            <a:avLst/>
          </a:prstGeom>
          <a:solidFill>
            <a:srgbClr val="27BC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</a:rPr>
              <a:t>CG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BF0785D-CA68-B507-4912-63179DB25D0C}"/>
              </a:ext>
            </a:extLst>
          </p:cNvPr>
          <p:cNvSpPr/>
          <p:nvPr/>
        </p:nvSpPr>
        <p:spPr>
          <a:xfrm>
            <a:off x="6705601" y="2177937"/>
            <a:ext cx="609600" cy="40536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835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B1E7EB-DDA4-ACA8-FF2D-48E336C9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2.5 Summary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C2E913-5223-176C-FA9D-EA976CE45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834" y="1556232"/>
            <a:ext cx="7173532" cy="24431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D7EA98F-5590-79F6-6575-608EFC495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/>
          <a:stretch/>
        </p:blipFill>
        <p:spPr>
          <a:xfrm>
            <a:off x="2356834" y="4253749"/>
            <a:ext cx="7762824" cy="209603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7DDF50E-AD88-1F2C-C83E-0B4EFB0F28ED}"/>
              </a:ext>
            </a:extLst>
          </p:cNvPr>
          <p:cNvSpPr/>
          <p:nvPr/>
        </p:nvSpPr>
        <p:spPr>
          <a:xfrm>
            <a:off x="6096000" y="1556232"/>
            <a:ext cx="826394" cy="18727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C2EAEAF-9F63-7F16-9E20-C06CEBEEDE0E}"/>
              </a:ext>
            </a:extLst>
          </p:cNvPr>
          <p:cNvCxnSpPr>
            <a:cxnSpLocks/>
          </p:cNvCxnSpPr>
          <p:nvPr/>
        </p:nvCxnSpPr>
        <p:spPr>
          <a:xfrm flipH="1">
            <a:off x="3374265" y="3429000"/>
            <a:ext cx="2721735" cy="936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34AAAD1-8EF2-68A5-21A4-B85AC59CB2AB}"/>
              </a:ext>
            </a:extLst>
          </p:cNvPr>
          <p:cNvCxnSpPr>
            <a:cxnSpLocks/>
          </p:cNvCxnSpPr>
          <p:nvPr/>
        </p:nvCxnSpPr>
        <p:spPr>
          <a:xfrm>
            <a:off x="6922394" y="3429000"/>
            <a:ext cx="2228045" cy="936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610DE41-76AF-F181-EFA0-2274E318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019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91046B-A7D5-0E43-0250-B2A6DD627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 SPIRED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58F0B5-E79D-682B-A02E-0377CDBC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F1FD0FC-07E7-7134-25D0-C0226E275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4090"/>
            <a:ext cx="7683301" cy="41302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0D2451C-D5AB-DB78-82CB-1ABACB9A7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130" y="1454090"/>
            <a:ext cx="1345293" cy="19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DD25A1A-422D-2407-1C6E-51A41681CCC2}"/>
              </a:ext>
            </a:extLst>
          </p:cNvPr>
          <p:cNvSpPr txBox="1"/>
          <p:nvPr/>
        </p:nvSpPr>
        <p:spPr>
          <a:xfrm>
            <a:off x="9703571" y="3444482"/>
            <a:ext cx="994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0" i="0" dirty="0">
                <a:solidFill>
                  <a:srgbClr val="273238"/>
                </a:solidFill>
                <a:effectLst/>
                <a:latin typeface="Arial" panose="020B0604020202020204" pitchFamily="34" charset="0"/>
              </a:rPr>
              <a:t>龚海鹏</a:t>
            </a:r>
          </a:p>
        </p:txBody>
      </p:sp>
    </p:spTree>
    <p:extLst>
      <p:ext uri="{BB962C8B-B14F-4D97-AF65-F5344CB8AC3E}">
        <p14:creationId xmlns:p14="http://schemas.microsoft.com/office/powerpoint/2010/main" val="2798334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553FA5-8D41-0340-F860-886FE32A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 SPIRED</a:t>
            </a:r>
            <a:endParaRPr lang="zh-CN" altLang="en-US" dirty="0"/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D765ECEF-5B7E-BB30-92D2-0566B2DE4AED}"/>
              </a:ext>
            </a:extLst>
          </p:cNvPr>
          <p:cNvGrpSpPr/>
          <p:nvPr/>
        </p:nvGrpSpPr>
        <p:grpSpPr>
          <a:xfrm>
            <a:off x="1232244" y="1273891"/>
            <a:ext cx="9051930" cy="3696790"/>
            <a:chOff x="3578635" y="2366227"/>
            <a:chExt cx="7945027" cy="3244733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A4CE8C2F-9961-71E3-361D-10A3AB7E9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4950" y="2366227"/>
              <a:ext cx="6208712" cy="321933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67BDC1D7-871A-0025-AEF3-D8726820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8635" y="2670090"/>
              <a:ext cx="6130515" cy="2940870"/>
            </a:xfrm>
            <a:prstGeom prst="rect">
              <a:avLst/>
            </a:prstGeom>
          </p:spPr>
        </p:pic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38DB8FD5-DACC-BA04-E634-C828374E0F6F}"/>
                </a:ext>
              </a:extLst>
            </p:cNvPr>
            <p:cNvSpPr txBox="1"/>
            <p:nvPr/>
          </p:nvSpPr>
          <p:spPr>
            <a:xfrm rot="19800000">
              <a:off x="8842051" y="5019590"/>
              <a:ext cx="128612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spired-rerun</a:t>
              </a:r>
              <a:endParaRPr lang="zh-CN" altLang="en-US" sz="1600" dirty="0"/>
            </a:p>
          </p:txBody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E3E9091B-4E29-143A-DFDC-112FED97AF2D}"/>
                </a:ext>
              </a:extLst>
            </p:cNvPr>
            <p:cNvSpPr txBox="1"/>
            <p:nvPr/>
          </p:nvSpPr>
          <p:spPr>
            <a:xfrm rot="19800000">
              <a:off x="9667241" y="5040289"/>
              <a:ext cx="1286127" cy="2971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spired-stage1</a:t>
              </a:r>
              <a:endParaRPr lang="zh-CN" altLang="en-US" sz="1600" dirty="0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7381545-5112-0BEF-0AEF-E21BD5F70197}"/>
              </a:ext>
            </a:extLst>
          </p:cNvPr>
          <p:cNvSpPr txBox="1"/>
          <p:nvPr/>
        </p:nvSpPr>
        <p:spPr>
          <a:xfrm>
            <a:off x="1396769" y="4802028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85</a:t>
            </a:r>
            <a:br>
              <a:rPr lang="en-US" altLang="zh-CN" dirty="0"/>
            </a:br>
            <a:r>
              <a:rPr lang="en-US" altLang="zh-CN" dirty="0"/>
              <a:t>A100*days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0E3CA-CCE1-1FCD-D8F0-D0E9A52E2CF4}"/>
              </a:ext>
            </a:extLst>
          </p:cNvPr>
          <p:cNvSpPr txBox="1"/>
          <p:nvPr/>
        </p:nvSpPr>
        <p:spPr>
          <a:xfrm>
            <a:off x="2861649" y="4802028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3456</a:t>
            </a:r>
            <a:br>
              <a:rPr lang="en-US" altLang="zh-CN" dirty="0"/>
            </a:br>
            <a:r>
              <a:rPr lang="en-US" altLang="zh-CN" dirty="0"/>
              <a:t>A100*days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687E2E2-21D2-7516-AF20-C6B35B109220}"/>
              </a:ext>
            </a:extLst>
          </p:cNvPr>
          <p:cNvSpPr txBox="1"/>
          <p:nvPr/>
        </p:nvSpPr>
        <p:spPr>
          <a:xfrm>
            <a:off x="318587" y="5776499"/>
            <a:ext cx="610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dirty="0"/>
              <a:t>low cost for training, 85 A100*days vs 3456 A100*days</a:t>
            </a:r>
          </a:p>
          <a:p>
            <a:pPr marL="342900" indent="-342900">
              <a:buAutoNum type="arabicPeriod"/>
            </a:pPr>
            <a:r>
              <a:rPr lang="en-US" altLang="zh-CN" dirty="0"/>
              <a:t>5 x faster for inference (excluding that for MSA)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0D5BCED-6B95-62B2-1478-803E36486A20}"/>
              </a:ext>
            </a:extLst>
          </p:cNvPr>
          <p:cNvSpPr txBox="1"/>
          <p:nvPr/>
        </p:nvSpPr>
        <p:spPr>
          <a:xfrm>
            <a:off x="8007905" y="4802028"/>
            <a:ext cx="1924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5</a:t>
            </a:r>
            <a:br>
              <a:rPr lang="en-US" altLang="zh-CN" dirty="0"/>
            </a:br>
            <a:r>
              <a:rPr lang="en-US" altLang="zh-CN" dirty="0"/>
              <a:t>RTX 4090 * days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4F97B7B-544C-BC1D-2E5A-D3B57A0F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900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C40AC-B283-5E12-2127-3D0189F35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3.1 Data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FCCB0-C9E5-73ED-8793-8A37E087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24600" cy="4351338"/>
          </a:xfrm>
        </p:spPr>
        <p:txBody>
          <a:bodyPr/>
          <a:lstStyle/>
          <a:p>
            <a:r>
              <a:rPr lang="en-US" altLang="zh-CN" dirty="0"/>
              <a:t>raw PDB files (single chain)</a:t>
            </a:r>
          </a:p>
          <a:p>
            <a:pPr lvl="1"/>
            <a:r>
              <a:rPr lang="en-US" altLang="zh-CN" dirty="0"/>
              <a:t>24 K for stage 1</a:t>
            </a:r>
          </a:p>
          <a:p>
            <a:pPr lvl="1"/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138 K for stage 4</a:t>
            </a:r>
          </a:p>
          <a:p>
            <a:r>
              <a:rPr lang="en-US" altLang="zh-CN" dirty="0"/>
              <a:t>features x and labels y</a:t>
            </a:r>
          </a:p>
          <a:p>
            <a:pPr lvl="1"/>
            <a:r>
              <a:rPr lang="en-US" altLang="zh-CN" dirty="0"/>
              <a:t>x: model input</a:t>
            </a:r>
          </a:p>
          <a:p>
            <a:pPr lvl="1"/>
            <a:r>
              <a:rPr lang="en-US" altLang="zh-CN" dirty="0"/>
              <a:t>y: reference of 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7A5FD-272C-1554-D1CD-CBD2B478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90E2-3BF0-4CF8-A138-C440B543A1FC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A3A36-90D0-93A7-181C-EA2A42E4F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024" y="1825625"/>
            <a:ext cx="5103376" cy="2200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B74D520-FA5A-9DA5-1718-FA049B954001}"/>
              </a:ext>
            </a:extLst>
          </p:cNvPr>
          <p:cNvSpPr txBox="1"/>
          <p:nvPr/>
        </p:nvSpPr>
        <p:spPr>
          <a:xfrm>
            <a:off x="7691034" y="230188"/>
            <a:ext cx="4270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week09/demo2/scripts/0.1_download.py</a:t>
            </a:r>
          </a:p>
        </p:txBody>
      </p:sp>
    </p:spTree>
    <p:extLst>
      <p:ext uri="{BB962C8B-B14F-4D97-AF65-F5344CB8AC3E}">
        <p14:creationId xmlns:p14="http://schemas.microsoft.com/office/powerpoint/2010/main" val="3437841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1FA23-5783-A9E0-A336-1F18E3D46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3.2 Model construction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3B4BA-51AE-B9F8-CE50-084CAA732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90E2-3BF0-4CF8-A138-C440B543A1FC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F0F16-DAA8-54E2-4C5B-96F3C725B5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238" b="40897"/>
          <a:stretch/>
        </p:blipFill>
        <p:spPr>
          <a:xfrm>
            <a:off x="646757" y="2174032"/>
            <a:ext cx="4845993" cy="3490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8FA777-8182-9647-694C-CFBF2B87C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1577132"/>
            <a:ext cx="6432550" cy="17653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65CDE4-73E1-690F-C7FF-B5C2AECE4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050" y="4444826"/>
            <a:ext cx="2997200" cy="12867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367E04-776E-05BE-D03E-F2DB11C8FBAC}"/>
              </a:ext>
            </a:extLst>
          </p:cNvPr>
          <p:cNvSpPr txBox="1"/>
          <p:nvPr/>
        </p:nvSpPr>
        <p:spPr>
          <a:xfrm>
            <a:off x="10989374" y="328505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SPIRED</a:t>
            </a:r>
            <a:endParaRPr lang="zh-CN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58D849-72CD-62E9-54C4-9A02230564F7}"/>
              </a:ext>
            </a:extLst>
          </p:cNvPr>
          <p:cNvSpPr txBox="1"/>
          <p:nvPr/>
        </p:nvSpPr>
        <p:spPr>
          <a:xfrm>
            <a:off x="10899606" y="572769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ESMFold</a:t>
            </a:r>
            <a:endParaRPr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30A103-68E2-7A0D-CECE-7FB21EAF50AA}"/>
              </a:ext>
            </a:extLst>
          </p:cNvPr>
          <p:cNvSpPr txBox="1"/>
          <p:nvPr/>
        </p:nvSpPr>
        <p:spPr>
          <a:xfrm>
            <a:off x="7644859" y="572769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trRosseta</a:t>
            </a:r>
            <a:endParaRPr lang="zh-CN" alt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FBD52E-9276-1F9E-76D0-4C92C7D95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700" y="3776741"/>
            <a:ext cx="3151293" cy="19548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0625254-E506-42A4-754E-52002F6728AE}"/>
              </a:ext>
            </a:extLst>
          </p:cNvPr>
          <p:cNvSpPr/>
          <p:nvPr/>
        </p:nvSpPr>
        <p:spPr>
          <a:xfrm>
            <a:off x="5671395" y="3776741"/>
            <a:ext cx="2045087" cy="619393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Restraint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19896F-E6BF-BA6C-4C7A-CEA30BA67523}"/>
              </a:ext>
            </a:extLst>
          </p:cNvPr>
          <p:cNvSpPr/>
          <p:nvPr/>
        </p:nvSpPr>
        <p:spPr>
          <a:xfrm>
            <a:off x="5562228" y="5366387"/>
            <a:ext cx="1172116" cy="48563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MSA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882E1D-A19D-5E5E-037F-1F6113B6274B}"/>
              </a:ext>
            </a:extLst>
          </p:cNvPr>
          <p:cNvSpPr/>
          <p:nvPr/>
        </p:nvSpPr>
        <p:spPr>
          <a:xfrm>
            <a:off x="6927073" y="4655461"/>
            <a:ext cx="1741326" cy="485630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Minimization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9ED770-063C-19AE-F220-AD447F4EAF00}"/>
              </a:ext>
            </a:extLst>
          </p:cNvPr>
          <p:cNvSpPr/>
          <p:nvPr/>
        </p:nvSpPr>
        <p:spPr>
          <a:xfrm>
            <a:off x="7857104" y="5173691"/>
            <a:ext cx="811295" cy="48563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1D1BB7-3287-F566-F4E8-0EF27794D3E0}"/>
              </a:ext>
            </a:extLst>
          </p:cNvPr>
          <p:cNvSpPr/>
          <p:nvPr/>
        </p:nvSpPr>
        <p:spPr>
          <a:xfrm>
            <a:off x="5600700" y="2279160"/>
            <a:ext cx="1242811" cy="48563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Sequence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A1AFFE-35F2-8D8C-8C05-F32A92C6596D}"/>
              </a:ext>
            </a:extLst>
          </p:cNvPr>
          <p:cNvSpPr/>
          <p:nvPr/>
        </p:nvSpPr>
        <p:spPr>
          <a:xfrm>
            <a:off x="9435918" y="1742109"/>
            <a:ext cx="734316" cy="912192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Restraint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C9DB0-7DB2-3C9F-1E6E-C597F1BDAB31}"/>
              </a:ext>
            </a:extLst>
          </p:cNvPr>
          <p:cNvSpPr/>
          <p:nvPr/>
        </p:nvSpPr>
        <p:spPr>
          <a:xfrm>
            <a:off x="10208653" y="1999505"/>
            <a:ext cx="683543" cy="1028146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Minimization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CDE5B2-4436-A9A8-4C48-B92ECF875793}"/>
              </a:ext>
            </a:extLst>
          </p:cNvPr>
          <p:cNvSpPr/>
          <p:nvPr/>
        </p:nvSpPr>
        <p:spPr>
          <a:xfrm>
            <a:off x="10948152" y="1923825"/>
            <a:ext cx="1043876" cy="995743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853FB5-3769-AA37-C199-3542B676A9BC}"/>
              </a:ext>
            </a:extLst>
          </p:cNvPr>
          <p:cNvSpPr/>
          <p:nvPr/>
        </p:nvSpPr>
        <p:spPr>
          <a:xfrm>
            <a:off x="9023019" y="5280868"/>
            <a:ext cx="976856" cy="571149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Sequence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35E460-DD0D-0C03-E0BB-4490D05F78D1}"/>
              </a:ext>
            </a:extLst>
          </p:cNvPr>
          <p:cNvSpPr/>
          <p:nvPr/>
        </p:nvSpPr>
        <p:spPr>
          <a:xfrm>
            <a:off x="11433288" y="4522047"/>
            <a:ext cx="580625" cy="840164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4FC2DF-0B3A-253F-9D36-3B4D7494DA24}"/>
              </a:ext>
            </a:extLst>
          </p:cNvPr>
          <p:cNvSpPr/>
          <p:nvPr/>
        </p:nvSpPr>
        <p:spPr>
          <a:xfrm>
            <a:off x="5694031" y="4487667"/>
            <a:ext cx="831597" cy="79320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Model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B9C1BF-FC3C-33EC-7FA3-6D02D6B1B8A5}"/>
              </a:ext>
            </a:extLst>
          </p:cNvPr>
          <p:cNvSpPr/>
          <p:nvPr/>
        </p:nvSpPr>
        <p:spPr>
          <a:xfrm>
            <a:off x="7441305" y="1966311"/>
            <a:ext cx="1953391" cy="10613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Model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5D3BE5-B21D-52B7-880D-2F698E7B9FE6}"/>
              </a:ext>
            </a:extLst>
          </p:cNvPr>
          <p:cNvSpPr/>
          <p:nvPr/>
        </p:nvSpPr>
        <p:spPr>
          <a:xfrm>
            <a:off x="10176800" y="4622086"/>
            <a:ext cx="1065762" cy="79320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Model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6F71D4-A232-A51B-5DA8-A37F9161DCC6}"/>
              </a:ext>
            </a:extLst>
          </p:cNvPr>
          <p:cNvSpPr/>
          <p:nvPr/>
        </p:nvSpPr>
        <p:spPr>
          <a:xfrm>
            <a:off x="9437055" y="2685373"/>
            <a:ext cx="730376" cy="57207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3DE3B0-2496-9543-DC74-15F59AFD019D}"/>
              </a:ext>
            </a:extLst>
          </p:cNvPr>
          <p:cNvSpPr txBox="1"/>
          <p:nvPr/>
        </p:nvSpPr>
        <p:spPr>
          <a:xfrm>
            <a:off x="7857104" y="364840"/>
            <a:ext cx="433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week09/demo2/pspred/spired/Model.py</a:t>
            </a:r>
          </a:p>
        </p:txBody>
      </p:sp>
    </p:spTree>
    <p:extLst>
      <p:ext uri="{BB962C8B-B14F-4D97-AF65-F5344CB8AC3E}">
        <p14:creationId xmlns:p14="http://schemas.microsoft.com/office/powerpoint/2010/main" val="99666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C40AC-B283-5E12-2127-3D0189F35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3.3 Training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FCCB0-C9E5-73ED-8793-8A37E087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41900" cy="4879975"/>
          </a:xfrm>
        </p:spPr>
        <p:txBody>
          <a:bodyPr>
            <a:normAutofit/>
          </a:bodyPr>
          <a:lstStyle/>
          <a:p>
            <a:r>
              <a:rPr lang="en-US" altLang="zh-CN" dirty="0"/>
              <a:t>training</a:t>
            </a:r>
          </a:p>
          <a:p>
            <a:pPr lvl="1"/>
            <a:r>
              <a:rPr lang="en-US" altLang="zh-CN" dirty="0"/>
              <a:t>file locations</a:t>
            </a:r>
          </a:p>
          <a:p>
            <a:pPr lvl="1"/>
            <a:r>
              <a:rPr lang="en-US" altLang="zh-CN" dirty="0"/>
              <a:t>device</a:t>
            </a:r>
          </a:p>
          <a:p>
            <a:pPr lvl="1"/>
            <a:r>
              <a:rPr lang="en-US" altLang="zh-CN" dirty="0"/>
              <a:t>hyperparameters</a:t>
            </a:r>
          </a:p>
          <a:p>
            <a:pPr lvl="2"/>
            <a:r>
              <a:rPr lang="en-US" altLang="zh-CN" dirty="0"/>
              <a:t>epoch</a:t>
            </a:r>
          </a:p>
          <a:p>
            <a:pPr lvl="2"/>
            <a:r>
              <a:rPr lang="en-US" altLang="zh-CN" dirty="0"/>
              <a:t>batch size</a:t>
            </a:r>
          </a:p>
          <a:p>
            <a:pPr lvl="2"/>
            <a:r>
              <a:rPr lang="en-US" altLang="zh-CN" dirty="0"/>
              <a:t>learning rate</a:t>
            </a:r>
          </a:p>
          <a:p>
            <a:pPr lvl="2"/>
            <a:r>
              <a:rPr lang="en-US" altLang="zh-CN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7A5FD-272C-1554-D1CD-CBD2B478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90E2-3BF0-4CF8-A138-C440B543A1FC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CC850B-BB5F-363B-E820-F226825EE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61304"/>
            <a:ext cx="5691945" cy="3095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81337B-2294-7F10-B2E4-9FBB7DD84C83}"/>
              </a:ext>
            </a:extLst>
          </p:cNvPr>
          <p:cNvSpPr/>
          <p:nvPr/>
        </p:nvSpPr>
        <p:spPr>
          <a:xfrm>
            <a:off x="5943600" y="4610100"/>
            <a:ext cx="1828800" cy="2286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9F360-2F77-A51B-AF84-1AD05C63664B}"/>
              </a:ext>
            </a:extLst>
          </p:cNvPr>
          <p:cNvSpPr/>
          <p:nvPr/>
        </p:nvSpPr>
        <p:spPr>
          <a:xfrm>
            <a:off x="8496300" y="4808827"/>
            <a:ext cx="1092200" cy="22860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BD07A9-7CE8-4556-0A82-50262A5F3DC2}"/>
              </a:ext>
            </a:extLst>
          </p:cNvPr>
          <p:cNvSpPr/>
          <p:nvPr/>
        </p:nvSpPr>
        <p:spPr>
          <a:xfrm>
            <a:off x="6616700" y="5003079"/>
            <a:ext cx="844550" cy="228601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049984-EBD9-97F4-5C45-7A5BE81AEA85}"/>
              </a:ext>
            </a:extLst>
          </p:cNvPr>
          <p:cNvSpPr/>
          <p:nvPr/>
        </p:nvSpPr>
        <p:spPr>
          <a:xfrm>
            <a:off x="7251700" y="5383501"/>
            <a:ext cx="3448050" cy="228601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AF28C4-18B1-1781-DC2B-3D7675A60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449150"/>
            <a:ext cx="5691945" cy="15621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205C22C-6617-AA53-586B-4FD3A906A145}"/>
              </a:ext>
            </a:extLst>
          </p:cNvPr>
          <p:cNvSpPr txBox="1"/>
          <p:nvPr/>
        </p:nvSpPr>
        <p:spPr>
          <a:xfrm>
            <a:off x="8610600" y="230189"/>
            <a:ext cx="3462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week09/demo2/train_stage1.sh</a:t>
            </a:r>
          </a:p>
        </p:txBody>
      </p:sp>
    </p:spTree>
    <p:extLst>
      <p:ext uri="{BB962C8B-B14F-4D97-AF65-F5344CB8AC3E}">
        <p14:creationId xmlns:p14="http://schemas.microsoft.com/office/powerpoint/2010/main" val="1766984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63EB6-D20B-4773-B92E-42C413AB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3.4 Evaluation</a:t>
            </a:r>
            <a:endParaRPr lang="zh-CN" alt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24A1F71B-BDAA-7CF2-E2B9-A7FDF80F21F5}"/>
              </a:ext>
            </a:extLst>
          </p:cNvPr>
          <p:cNvGrpSpPr/>
          <p:nvPr/>
        </p:nvGrpSpPr>
        <p:grpSpPr>
          <a:xfrm>
            <a:off x="1232244" y="2036987"/>
            <a:ext cx="9051930" cy="3696790"/>
            <a:chOff x="3578635" y="2366227"/>
            <a:chExt cx="7945027" cy="3244733"/>
          </a:xfrm>
        </p:grpSpPr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1AC0BD56-BC83-D59D-816F-1C297F5EF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4950" y="2366227"/>
              <a:ext cx="6208712" cy="3219332"/>
            </a:xfrm>
            <a:prstGeom prst="rect">
              <a:avLst/>
            </a:prstGeom>
          </p:spPr>
        </p:pic>
        <p:pic>
          <p:nvPicPr>
            <p:cNvPr id="6" name="Picture 13">
              <a:extLst>
                <a:ext uri="{FF2B5EF4-FFF2-40B4-BE49-F238E27FC236}">
                  <a16:creationId xmlns:a16="http://schemas.microsoft.com/office/drawing/2014/main" id="{08C4C3D1-5A39-7373-D963-1BF34AFD0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8635" y="2670090"/>
              <a:ext cx="6130515" cy="2940870"/>
            </a:xfrm>
            <a:prstGeom prst="rect">
              <a:avLst/>
            </a:prstGeom>
          </p:spPr>
        </p:pic>
        <p:sp>
          <p:nvSpPr>
            <p:cNvPr id="7" name="TextBox 14">
              <a:extLst>
                <a:ext uri="{FF2B5EF4-FFF2-40B4-BE49-F238E27FC236}">
                  <a16:creationId xmlns:a16="http://schemas.microsoft.com/office/drawing/2014/main" id="{ABD604E5-BB26-C31E-D4BD-3912C6AEF0C7}"/>
                </a:ext>
              </a:extLst>
            </p:cNvPr>
            <p:cNvSpPr txBox="1"/>
            <p:nvPr/>
          </p:nvSpPr>
          <p:spPr>
            <a:xfrm rot="19800000">
              <a:off x="8842051" y="5019590"/>
              <a:ext cx="128612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spired-rerun</a:t>
              </a:r>
              <a:endParaRPr lang="zh-CN" altLang="en-US" sz="1600" dirty="0"/>
            </a:p>
          </p:txBody>
        </p: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539A26F3-29B7-EC4B-5D5F-67026CF082EA}"/>
                </a:ext>
              </a:extLst>
            </p:cNvPr>
            <p:cNvSpPr txBox="1"/>
            <p:nvPr/>
          </p:nvSpPr>
          <p:spPr>
            <a:xfrm rot="19800000">
              <a:off x="9667241" y="5040289"/>
              <a:ext cx="1286127" cy="2971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spired-stage1</a:t>
              </a:r>
              <a:endParaRPr lang="zh-CN" altLang="en-US" sz="1600" dirty="0"/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08506CE-9A1E-E2FB-FB9F-1F2421A7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265F6-95B0-40EB-A4E8-1A60233CEC36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527CA89-5736-4558-72B1-235FBDB3AE60}"/>
              </a:ext>
            </a:extLst>
          </p:cNvPr>
          <p:cNvSpPr txBox="1"/>
          <p:nvPr/>
        </p:nvSpPr>
        <p:spPr>
          <a:xfrm>
            <a:off x="8280631" y="365125"/>
            <a:ext cx="3779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week09/demo2/test_SPIRED.ipynb</a:t>
            </a:r>
          </a:p>
        </p:txBody>
      </p:sp>
    </p:spTree>
    <p:extLst>
      <p:ext uri="{BB962C8B-B14F-4D97-AF65-F5344CB8AC3E}">
        <p14:creationId xmlns:p14="http://schemas.microsoft.com/office/powerpoint/2010/main" val="1545586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69" y="944673"/>
            <a:ext cx="8077200" cy="537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3FB41-7F52-6453-C5F7-0291949B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1" y="228601"/>
            <a:ext cx="7769225" cy="606425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X-ray</a:t>
            </a:r>
            <a:endParaRPr lang="zh-CN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C3019-A469-FCC1-6C33-6A8378BE5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288" y="2191891"/>
            <a:ext cx="1457465" cy="742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089C7F-4243-39E4-56CE-543A988EA5E4}"/>
              </a:ext>
            </a:extLst>
          </p:cNvPr>
          <p:cNvSpPr txBox="1"/>
          <p:nvPr/>
        </p:nvSpPr>
        <p:spPr>
          <a:xfrm>
            <a:off x="9214793" y="3020158"/>
            <a:ext cx="1994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方正细圆_GBK" panose="03000509000000000000" pitchFamily="65" charset="-122"/>
                <a:ea typeface="方正细圆_GBK" panose="03000509000000000000" pitchFamily="65" charset="-122"/>
              </a:rPr>
              <a:t>Isomorphous replacement</a:t>
            </a:r>
          </a:p>
        </p:txBody>
      </p:sp>
    </p:spTree>
    <p:extLst>
      <p:ext uri="{BB962C8B-B14F-4D97-AF65-F5344CB8AC3E}">
        <p14:creationId xmlns:p14="http://schemas.microsoft.com/office/powerpoint/2010/main" val="556288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A65DB-8ED7-5245-578F-1DEC3EA04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04" y="879230"/>
            <a:ext cx="8831923" cy="5402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A71143-EDDF-5CBA-2F80-BAFD0C79892D}"/>
              </a:ext>
            </a:extLst>
          </p:cNvPr>
          <p:cNvSpPr txBox="1"/>
          <p:nvPr/>
        </p:nvSpPr>
        <p:spPr>
          <a:xfrm>
            <a:off x="9997441" y="1477108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Cryo-ET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cryo-electron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tomography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B6FB9-BB86-9ADC-D453-ACBE2AA8EAE7}"/>
              </a:ext>
            </a:extLst>
          </p:cNvPr>
          <p:cNvSpPr txBox="1"/>
          <p:nvPr/>
        </p:nvSpPr>
        <p:spPr>
          <a:xfrm>
            <a:off x="9484480" y="3257330"/>
            <a:ext cx="2544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SPA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single-particle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21653-48D7-F373-0559-B57863A8A1F4}"/>
              </a:ext>
            </a:extLst>
          </p:cNvPr>
          <p:cNvSpPr txBox="1"/>
          <p:nvPr/>
        </p:nvSpPr>
        <p:spPr>
          <a:xfrm>
            <a:off x="9723808" y="4957176"/>
            <a:ext cx="2065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MicroED</a:t>
            </a:r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micro-crystalline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electron diffraction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22C77E-4EA0-B1FB-2D8F-F23F19D89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1" y="228601"/>
            <a:ext cx="7769225" cy="606425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cryoEM</a:t>
            </a:r>
            <a:endParaRPr lang="zh-CN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118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re with colored balls on it&#10;&#10;AI-generated content may be incorrect.">
            <a:extLst>
              <a:ext uri="{FF2B5EF4-FFF2-40B4-BE49-F238E27FC236}">
                <a16:creationId xmlns:a16="http://schemas.microsoft.com/office/drawing/2014/main" id="{D52A2BA8-A7A8-7115-740F-DE9DD63EC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406" y="1338623"/>
            <a:ext cx="3322028" cy="2491520"/>
          </a:xfrm>
          <a:prstGeom prst="rect">
            <a:avLst/>
          </a:prstGeom>
        </p:spPr>
      </p:pic>
      <p:pic>
        <p:nvPicPr>
          <p:cNvPr id="7" name="Picture 6" descr="A structure of a dna&#10;&#10;AI-generated content may be incorrect.">
            <a:extLst>
              <a:ext uri="{FF2B5EF4-FFF2-40B4-BE49-F238E27FC236}">
                <a16:creationId xmlns:a16="http://schemas.microsoft.com/office/drawing/2014/main" id="{92EBA01E-E1C6-6672-63BA-39E47BA5D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401" y="4330763"/>
            <a:ext cx="2509465" cy="1882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AE251-5822-C11A-554E-D3A82F54E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44" y="1338623"/>
            <a:ext cx="5278631" cy="527538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0186A55-C8BE-86C7-33A1-6FB3B8B91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1" y="228601"/>
            <a:ext cx="7769225" cy="606425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NMR</a:t>
            </a:r>
            <a:endParaRPr lang="zh-CN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NMR.SA.wmv">
            <a:hlinkClick r:id="" action="ppaction://media"/>
            <a:extLst>
              <a:ext uri="{FF2B5EF4-FFF2-40B4-BE49-F238E27FC236}">
                <a16:creationId xmlns:a16="http://schemas.microsoft.com/office/drawing/2014/main" id="{328D5D99-1695-1DC3-53AF-419AE64B9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2557" y="3563012"/>
            <a:ext cx="2649849" cy="26498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12337F-5034-F089-86FC-3B64012F13C8}"/>
              </a:ext>
            </a:extLst>
          </p:cNvPr>
          <p:cNvSpPr txBox="1"/>
          <p:nvPr/>
        </p:nvSpPr>
        <p:spPr>
          <a:xfrm>
            <a:off x="892420" y="102430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NOEs provide H-H distance restraints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B5FF00-F85A-978F-E734-B5E1A9E103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6492" y="1525466"/>
            <a:ext cx="1135960" cy="1805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959775-DBF4-43D5-C20E-1C8A57E6F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9857" y="1993727"/>
            <a:ext cx="565488" cy="10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4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228601"/>
            <a:ext cx="7769225" cy="606425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Solving structures by NMR</a:t>
            </a:r>
            <a:endParaRPr lang="zh-CN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667001"/>
            <a:ext cx="3880555" cy="296862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60" y="2659566"/>
            <a:ext cx="3968264" cy="2968625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2667000" y="1295400"/>
          <a:ext cx="73152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NMR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X-ray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Protein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10199 (9%)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103623 (91%)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altLang="zh-CN" dirty="0"/>
                        <a:t>RNA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482 (42%)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678 (58%)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40606" y="6336268"/>
            <a:ext cx="258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Statistics up to Nov. 2016</a:t>
            </a:r>
            <a:endParaRPr lang="zh-CN" altLang="en-US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4332" y="849868"/>
            <a:ext cx="692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Conventionally by using NOE data and sometimes RDC data as restraints</a:t>
            </a:r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6A7224-E8B7-4ADF-BF0F-4D0AE26D9C98}"/>
              </a:ext>
            </a:extLst>
          </p:cNvPr>
          <p:cNvSpPr txBox="1"/>
          <p:nvPr/>
        </p:nvSpPr>
        <p:spPr>
          <a:xfrm>
            <a:off x="2456338" y="579756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Up to ~30 </a:t>
            </a:r>
            <a:r>
              <a:rPr lang="en-US" i="1" dirty="0" err="1">
                <a:solidFill>
                  <a:srgbClr val="C00000"/>
                </a:solidFill>
              </a:rPr>
              <a:t>kD</a:t>
            </a:r>
            <a:r>
              <a:rPr lang="en-US" i="1" dirty="0">
                <a:solidFill>
                  <a:srgbClr val="C00000"/>
                </a:solidFill>
              </a:rPr>
              <a:t> for structure determination</a:t>
            </a:r>
          </a:p>
        </p:txBody>
      </p:sp>
    </p:spTree>
    <p:extLst>
      <p:ext uri="{BB962C8B-B14F-4D97-AF65-F5344CB8AC3E}">
        <p14:creationId xmlns:p14="http://schemas.microsoft.com/office/powerpoint/2010/main" val="2697388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2D6CBA91-7146-E12F-D3F9-4B9305320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135"/>
          <a:stretch/>
        </p:blipFill>
        <p:spPr>
          <a:xfrm>
            <a:off x="2582992" y="2328460"/>
            <a:ext cx="6794004" cy="301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C01D25-DF39-C72C-BEB6-3864EF773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65" y="2659675"/>
            <a:ext cx="2113847" cy="2457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2F59F7-AB07-56A5-65FB-321E8E16E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465" y="2732687"/>
            <a:ext cx="2178014" cy="2208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A1693C-C576-CECA-048A-878A0C7DCF8E}"/>
              </a:ext>
            </a:extLst>
          </p:cNvPr>
          <p:cNvSpPr txBox="1"/>
          <p:nvPr/>
        </p:nvSpPr>
        <p:spPr>
          <a:xfrm>
            <a:off x="1288188" y="852549"/>
            <a:ext cx="9076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For a protein, you cannot define a “TRUE” structure!</a:t>
            </a:r>
          </a:p>
        </p:txBody>
      </p:sp>
    </p:spTree>
    <p:extLst>
      <p:ext uri="{BB962C8B-B14F-4D97-AF65-F5344CB8AC3E}">
        <p14:creationId xmlns:p14="http://schemas.microsoft.com/office/powerpoint/2010/main" val="1056157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173" y="121839"/>
            <a:ext cx="5105400" cy="563562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Unit cell</a:t>
            </a:r>
            <a:endParaRPr lang="zh-CN" altLang="en-US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1056" y="152400"/>
            <a:ext cx="2636073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63" y="914400"/>
            <a:ext cx="5943601" cy="135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369228"/>
            <a:ext cx="3648162" cy="3117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2831176"/>
            <a:ext cx="256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 </a:t>
            </a:r>
            <a:r>
              <a:rPr lang="en-US" altLang="zh-CN" dirty="0" err="1"/>
              <a:t>pymol</a:t>
            </a:r>
            <a:r>
              <a:rPr lang="en-US" altLang="zh-CN" dirty="0"/>
              <a:t>, type:  </a:t>
            </a:r>
            <a:r>
              <a:rPr lang="en-US" altLang="zh-CN" i="1" dirty="0">
                <a:solidFill>
                  <a:srgbClr val="C00000"/>
                </a:solidFill>
              </a:rPr>
              <a:t>show cell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7201" y="5758934"/>
            <a:ext cx="175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Asymmetric Unit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76400" y="838200"/>
            <a:ext cx="2750728" cy="914400"/>
          </a:xfrm>
          <a:prstGeom prst="roundRect">
            <a:avLst>
              <a:gd name="adj" fmla="val 841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16B1E-44C6-CA0B-F0D9-1F7633EFE52D}"/>
              </a:ext>
            </a:extLst>
          </p:cNvPr>
          <p:cNvSpPr txBox="1"/>
          <p:nvPr/>
        </p:nvSpPr>
        <p:spPr>
          <a:xfrm>
            <a:off x="329711" y="12596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PDB ID: 3D2N</a:t>
            </a:r>
          </a:p>
        </p:txBody>
      </p:sp>
    </p:spTree>
    <p:extLst>
      <p:ext uri="{BB962C8B-B14F-4D97-AF65-F5344CB8AC3E}">
        <p14:creationId xmlns:p14="http://schemas.microsoft.com/office/powerpoint/2010/main" val="3435460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1467</Words>
  <Application>Microsoft Office PowerPoint</Application>
  <PresentationFormat>宽屏</PresentationFormat>
  <Paragraphs>326</Paragraphs>
  <Slides>38</Slides>
  <Notes>14</Notes>
  <HiddenSlides>0</HiddenSlides>
  <MMClips>1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8" baseType="lpstr">
      <vt:lpstr>-apple-system</vt:lpstr>
      <vt:lpstr>等线</vt:lpstr>
      <vt:lpstr>方正细圆_GBK</vt:lpstr>
      <vt:lpstr>微软雅黑 Light</vt:lpstr>
      <vt:lpstr>Arial</vt:lpstr>
      <vt:lpstr>Calibri</vt:lpstr>
      <vt:lpstr>Times New Roman</vt:lpstr>
      <vt:lpstr>Wingdings</vt:lpstr>
      <vt:lpstr>Office 主题​​</vt:lpstr>
      <vt:lpstr>Equation</vt:lpstr>
      <vt:lpstr>AI赋能的生物大分子模拟和计算</vt:lpstr>
      <vt:lpstr>PowerPoint 演示文稿</vt:lpstr>
      <vt:lpstr>PowerPoint 演示文稿</vt:lpstr>
      <vt:lpstr>X-ray</vt:lpstr>
      <vt:lpstr>cryoEM</vt:lpstr>
      <vt:lpstr>NMR</vt:lpstr>
      <vt:lpstr>Solving structures by NMR</vt:lpstr>
      <vt:lpstr>PowerPoint 演示文稿</vt:lpstr>
      <vt:lpstr>Unit cell</vt:lpstr>
      <vt:lpstr>Symmetry operators</vt:lpstr>
      <vt:lpstr>Lattice</vt:lpstr>
      <vt:lpstr>R-factor</vt:lpstr>
      <vt:lpstr>Overfitting</vt:lpstr>
      <vt:lpstr>Demo</vt:lpstr>
      <vt:lpstr>Key points</vt:lpstr>
      <vt:lpstr>1.1 q/k/v in machine translation</vt:lpstr>
      <vt:lpstr>1.1 q/k/v in machine translation</vt:lpstr>
      <vt:lpstr>1.1 q/k/v in decoder</vt:lpstr>
      <vt:lpstr>1.2 q/k/v in encoder</vt:lpstr>
      <vt:lpstr>1.2 q/k/v in encoder</vt:lpstr>
      <vt:lpstr>1.3 Summary</vt:lpstr>
      <vt:lpstr>2. Attention in AlphaFold2</vt:lpstr>
      <vt:lpstr>2.1 Vanilla Transformer</vt:lpstr>
      <vt:lpstr>2.1 Vanilla Transformer</vt:lpstr>
      <vt:lpstr>2.2 Axial attention</vt:lpstr>
      <vt:lpstr>2.3 Addition of pair bias</vt:lpstr>
      <vt:lpstr>2.4 The other components</vt:lpstr>
      <vt:lpstr>2.4.1 Pair representation</vt:lpstr>
      <vt:lpstr>2.4.2 Structure module</vt:lpstr>
      <vt:lpstr>2.4.2 Structure module</vt:lpstr>
      <vt:lpstr>2.4.2 Structure module</vt:lpstr>
      <vt:lpstr>2.5 Summary</vt:lpstr>
      <vt:lpstr>3. SPIRED</vt:lpstr>
      <vt:lpstr>3. SPIRED</vt:lpstr>
      <vt:lpstr>3.1 Data preparation</vt:lpstr>
      <vt:lpstr>3.2 Model construction</vt:lpstr>
      <vt:lpstr>3.3 Training</vt:lpstr>
      <vt:lpstr>3.4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Yuankuan Zhang</dc:creator>
  <cp:lastModifiedBy>Yuankuan Zhang</cp:lastModifiedBy>
  <cp:revision>231</cp:revision>
  <dcterms:created xsi:type="dcterms:W3CDTF">2026-04-06T14:18:56Z</dcterms:created>
  <dcterms:modified xsi:type="dcterms:W3CDTF">2026-04-20T14:25:33Z</dcterms:modified>
</cp:coreProperties>
</file>