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1" r:id="rId3"/>
    <p:sldId id="262" r:id="rId4"/>
    <p:sldId id="263" r:id="rId5"/>
    <p:sldId id="264" r:id="rId6"/>
    <p:sldId id="266" r:id="rId7"/>
    <p:sldId id="267" r:id="rId8"/>
    <p:sldId id="387" r:id="rId9"/>
    <p:sldId id="268" r:id="rId10"/>
    <p:sldId id="273" r:id="rId11"/>
    <p:sldId id="274" r:id="rId12"/>
    <p:sldId id="386" r:id="rId13"/>
    <p:sldId id="269" r:id="rId14"/>
    <p:sldId id="270" r:id="rId15"/>
    <p:sldId id="388" r:id="rId16"/>
    <p:sldId id="319" r:id="rId17"/>
    <p:sldId id="271" r:id="rId18"/>
    <p:sldId id="272" r:id="rId19"/>
    <p:sldId id="259" r:id="rId20"/>
    <p:sldId id="260" r:id="rId21"/>
    <p:sldId id="396" r:id="rId22"/>
    <p:sldId id="395" r:id="rId23"/>
    <p:sldId id="265" r:id="rId24"/>
    <p:sldId id="397" r:id="rId25"/>
    <p:sldId id="394"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A2F16F-B1D1-4805-96C9-9C0E949A91D4}">
          <p14:sldIdLst>
            <p14:sldId id="256"/>
            <p14:sldId id="261"/>
            <p14:sldId id="262"/>
            <p14:sldId id="263"/>
            <p14:sldId id="264"/>
            <p14:sldId id="266"/>
            <p14:sldId id="267"/>
            <p14:sldId id="387"/>
            <p14:sldId id="268"/>
            <p14:sldId id="273"/>
            <p14:sldId id="274"/>
            <p14:sldId id="386"/>
            <p14:sldId id="269"/>
            <p14:sldId id="270"/>
            <p14:sldId id="388"/>
            <p14:sldId id="319"/>
            <p14:sldId id="271"/>
            <p14:sldId id="272"/>
            <p14:sldId id="259"/>
            <p14:sldId id="260"/>
            <p14:sldId id="396"/>
            <p14:sldId id="395"/>
            <p14:sldId id="265"/>
            <p14:sldId id="397"/>
            <p14:sldId id="394"/>
          </p14:sldIdLst>
        </p14:section>
        <p14:section name="backup" id="{386BFC91-230A-44E7-8B6C-0BA387C38FC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82F6"/>
    <a:srgbClr val="F1E7E6"/>
    <a:srgbClr val="5E2F33"/>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88" autoAdjust="0"/>
  </p:normalViewPr>
  <p:slideViewPr>
    <p:cSldViewPr snapToGrid="0" showGuides="1">
      <p:cViewPr varScale="1">
        <p:scale>
          <a:sx n="116" d="100"/>
          <a:sy n="116" d="100"/>
        </p:scale>
        <p:origin x="412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131D3-A89A-4B4C-9153-54D04F42D3E9}" type="datetimeFigureOut">
              <a:rPr lang="zh-CN" altLang="en-US" smtClean="0"/>
              <a:t>2026/4/29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D664C-DB33-4CEF-8790-556BE8438186}" type="slidenum">
              <a:rPr lang="zh-CN" altLang="en-US" smtClean="0"/>
              <a:t>‹#›</a:t>
            </a:fld>
            <a:endParaRPr lang="zh-CN" altLang="en-US"/>
          </a:p>
        </p:txBody>
      </p:sp>
    </p:spTree>
    <p:extLst>
      <p:ext uri="{BB962C8B-B14F-4D97-AF65-F5344CB8AC3E}">
        <p14:creationId xmlns:p14="http://schemas.microsoft.com/office/powerpoint/2010/main" val="20893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9D0A2-FB0D-4D97-8311-34C1C6A2EAFD}" type="slidenum">
              <a:rPr lang="en-US" smtClean="0"/>
              <a:t>1</a:t>
            </a:fld>
            <a:endParaRPr lang="en-US"/>
          </a:p>
        </p:txBody>
      </p:sp>
    </p:spTree>
    <p:extLst>
      <p:ext uri="{BB962C8B-B14F-4D97-AF65-F5344CB8AC3E}">
        <p14:creationId xmlns:p14="http://schemas.microsoft.com/office/powerpoint/2010/main" val="227850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84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90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1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08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周期性体系，材料领域相关的计算程序这里未提及。可视化程序，大家在读文献时有个印象。</a:t>
            </a:r>
          </a:p>
        </p:txBody>
      </p:sp>
      <p:sp>
        <p:nvSpPr>
          <p:cNvPr id="4" name="灯片编号占位符 3"/>
          <p:cNvSpPr>
            <a:spLocks noGrp="1"/>
          </p:cNvSpPr>
          <p:nvPr>
            <p:ph type="sldNum" sz="quarter" idx="5"/>
          </p:nvPr>
        </p:nvSpPr>
        <p:spPr/>
        <p:txBody>
          <a:bodyPr/>
          <a:lstStyle/>
          <a:p>
            <a:fld id="{D157B270-D8C2-1942-B076-2D796BF75562}" type="slidenum">
              <a:rPr kumimoji="1" lang="zh-CN" altLang="en-US" smtClean="0"/>
              <a:t>16</a:t>
            </a:fld>
            <a:endParaRPr kumimoji="1" lang="zh-CN" altLang="en-US"/>
          </a:p>
        </p:txBody>
      </p:sp>
    </p:spTree>
    <p:extLst>
      <p:ext uri="{BB962C8B-B14F-4D97-AF65-F5344CB8AC3E}">
        <p14:creationId xmlns:p14="http://schemas.microsoft.com/office/powerpoint/2010/main" val="3250466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854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103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43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881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5"/>
          </p:nvPr>
        </p:nvSpPr>
        <p:spPr/>
        <p:txBody>
          <a:bodyPr/>
          <a:lstStyle/>
          <a:p>
            <a:fld id="{84CD664C-DB33-4CEF-8790-556BE8438186}" type="slidenum">
              <a:rPr lang="zh-CN" altLang="en-US" smtClean="0"/>
              <a:t>22</a:t>
            </a:fld>
            <a:endParaRPr lang="zh-CN" altLang="en-US"/>
          </a:p>
        </p:txBody>
      </p:sp>
    </p:spTree>
    <p:extLst>
      <p:ext uri="{BB962C8B-B14F-4D97-AF65-F5344CB8AC3E}">
        <p14:creationId xmlns:p14="http://schemas.microsoft.com/office/powerpoint/2010/main" val="926938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5"/>
          </p:nvPr>
        </p:nvSpPr>
        <p:spPr/>
        <p:txBody>
          <a:bodyPr/>
          <a:lstStyle/>
          <a:p>
            <a:fld id="{84CD664C-DB33-4CEF-8790-556BE8438186}" type="slidenum">
              <a:rPr lang="zh-CN" altLang="en-US" smtClean="0"/>
              <a:t>23</a:t>
            </a:fld>
            <a:endParaRPr lang="zh-CN" altLang="en-US"/>
          </a:p>
        </p:txBody>
      </p:sp>
    </p:spTree>
    <p:extLst>
      <p:ext uri="{BB962C8B-B14F-4D97-AF65-F5344CB8AC3E}">
        <p14:creationId xmlns:p14="http://schemas.microsoft.com/office/powerpoint/2010/main" val="3530203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dirty="0"/>
              <a:t>**将一种致命的癌症变成了一种可控的慢性病**</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61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145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5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98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10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399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363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43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lnSpc>
                <a:spcPct val="150000"/>
              </a:lnSpc>
              <a:buFont typeface="Arial" panose="020B0604020202020204" pitchFamily="34" charset="0"/>
              <a:buChar char="•"/>
            </a:pPr>
            <a:r>
              <a:rPr lang="zh-CN" altLang="en-US" sz="1200" dirty="0"/>
              <a:t>局域密度近似(Local density approximation,LDA):最原始的一类泛函，交换-相关势只依赖于相应位置的电子密度，对于任多分子体系结果很差，严重高估键能，如今已完全没有使用价值</a:t>
            </a:r>
          </a:p>
          <a:p>
            <a:pPr marL="285750" indent="-285750">
              <a:lnSpc>
                <a:spcPct val="150000"/>
              </a:lnSpc>
              <a:buFont typeface="Arial" panose="020B0604020202020204" pitchFamily="34" charset="0"/>
              <a:buChar char="•"/>
            </a:pPr>
            <a:r>
              <a:rPr lang="zh-CN" altLang="en-US" sz="1200" dirty="0"/>
              <a:t>广义梯度近似(Generalized-gradient approximation,GGA):此类泛函的交换-相关势同时依赖于相应位置电子密度和密度的梯度，各方面结果比LDA大有改进，但依然有低估势垒、低估gap和激发能、高估(超)极化率等问题</a:t>
            </a:r>
          </a:p>
          <a:p>
            <a:pPr marL="285750" indent="-285750">
              <a:lnSpc>
                <a:spcPct val="150000"/>
              </a:lnSpc>
              <a:buFont typeface="Arial" panose="020B0604020202020204" pitchFamily="34" charset="0"/>
              <a:buChar char="•"/>
            </a:pPr>
            <a:r>
              <a:rPr lang="zh-CN" altLang="en-US" sz="1200" dirty="0"/>
              <a:t>meta-GGA:相比GGA，还额外依赖于相应位置的轨道动能密度或者电子密度的二阶导数以试图改进结果，但改进有限</a:t>
            </a:r>
            <a:endParaRPr lang="en-US" altLang="zh-CN" sz="1200" dirty="0"/>
          </a:p>
          <a:p>
            <a:pPr marL="285750" indent="-285750">
              <a:lnSpc>
                <a:spcPct val="150000"/>
              </a:lnSpc>
              <a:buFont typeface="Arial" panose="020B0604020202020204" pitchFamily="34" charset="0"/>
              <a:buChar char="•"/>
            </a:pPr>
            <a:r>
              <a:rPr lang="zh-CN" altLang="en-US" sz="1200" dirty="0">
                <a:solidFill>
                  <a:srgbClr val="FF0000"/>
                </a:solidFill>
              </a:rPr>
              <a:t>杂化泛函 (Hybrid functional):此类泛函的交换能里面掺入了一定程度的HF交换能，对于多数问题性能比GGA都有了明显整体提升</a:t>
            </a:r>
          </a:p>
          <a:p>
            <a:pPr marL="285750" indent="-285750">
              <a:lnSpc>
                <a:spcPct val="150000"/>
              </a:lnSpc>
              <a:buFont typeface="Arial" panose="020B0604020202020204" pitchFamily="34" charset="0"/>
              <a:buChar char="•"/>
            </a:pPr>
            <a:r>
              <a:rPr lang="zh-CN" altLang="en-US" sz="1200" dirty="0">
                <a:solidFill>
                  <a:schemeClr val="accent1"/>
                </a:solidFill>
              </a:rPr>
              <a:t>meta-杂化泛函: meta-GGA中引入HF交换能</a:t>
            </a: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7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9D286-D887-27B4-54D0-27D34B4F7D5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B2C4E13-268B-CA16-4C6D-E61CD5411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9C0A4C3-E180-E120-FC41-DD9F27B791B3}"/>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8F29CF55-BF18-6374-C588-D553FB28A5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E06054-7FAA-5AE8-83B6-141F326A197D}"/>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764497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C212A-2B05-1E55-F158-21B7BAFDC5F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8886CA-5087-A3B1-EE2D-E42EF88309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0FEA26-2CD0-5724-1D78-81C8B0B2393D}"/>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F3FFF99-E880-B80D-F0E6-643D90AF1E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C5E767-1B31-550B-8EC3-D92E1CBD0C71}"/>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305306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1C2672-B5F2-914A-FB24-C1FF6790A93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C5603-F849-8553-A4D7-306F1BF96B9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F2C223-7E6D-9D45-E225-0B643BFACA5D}"/>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B7186D52-0DC0-A324-710B-CB12F4E7E2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CD42D9-FD8C-5F19-636A-E97A53BC82DE}"/>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392048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2D248-F240-29AC-9C1B-8153112115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CA11FA6-BD2A-ACF1-4E39-1E4344288E5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CB2E51-2210-3F93-6317-6B4049A0688F}"/>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F7430204-42D1-5F07-9F6A-13270C33DB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92D4324-2C71-6F78-3BC8-01975300635D}"/>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372465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BC6239-B371-6B29-243C-FA8FCFFDF56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252BD7-88EA-35C7-2E6B-BF0EA79AAF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968B6E3-BFE8-1AF4-0500-73D842AF86BD}"/>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402D0E1F-B614-1002-DE23-CFAC0457E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DC3445-8866-C8FA-4CF6-996E42F8BFE5}"/>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339787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EF300-97F5-0DE3-0D55-8C93DEF275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205A53-5736-6F2F-C134-15ECF6C369B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B438056-5ED8-2055-4A68-EC85C0E28A0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D4E512-55D9-6B2F-675B-BEBDEFF29926}"/>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105EFAB1-19BC-927D-783E-3FCB9FDF84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632FB2-510A-FEDD-C82E-3D23AA799BED}"/>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1632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A9ED6-1F26-1493-9AEA-07883D97C9F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39E589-454A-E1AB-B671-511D76AC1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5BE7639-0954-1E89-CE2D-7D52F91551A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C9355A4-97DE-1A29-FD56-75C9DF3B2B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9E389CC-4E0D-2ECD-B4D2-87D67459277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51C49B7-8CB2-C58D-74E5-36EB84C6ABAB}"/>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208348B3-9E24-D084-F0D5-3637F9EF5C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1007B64-4288-EFBB-6C3D-1172658F5FFD}"/>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1839207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E099A-1088-8917-6E6A-F330E988C6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0EF0014-BACC-6B06-AFDF-45D54CFA57FD}"/>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3ED09576-81A5-4E27-FFD3-59C7632E493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39336DD-3DCE-F6B4-7A5E-83E952901358}"/>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2379694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B56173-68CE-1DC3-5D7F-27F2CD4A5A2F}"/>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FBD73A92-2BA5-282A-79F5-C3FFC94BED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8015BC4-0E64-2197-EA21-E6DA5DAA5171}"/>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112313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B6DCA4-D466-1CBD-9CEF-E8F4F2BC2C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2B2AB0D-77D0-4937-7330-EE61AFF9E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2884090-34FF-9F8B-003F-8CAA035ED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DB3F2E-8914-8890-6F48-6D5BA27480EC}"/>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9EE88AF9-AFF9-C666-CAB8-51FA91B13C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FEAD3D-4845-9637-8B3A-C900D885319D}"/>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141922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376506-D014-556A-6E18-9C78626A8E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1629BD8-828C-231D-21DA-CF10245193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47D369-C37F-BB89-96C4-9133C3E3E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AB4FFA-55DE-7235-6178-5DE36A69A9C2}"/>
              </a:ext>
            </a:extLst>
          </p:cNvPr>
          <p:cNvSpPr>
            <a:spLocks noGrp="1"/>
          </p:cNvSpPr>
          <p:nvPr>
            <p:ph type="dt" sz="half" idx="10"/>
          </p:nvPr>
        </p:nvSpPr>
        <p:spPr/>
        <p:txBody>
          <a:bodyPr/>
          <a:lstStyle/>
          <a:p>
            <a:fld id="{99A04C2D-B99A-4B67-9951-8E4107B3A4D6}"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85B116C3-C2E6-5AF0-F292-1F07FB4A8F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601160-0BA0-5117-7978-53ED6FFFE317}"/>
              </a:ext>
            </a:extLst>
          </p:cNvPr>
          <p:cNvSpPr>
            <a:spLocks noGrp="1"/>
          </p:cNvSpPr>
          <p:nvPr>
            <p:ph type="sldNum" sz="quarter" idx="12"/>
          </p:nvPr>
        </p:nvSpPr>
        <p:spPr/>
        <p:txBody>
          <a:body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416051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CE0635-F40F-A554-ED58-B41F35EE3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4BB91E-CCA5-641A-A417-BE0E439A0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73A2E1-BBFF-2B0C-209F-486623862A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A04C2D-B99A-4B67-9951-8E4107B3A4D6}"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67CE8513-37F9-7C54-44BA-372BC3B5CB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F1E4DF05-401B-F41B-3997-0A29ECC8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B6DC07-A1DA-4579-B3CF-D58FFD901BAD}" type="slidenum">
              <a:rPr lang="zh-CN" altLang="en-US" smtClean="0"/>
              <a:t>‹#›</a:t>
            </a:fld>
            <a:endParaRPr lang="zh-CN" altLang="en-US"/>
          </a:p>
        </p:txBody>
      </p:sp>
    </p:spTree>
    <p:extLst>
      <p:ext uri="{BB962C8B-B14F-4D97-AF65-F5344CB8AC3E}">
        <p14:creationId xmlns:p14="http://schemas.microsoft.com/office/powerpoint/2010/main" val="1147921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ambermd.org/tutorials/advanced/tutorial1/index.php"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upjv.q4md-forcefieldtools.org/REDServer-Development/" TargetMode="External"/><Relationship Id="rId4" Type="http://schemas.openxmlformats.org/officeDocument/2006/relationships/hyperlink" Target="https://upjv.q4md-forcefieldtool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zinc22.docking.or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zinc.docking.org/" TargetMode="External"/><Relationship Id="rId5" Type="http://schemas.openxmlformats.org/officeDocument/2006/relationships/hyperlink" Target="https://pubchem.ncbi.nlm.nih.gov/"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ccsb-scripps/AutoDock-Vin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ccsb.scripps.edu/mgltools/download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chaidiscovery/chai-lab/"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github.com/jwohlwend/bolt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173541" y="2211185"/>
            <a:ext cx="10406089" cy="1639703"/>
          </a:xfrm>
        </p:spPr>
        <p:txBody>
          <a:bodyPr>
            <a:noAutofit/>
          </a:bodyPr>
          <a:lstStyle/>
          <a:p>
            <a:pPr>
              <a:lnSpc>
                <a:spcPct val="100000"/>
              </a:lnSpc>
            </a:pPr>
            <a:r>
              <a:rPr lang="en-US" altLang="zh-CN" sz="5400" b="1" dirty="0">
                <a:ea typeface="微软雅黑 Light" panose="020B0502040204020203" pitchFamily="34" charset="-122"/>
                <a:cs typeface="Arial" panose="020B0604020202020204" pitchFamily="34" charset="0"/>
              </a:rPr>
              <a:t>AI</a:t>
            </a:r>
            <a:r>
              <a:rPr lang="zh-CN" altLang="en-US" sz="5400" b="1" dirty="0">
                <a:ea typeface="微软雅黑 Light" panose="020B0502040204020203" pitchFamily="34" charset="-122"/>
                <a:cs typeface="Arial" panose="020B0604020202020204" pitchFamily="34" charset="0"/>
              </a:rPr>
              <a:t>赋能的生物大分子模拟和计算</a:t>
            </a:r>
          </a:p>
        </p:txBody>
      </p:sp>
      <p:sp>
        <p:nvSpPr>
          <p:cNvPr id="6" name="Subtitle 1"/>
          <p:cNvSpPr>
            <a:spLocks noGrp="1"/>
          </p:cNvSpPr>
          <p:nvPr>
            <p:ph type="subTitle" idx="1"/>
          </p:nvPr>
        </p:nvSpPr>
        <p:spPr>
          <a:xfrm>
            <a:off x="1719345" y="5009277"/>
            <a:ext cx="8932241" cy="1048413"/>
          </a:xfrm>
        </p:spPr>
        <p:txBody>
          <a:bodyPr>
            <a:noAutofit/>
          </a:bodyPr>
          <a:lstStyle/>
          <a:p>
            <a:r>
              <a:rPr lang="en-US" altLang="zh-CN" sz="2800" dirty="0">
                <a:solidFill>
                  <a:schemeClr val="tx1">
                    <a:lumMod val="75000"/>
                    <a:lumOff val="25000"/>
                  </a:schemeClr>
                </a:solidFill>
              </a:rPr>
              <a:t>Yi Xue, School of Life Sciences, THU</a:t>
            </a:r>
            <a:br>
              <a:rPr lang="en-US" altLang="zh-CN" sz="2800" dirty="0">
                <a:solidFill>
                  <a:schemeClr val="tx1">
                    <a:lumMod val="75000"/>
                    <a:lumOff val="25000"/>
                  </a:schemeClr>
                </a:solidFill>
              </a:rPr>
            </a:br>
            <a:br>
              <a:rPr lang="en-US" altLang="zh-CN" sz="1000" dirty="0">
                <a:solidFill>
                  <a:schemeClr val="tx1">
                    <a:lumMod val="75000"/>
                    <a:lumOff val="25000"/>
                  </a:schemeClr>
                </a:solidFill>
              </a:rPr>
            </a:br>
            <a:r>
              <a:rPr lang="en-US" altLang="zh-CN" sz="2800" dirty="0">
                <a:solidFill>
                  <a:schemeClr val="tx1">
                    <a:lumMod val="75000"/>
                    <a:lumOff val="25000"/>
                  </a:schemeClr>
                </a:solidFill>
              </a:rPr>
              <a:t>April 29, 2026</a:t>
            </a:r>
            <a:endParaRPr lang="zh-CN" altLang="en-US" sz="28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BF3072D5-91B7-4010-AD70-C923DF8D15B7}"/>
              </a:ext>
            </a:extLst>
          </p:cNvPr>
          <p:cNvCxnSpPr>
            <a:cxnSpLocks/>
          </p:cNvCxnSpPr>
          <p:nvPr/>
        </p:nvCxnSpPr>
        <p:spPr>
          <a:xfrm>
            <a:off x="333955" y="1397592"/>
            <a:ext cx="11513488" cy="0"/>
          </a:xfrm>
          <a:prstGeom prst="line">
            <a:avLst/>
          </a:prstGeom>
          <a:ln w="31750">
            <a:solidFill>
              <a:srgbClr val="B71E4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3728AFDA-E92B-8917-E8B1-A21854242AD9}"/>
              </a:ext>
            </a:extLst>
          </p:cNvPr>
          <p:cNvSpPr txBox="1"/>
          <p:nvPr/>
        </p:nvSpPr>
        <p:spPr>
          <a:xfrm>
            <a:off x="333955" y="431598"/>
            <a:ext cx="1997342" cy="646331"/>
          </a:xfrm>
          <a:prstGeom prst="rect">
            <a:avLst/>
          </a:prstGeom>
          <a:noFill/>
        </p:spPr>
        <p:txBody>
          <a:bodyPr wrap="none" rtlCol="0">
            <a:spAutoFit/>
          </a:bodyPr>
          <a:lstStyle/>
          <a:p>
            <a:r>
              <a:rPr lang="en-US" sz="3600" dirty="0">
                <a:ln w="0"/>
                <a:solidFill>
                  <a:srgbClr val="660874"/>
                </a:solidFill>
                <a:effectLst>
                  <a:outerShdw blurRad="38100" dist="25400" dir="5400000" algn="ctr" rotWithShape="0">
                    <a:srgbClr val="6E747A">
                      <a:alpha val="43000"/>
                    </a:srgbClr>
                  </a:outerShdw>
                </a:effectLst>
              </a:rPr>
              <a:t>Week 10</a:t>
            </a:r>
          </a:p>
        </p:txBody>
      </p:sp>
    </p:spTree>
    <p:extLst>
      <p:ext uri="{BB962C8B-B14F-4D97-AF65-F5344CB8AC3E}">
        <p14:creationId xmlns:p14="http://schemas.microsoft.com/office/powerpoint/2010/main" val="386200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Defining a Model Chemistry</a:t>
            </a:r>
          </a:p>
        </p:txBody>
      </p:sp>
      <p:pic>
        <p:nvPicPr>
          <p:cNvPr id="3" name="Picture 2">
            <a:extLst>
              <a:ext uri="{FF2B5EF4-FFF2-40B4-BE49-F238E27FC236}">
                <a16:creationId xmlns:a16="http://schemas.microsoft.com/office/drawing/2014/main" id="{B4BF943A-6D04-800E-5D43-16D6895A855C}"/>
              </a:ext>
            </a:extLst>
          </p:cNvPr>
          <p:cNvPicPr>
            <a:picLocks noChangeAspect="1"/>
          </p:cNvPicPr>
          <p:nvPr/>
        </p:nvPicPr>
        <p:blipFill>
          <a:blip r:embed="rId3"/>
          <a:stretch>
            <a:fillRect/>
          </a:stretch>
        </p:blipFill>
        <p:spPr>
          <a:xfrm>
            <a:off x="1374937" y="858042"/>
            <a:ext cx="9110628" cy="1673656"/>
          </a:xfrm>
          <a:prstGeom prst="rect">
            <a:avLst/>
          </a:prstGeom>
        </p:spPr>
      </p:pic>
      <p:graphicFrame>
        <p:nvGraphicFramePr>
          <p:cNvPr id="5" name="Table 4">
            <a:extLst>
              <a:ext uri="{FF2B5EF4-FFF2-40B4-BE49-F238E27FC236}">
                <a16:creationId xmlns:a16="http://schemas.microsoft.com/office/drawing/2014/main" id="{4423ECAE-DDB7-7266-7B7F-B607D52C3792}"/>
              </a:ext>
            </a:extLst>
          </p:cNvPr>
          <p:cNvGraphicFramePr>
            <a:graphicFrameLocks noGrp="1"/>
          </p:cNvGraphicFramePr>
          <p:nvPr>
            <p:extLst>
              <p:ext uri="{D42A27DB-BD31-4B8C-83A1-F6EECF244321}">
                <p14:modId xmlns:p14="http://schemas.microsoft.com/office/powerpoint/2010/main" val="2340714039"/>
              </p:ext>
            </p:extLst>
          </p:nvPr>
        </p:nvGraphicFramePr>
        <p:xfrm>
          <a:off x="1374937" y="2983480"/>
          <a:ext cx="9110628" cy="3329261"/>
        </p:xfrm>
        <a:graphic>
          <a:graphicData uri="http://schemas.openxmlformats.org/drawingml/2006/table">
            <a:tbl>
              <a:tblPr firstRow="1" bandRow="1">
                <a:tableStyleId>{5C22544A-7EE6-4342-B048-85BDC9FD1C3A}</a:tableStyleId>
              </a:tblPr>
              <a:tblGrid>
                <a:gridCol w="4555314">
                  <a:extLst>
                    <a:ext uri="{9D8B030D-6E8A-4147-A177-3AD203B41FA5}">
                      <a16:colId xmlns:a16="http://schemas.microsoft.com/office/drawing/2014/main" val="2366156551"/>
                    </a:ext>
                  </a:extLst>
                </a:gridCol>
                <a:gridCol w="4555314">
                  <a:extLst>
                    <a:ext uri="{9D8B030D-6E8A-4147-A177-3AD203B41FA5}">
                      <a16:colId xmlns:a16="http://schemas.microsoft.com/office/drawing/2014/main" val="522853345"/>
                    </a:ext>
                  </a:extLst>
                </a:gridCol>
              </a:tblGrid>
              <a:tr h="736162">
                <a:tc>
                  <a:txBody>
                    <a:bodyPr/>
                    <a:lstStyle/>
                    <a:p>
                      <a:pPr algn="ctr"/>
                      <a:r>
                        <a:rPr lang="en-US" sz="2400" dirty="0"/>
                        <a:t>The Requirements</a:t>
                      </a:r>
                    </a:p>
                  </a:txBody>
                  <a:tcPr anchor="ctr"/>
                </a:tc>
                <a:tc>
                  <a:txBody>
                    <a:bodyPr/>
                    <a:lstStyle/>
                    <a:p>
                      <a:pPr algn="ctr"/>
                      <a:r>
                        <a:rPr lang="en-US" sz="2400" dirty="0"/>
                        <a:t>The Golden Rule</a:t>
                      </a:r>
                    </a:p>
                  </a:txBody>
                  <a:tcPr anchor="ctr"/>
                </a:tc>
                <a:extLst>
                  <a:ext uri="{0D108BD9-81ED-4DB2-BD59-A6C34878D82A}">
                    <a16:rowId xmlns:a16="http://schemas.microsoft.com/office/drawing/2014/main" val="1186946706"/>
                  </a:ext>
                </a:extLst>
              </a:tr>
              <a:tr h="2593099">
                <a:tc>
                  <a:txBody>
                    <a:bodyPr/>
                    <a:lstStyle/>
                    <a:p>
                      <a:r>
                        <a:rPr lang="en-US" sz="2000" dirty="0"/>
                        <a:t>Every DFT calculation requires the user to specify two distinct things:</a:t>
                      </a:r>
                      <a:br>
                        <a:rPr lang="en-US" sz="2000" dirty="0"/>
                      </a:br>
                      <a:endParaRPr lang="en-US" sz="2000" dirty="0"/>
                    </a:p>
                    <a:p>
                      <a:pPr marL="342900" indent="-342900">
                        <a:buFont typeface="Arial" panose="020B0604020202020204" pitchFamily="34" charset="0"/>
                        <a:buChar char="•"/>
                      </a:pPr>
                      <a:r>
                        <a:rPr lang="en-US" sz="2000" dirty="0"/>
                        <a:t>How to treat the physics (The Functional).</a:t>
                      </a:r>
                    </a:p>
                    <a:p>
                      <a:pPr marL="342900" indent="-342900">
                        <a:buFont typeface="Arial" panose="020B0604020202020204" pitchFamily="34" charset="0"/>
                        <a:buChar char="•"/>
                      </a:pPr>
                      <a:r>
                        <a:rPr lang="en-US" sz="2000" dirty="0"/>
                        <a:t>The mathematical building blocks to use (The Basis Set).</a:t>
                      </a:r>
                    </a:p>
                  </a:txBody>
                  <a:tcPr/>
                </a:tc>
                <a:tc>
                  <a:txBody>
                    <a:bodyPr/>
                    <a:lstStyle/>
                    <a:p>
                      <a:r>
                        <a:rPr lang="en-US" sz="2000" dirty="0"/>
                        <a:t>Results can only be fairly compared or subtracted if they were calculated using the exact same Model Chemistry.</a:t>
                      </a:r>
                    </a:p>
                  </a:txBody>
                  <a:tcPr/>
                </a:tc>
                <a:extLst>
                  <a:ext uri="{0D108BD9-81ED-4DB2-BD59-A6C34878D82A}">
                    <a16:rowId xmlns:a16="http://schemas.microsoft.com/office/drawing/2014/main" val="2478122879"/>
                  </a:ext>
                </a:extLst>
              </a:tr>
            </a:tbl>
          </a:graphicData>
        </a:graphic>
      </p:graphicFrame>
    </p:spTree>
    <p:extLst>
      <p:ext uri="{BB962C8B-B14F-4D97-AF65-F5344CB8AC3E}">
        <p14:creationId xmlns:p14="http://schemas.microsoft.com/office/powerpoint/2010/main" val="1177538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431277"/>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Common Functional Options</a:t>
            </a:r>
          </a:p>
        </p:txBody>
      </p:sp>
      <p:pic>
        <p:nvPicPr>
          <p:cNvPr id="3" name="Picture 2">
            <a:extLst>
              <a:ext uri="{FF2B5EF4-FFF2-40B4-BE49-F238E27FC236}">
                <a16:creationId xmlns:a16="http://schemas.microsoft.com/office/drawing/2014/main" id="{00055F14-CE78-BB5C-39A3-9FBEC56239F3}"/>
              </a:ext>
            </a:extLst>
          </p:cNvPr>
          <p:cNvPicPr>
            <a:picLocks noChangeAspect="1"/>
          </p:cNvPicPr>
          <p:nvPr/>
        </p:nvPicPr>
        <p:blipFill>
          <a:blip r:embed="rId3"/>
          <a:stretch>
            <a:fillRect/>
          </a:stretch>
        </p:blipFill>
        <p:spPr>
          <a:xfrm>
            <a:off x="363981" y="1362628"/>
            <a:ext cx="11447019" cy="4378295"/>
          </a:xfrm>
          <a:prstGeom prst="rect">
            <a:avLst/>
          </a:prstGeom>
        </p:spPr>
      </p:pic>
      <p:sp>
        <p:nvSpPr>
          <p:cNvPr id="6" name="TextBox 5">
            <a:extLst>
              <a:ext uri="{FF2B5EF4-FFF2-40B4-BE49-F238E27FC236}">
                <a16:creationId xmlns:a16="http://schemas.microsoft.com/office/drawing/2014/main" id="{781929B8-B28B-E466-4768-639310CF8201}"/>
              </a:ext>
            </a:extLst>
          </p:cNvPr>
          <p:cNvSpPr txBox="1"/>
          <p:nvPr/>
        </p:nvSpPr>
        <p:spPr>
          <a:xfrm>
            <a:off x="381000" y="5848050"/>
            <a:ext cx="11430000" cy="659155"/>
          </a:xfrm>
          <a:prstGeom prst="rect">
            <a:avLst/>
          </a:prstGeom>
          <a:noFill/>
        </p:spPr>
        <p:txBody>
          <a:bodyPr wrap="square">
            <a:spAutoFit/>
          </a:bodyPr>
          <a:lstStyle/>
          <a:p>
            <a:pPr marL="12700">
              <a:spcBef>
                <a:spcPts val="100"/>
              </a:spcBef>
            </a:pPr>
            <a:r>
              <a:rPr lang="en-US" sz="1800" dirty="0">
                <a:solidFill>
                  <a:schemeClr val="accent2">
                    <a:lumMod val="50000"/>
                  </a:schemeClr>
                </a:solidFill>
                <a:latin typeface="Arial"/>
                <a:cs typeface="Arial"/>
              </a:rPr>
              <a:t>Note: Pure DFT methods sometimes struggle with weak Van der Waals forces. Methods with ‘-D’ (like DFT-D3) add specific empirical corrections to fix this gap.</a:t>
            </a:r>
          </a:p>
        </p:txBody>
      </p:sp>
    </p:spTree>
    <p:extLst>
      <p:ext uri="{BB962C8B-B14F-4D97-AF65-F5344CB8AC3E}">
        <p14:creationId xmlns:p14="http://schemas.microsoft.com/office/powerpoint/2010/main" val="4006735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7EEF448-0E93-2A41-99F2-6E5702AE5171}"/>
              </a:ext>
            </a:extLst>
          </p:cNvPr>
          <p:cNvPicPr>
            <a:picLocks noChangeAspect="1"/>
          </p:cNvPicPr>
          <p:nvPr/>
        </p:nvPicPr>
        <p:blipFill>
          <a:blip r:embed="rId2"/>
          <a:stretch>
            <a:fillRect/>
          </a:stretch>
        </p:blipFill>
        <p:spPr>
          <a:xfrm>
            <a:off x="2310998" y="56367"/>
            <a:ext cx="9453257" cy="6718649"/>
          </a:xfrm>
          <a:prstGeom prst="rect">
            <a:avLst/>
          </a:prstGeom>
        </p:spPr>
      </p:pic>
      <p:sp>
        <p:nvSpPr>
          <p:cNvPr id="6" name="文本框 5">
            <a:extLst>
              <a:ext uri="{FF2B5EF4-FFF2-40B4-BE49-F238E27FC236}">
                <a16:creationId xmlns:a16="http://schemas.microsoft.com/office/drawing/2014/main" id="{0DD6C3A4-8D7A-404D-92A7-1A1128E06559}"/>
              </a:ext>
            </a:extLst>
          </p:cNvPr>
          <p:cNvSpPr txBox="1"/>
          <p:nvPr/>
        </p:nvSpPr>
        <p:spPr>
          <a:xfrm>
            <a:off x="0" y="6432301"/>
            <a:ext cx="6097044" cy="276999"/>
          </a:xfrm>
          <a:prstGeom prst="rect">
            <a:avLst/>
          </a:prstGeom>
          <a:noFill/>
        </p:spPr>
        <p:txBody>
          <a:bodyPr wrap="square">
            <a:spAutoFit/>
          </a:bodyPr>
          <a:lstStyle/>
          <a:p>
            <a:r>
              <a:rPr lang="zh-CN" altLang="en-US" sz="1200" i="1" dirty="0"/>
              <a:t>http://sobereva.com/599</a:t>
            </a:r>
          </a:p>
        </p:txBody>
      </p:sp>
      <p:sp>
        <p:nvSpPr>
          <p:cNvPr id="7" name="文本框 6">
            <a:extLst>
              <a:ext uri="{FF2B5EF4-FFF2-40B4-BE49-F238E27FC236}">
                <a16:creationId xmlns:a16="http://schemas.microsoft.com/office/drawing/2014/main" id="{4EBB9AB7-89A4-A149-80DE-DA228981DADE}"/>
              </a:ext>
            </a:extLst>
          </p:cNvPr>
          <p:cNvSpPr txBox="1"/>
          <p:nvPr/>
        </p:nvSpPr>
        <p:spPr>
          <a:xfrm>
            <a:off x="137786" y="294362"/>
            <a:ext cx="2010428" cy="369332"/>
          </a:xfrm>
          <a:prstGeom prst="rect">
            <a:avLst/>
          </a:prstGeom>
          <a:noFill/>
        </p:spPr>
        <p:txBody>
          <a:bodyPr wrap="square" rtlCol="0">
            <a:spAutoFit/>
          </a:bodyPr>
          <a:lstStyle/>
          <a:p>
            <a:r>
              <a:rPr kumimoji="1" lang="zh-CN" altLang="en-US" dirty="0"/>
              <a:t>最常用泛函投票</a:t>
            </a:r>
          </a:p>
        </p:txBody>
      </p:sp>
    </p:spTree>
    <p:extLst>
      <p:ext uri="{BB962C8B-B14F-4D97-AF65-F5344CB8AC3E}">
        <p14:creationId xmlns:p14="http://schemas.microsoft.com/office/powerpoint/2010/main" val="160107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322082"/>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Computational Tools: What is a Basis Set?</a:t>
            </a:r>
          </a:p>
        </p:txBody>
      </p:sp>
      <p:sp>
        <p:nvSpPr>
          <p:cNvPr id="2" name="TextBox 1">
            <a:extLst>
              <a:ext uri="{FF2B5EF4-FFF2-40B4-BE49-F238E27FC236}">
                <a16:creationId xmlns:a16="http://schemas.microsoft.com/office/drawing/2014/main" id="{1D00099E-45DB-398C-64E9-1B04D591E468}"/>
              </a:ext>
            </a:extLst>
          </p:cNvPr>
          <p:cNvSpPr txBox="1"/>
          <p:nvPr/>
        </p:nvSpPr>
        <p:spPr>
          <a:xfrm>
            <a:off x="6156070" y="1214750"/>
            <a:ext cx="5484175" cy="5157822"/>
          </a:xfrm>
          <a:prstGeom prst="rect">
            <a:avLst/>
          </a:prstGeom>
          <a:noFill/>
        </p:spPr>
        <p:txBody>
          <a:bodyPr wrap="square" rtlCol="0">
            <a:spAutoFit/>
          </a:bodyPr>
          <a:lstStyle/>
          <a:p>
            <a:pPr marR="130810">
              <a:lnSpc>
                <a:spcPct val="100000"/>
              </a:lnSpc>
              <a:spcBef>
                <a:spcPts val="715"/>
              </a:spcBef>
            </a:pPr>
            <a:r>
              <a:rPr lang="en-US" sz="2000" baseline="0" dirty="0">
                <a:solidFill>
                  <a:srgbClr val="3B82F6"/>
                </a:solidFill>
                <a:latin typeface="Calibri" panose="020F0502020204030204" pitchFamily="34" charset="0"/>
                <a:cs typeface="Calibri" panose="020F0502020204030204" pitchFamily="34" charset="0"/>
              </a:rPr>
              <a:t>What is a Basis Set?</a:t>
            </a:r>
          </a:p>
          <a:p>
            <a:pPr marL="342900" marR="130810" indent="-342900">
              <a:lnSpc>
                <a:spcPct val="100000"/>
              </a:lnSpc>
              <a:spcBef>
                <a:spcPts val="715"/>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 basis set is a set of mathematical functions (“building blocks’) used by the software to construct the molecular orbitals and electron density.</a:t>
            </a:r>
          </a:p>
          <a:p>
            <a:pPr marR="130810">
              <a:spcBef>
                <a:spcPts val="715"/>
              </a:spcBef>
            </a:pPr>
            <a:r>
              <a:rPr lang="en-US" sz="2000" dirty="0">
                <a:solidFill>
                  <a:srgbClr val="3B82F6"/>
                </a:solidFill>
                <a:latin typeface="Calibri" panose="020F0502020204030204" pitchFamily="34" charset="0"/>
                <a:cs typeface="Calibri" panose="020F0502020204030204" pitchFamily="34" charset="0"/>
              </a:rPr>
              <a:t>Gaussian Type Orbitals (GTOs)</a:t>
            </a:r>
          </a:p>
          <a:p>
            <a:pPr marL="342900" marR="130810" indent="-342900">
              <a:lnSpc>
                <a:spcPct val="100000"/>
              </a:lnSpc>
              <a:spcBef>
                <a:spcPts val="715"/>
              </a:spcBef>
              <a:buFont typeface="Arial" panose="020B0604020202020204" pitchFamily="34" charset="0"/>
              <a:buChar char="•"/>
            </a:pPr>
            <a:r>
              <a:rPr lang="en-US" sz="2000" baseline="0" dirty="0">
                <a:latin typeface="Calibri" panose="020F0502020204030204" pitchFamily="34" charset="0"/>
                <a:cs typeface="Calibri" panose="020F0502020204030204" pitchFamily="34" charset="0"/>
              </a:rPr>
              <a:t>True atomic orbitals are mathematically difficult for computers to integrate. DFT software uses combinations of Gaussian functions because they are vastly faster for computers to calculate.</a:t>
            </a:r>
          </a:p>
          <a:p>
            <a:pPr marR="130810">
              <a:lnSpc>
                <a:spcPct val="100000"/>
              </a:lnSpc>
              <a:spcBef>
                <a:spcPts val="715"/>
              </a:spcBef>
            </a:pPr>
            <a:r>
              <a:rPr lang="en-US" sz="2000" dirty="0">
                <a:solidFill>
                  <a:srgbClr val="3B82F6"/>
                </a:solidFill>
                <a:latin typeface="Calibri" panose="020F0502020204030204" pitchFamily="34" charset="0"/>
                <a:cs typeface="Calibri" panose="020F0502020204030204" pitchFamily="34" charset="0"/>
              </a:rPr>
              <a:t>The Trade-off</a:t>
            </a:r>
          </a:p>
          <a:p>
            <a:pPr marR="130810">
              <a:lnSpc>
                <a:spcPct val="100000"/>
              </a:lnSpc>
              <a:spcBef>
                <a:spcPts val="715"/>
              </a:spcBef>
            </a:pPr>
            <a:r>
              <a:rPr lang="en-US" sz="2000" baseline="0" dirty="0">
                <a:latin typeface="Calibri" panose="020F0502020204030204" pitchFamily="34" charset="0"/>
                <a:cs typeface="Calibri" panose="020F0502020204030204" pitchFamily="34" charset="0"/>
              </a:rPr>
              <a:t>Larger basis sets impose fewer constraints on electrons, yielding more accurate results, but require significantly more computational time.</a:t>
            </a:r>
          </a:p>
        </p:txBody>
      </p:sp>
      <p:pic>
        <p:nvPicPr>
          <p:cNvPr id="5" name="Picture 4">
            <a:extLst>
              <a:ext uri="{FF2B5EF4-FFF2-40B4-BE49-F238E27FC236}">
                <a16:creationId xmlns:a16="http://schemas.microsoft.com/office/drawing/2014/main" id="{3AC85863-186F-0F9C-CD88-29FFD41C0D3F}"/>
              </a:ext>
            </a:extLst>
          </p:cNvPr>
          <p:cNvPicPr>
            <a:picLocks noChangeAspect="1"/>
          </p:cNvPicPr>
          <p:nvPr/>
        </p:nvPicPr>
        <p:blipFill>
          <a:blip r:embed="rId3"/>
          <a:stretch>
            <a:fillRect/>
          </a:stretch>
        </p:blipFill>
        <p:spPr>
          <a:xfrm>
            <a:off x="271428" y="1410815"/>
            <a:ext cx="5658282" cy="4900874"/>
          </a:xfrm>
          <a:prstGeom prst="rect">
            <a:avLst/>
          </a:prstGeom>
        </p:spPr>
      </p:pic>
    </p:spTree>
    <p:extLst>
      <p:ext uri="{BB962C8B-B14F-4D97-AF65-F5344CB8AC3E}">
        <p14:creationId xmlns:p14="http://schemas.microsoft.com/office/powerpoint/2010/main" val="396256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237242"/>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Basis Set Options</a:t>
            </a:r>
          </a:p>
        </p:txBody>
      </p:sp>
      <p:pic>
        <p:nvPicPr>
          <p:cNvPr id="7" name="Picture 6">
            <a:extLst>
              <a:ext uri="{FF2B5EF4-FFF2-40B4-BE49-F238E27FC236}">
                <a16:creationId xmlns:a16="http://schemas.microsoft.com/office/drawing/2014/main" id="{94DED3C2-132A-FD1E-CC54-F0DF4AE519F1}"/>
              </a:ext>
            </a:extLst>
          </p:cNvPr>
          <p:cNvPicPr>
            <a:picLocks noChangeAspect="1"/>
          </p:cNvPicPr>
          <p:nvPr/>
        </p:nvPicPr>
        <p:blipFill>
          <a:blip r:embed="rId3"/>
          <a:stretch>
            <a:fillRect/>
          </a:stretch>
        </p:blipFill>
        <p:spPr>
          <a:xfrm>
            <a:off x="520607" y="1148005"/>
            <a:ext cx="11049757" cy="4999165"/>
          </a:xfrm>
          <a:prstGeom prst="rect">
            <a:avLst/>
          </a:prstGeom>
        </p:spPr>
      </p:pic>
    </p:spTree>
    <p:extLst>
      <p:ext uri="{BB962C8B-B14F-4D97-AF65-F5344CB8AC3E}">
        <p14:creationId xmlns:p14="http://schemas.microsoft.com/office/powerpoint/2010/main" val="3316367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25CF962-62E2-4E07-5879-8A1826D89072}"/>
              </a:ext>
            </a:extLst>
          </p:cNvPr>
          <p:cNvGrpSpPr/>
          <p:nvPr/>
        </p:nvGrpSpPr>
        <p:grpSpPr>
          <a:xfrm>
            <a:off x="1660849" y="2121601"/>
            <a:ext cx="1567543" cy="2966351"/>
            <a:chOff x="1073020" y="1440466"/>
            <a:chExt cx="1567543" cy="2966351"/>
          </a:xfrm>
        </p:grpSpPr>
        <p:pic>
          <p:nvPicPr>
            <p:cNvPr id="4" name="图片 3">
              <a:extLst>
                <a:ext uri="{FF2B5EF4-FFF2-40B4-BE49-F238E27FC236}">
                  <a16:creationId xmlns:a16="http://schemas.microsoft.com/office/drawing/2014/main" id="{E657A565-2B29-24E0-B8F8-DDD4CBFB1AFE}"/>
                </a:ext>
              </a:extLst>
            </p:cNvPr>
            <p:cNvPicPr>
              <a:picLocks noChangeAspect="1"/>
            </p:cNvPicPr>
            <p:nvPr/>
          </p:nvPicPr>
          <p:blipFill>
            <a:blip r:embed="rId2"/>
            <a:srcRect l="53537" b="48144"/>
            <a:stretch/>
          </p:blipFill>
          <p:spPr>
            <a:xfrm>
              <a:off x="1073020" y="1440466"/>
              <a:ext cx="1567543" cy="2436404"/>
            </a:xfrm>
            <a:prstGeom prst="rect">
              <a:avLst/>
            </a:prstGeom>
          </p:spPr>
        </p:pic>
        <p:sp>
          <p:nvSpPr>
            <p:cNvPr id="2" name="TextBox 1">
              <a:extLst>
                <a:ext uri="{FF2B5EF4-FFF2-40B4-BE49-F238E27FC236}">
                  <a16:creationId xmlns:a16="http://schemas.microsoft.com/office/drawing/2014/main" id="{F9F205A7-E137-B42F-360F-913E823D3BD1}"/>
                </a:ext>
              </a:extLst>
            </p:cNvPr>
            <p:cNvSpPr txBox="1"/>
            <p:nvPr/>
          </p:nvSpPr>
          <p:spPr>
            <a:xfrm>
              <a:off x="1073023" y="3945152"/>
              <a:ext cx="1428596" cy="461665"/>
            </a:xfrm>
            <a:prstGeom prst="rect">
              <a:avLst/>
            </a:prstGeom>
            <a:noFill/>
          </p:spPr>
          <p:txBody>
            <a:bodyPr wrap="none" rtlCol="0">
              <a:spAutoFit/>
            </a:bodyPr>
            <a:lstStyle/>
            <a:p>
              <a:pPr algn="ctr"/>
              <a:r>
                <a:rPr lang="en-US" altLang="zh-CN" sz="1200" dirty="0"/>
                <a:t>Share Nobel Prize</a:t>
              </a:r>
              <a:br>
                <a:rPr lang="en-US" altLang="zh-CN" sz="1200" dirty="0"/>
              </a:br>
              <a:r>
                <a:rPr lang="en-US" altLang="zh-CN" sz="1200" dirty="0"/>
                <a:t>w/ Kohn in 1998</a:t>
              </a:r>
              <a:endParaRPr lang="en-US" sz="1200" dirty="0"/>
            </a:p>
          </p:txBody>
        </p:sp>
      </p:grpSp>
      <p:sp>
        <p:nvSpPr>
          <p:cNvPr id="3" name="Title 4">
            <a:extLst>
              <a:ext uri="{FF2B5EF4-FFF2-40B4-BE49-F238E27FC236}">
                <a16:creationId xmlns:a16="http://schemas.microsoft.com/office/drawing/2014/main" id="{73E4B8AF-ED91-DB94-88F6-57788DDE3C2D}"/>
              </a:ext>
            </a:extLst>
          </p:cNvPr>
          <p:cNvSpPr txBox="1">
            <a:spLocks/>
          </p:cNvSpPr>
          <p:nvPr/>
        </p:nvSpPr>
        <p:spPr>
          <a:xfrm>
            <a:off x="381000" y="237242"/>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Development of software</a:t>
            </a:r>
          </a:p>
        </p:txBody>
      </p:sp>
      <p:sp>
        <p:nvSpPr>
          <p:cNvPr id="5" name="TextBox 4">
            <a:extLst>
              <a:ext uri="{FF2B5EF4-FFF2-40B4-BE49-F238E27FC236}">
                <a16:creationId xmlns:a16="http://schemas.microsoft.com/office/drawing/2014/main" id="{6B8531AF-2826-1D0C-FEBD-41A2B700D5F9}"/>
              </a:ext>
            </a:extLst>
          </p:cNvPr>
          <p:cNvSpPr txBox="1"/>
          <p:nvPr/>
        </p:nvSpPr>
        <p:spPr>
          <a:xfrm>
            <a:off x="3676261" y="1406265"/>
            <a:ext cx="7203232" cy="4703852"/>
          </a:xfrm>
          <a:prstGeom prst="rect">
            <a:avLst/>
          </a:prstGeom>
          <a:noFill/>
        </p:spPr>
        <p:txBody>
          <a:bodyPr wrap="square" rtlCol="0">
            <a:spAutoFit/>
          </a:bodyPr>
          <a:lstStyle/>
          <a:p>
            <a:pPr marL="342900" marR="130810" indent="-342900">
              <a:lnSpc>
                <a:spcPct val="100000"/>
              </a:lnSpc>
              <a:spcBef>
                <a:spcPts val="715"/>
              </a:spcBef>
              <a:buFont typeface="Arial" panose="020B0604020202020204" pitchFamily="34" charset="0"/>
              <a:buChar char="•"/>
            </a:pPr>
            <a:r>
              <a:rPr lang="en-US" altLang="zh-CN" sz="2400" dirty="0" err="1">
                <a:latin typeface="Calibri" panose="020F0502020204030204" pitchFamily="34" charset="0"/>
                <a:cs typeface="Calibri" panose="020F0502020204030204" pitchFamily="34" charset="0"/>
              </a:rPr>
              <a:t>Pople</a:t>
            </a:r>
            <a:r>
              <a:rPr lang="en-US" sz="2400" dirty="0">
                <a:latin typeface="Calibri" panose="020F0502020204030204" pitchFamily="34" charset="0"/>
                <a:cs typeface="Calibri" panose="020F0502020204030204" pitchFamily="34" charset="0"/>
              </a:rPr>
              <a:t> led the development of the Gaussian (</a:t>
            </a:r>
            <a:r>
              <a:rPr lang="en-US" altLang="zh-CN" sz="2400" dirty="0">
                <a:latin typeface="Calibri" panose="020F0502020204030204" pitchFamily="34" charset="0"/>
                <a:cs typeface="Calibri" panose="020F0502020204030204" pitchFamily="34" charset="0"/>
              </a:rPr>
              <a:t>first released in 1970)</a:t>
            </a:r>
            <a:r>
              <a:rPr lang="en-US" sz="2400" dirty="0">
                <a:latin typeface="Calibri" panose="020F0502020204030204" pitchFamily="34" charset="0"/>
                <a:cs typeface="Calibri" panose="020F0502020204030204" pitchFamily="34" charset="0"/>
              </a:rPr>
              <a:t> series of quantum chemistry programs, which integrated various ab initio methods (such as HF, </a:t>
            </a:r>
            <a:r>
              <a:rPr lang="en-US" sz="2400" dirty="0" err="1">
                <a:latin typeface="Calibri" panose="020F0502020204030204" pitchFamily="34" charset="0"/>
                <a:cs typeface="Calibri" panose="020F0502020204030204" pitchFamily="34" charset="0"/>
              </a:rPr>
              <a:t>MPn</a:t>
            </a:r>
            <a:r>
              <a:rPr lang="en-US" sz="2400" dirty="0">
                <a:latin typeface="Calibri" panose="020F0502020204030204" pitchFamily="34" charset="0"/>
                <a:cs typeface="Calibri" panose="020F0502020204030204" pitchFamily="34" charset="0"/>
              </a:rPr>
              <a:t>, CI, CC) and DFT methods, greatly advancing the application of computational chemistry in both scientific research and industry.</a:t>
            </a:r>
          </a:p>
          <a:p>
            <a:pPr marL="342900" marR="130810" indent="-342900">
              <a:lnSpc>
                <a:spcPct val="100000"/>
              </a:lnSpc>
              <a:spcBef>
                <a:spcPts val="715"/>
              </a:spcBef>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marR="130810" indent="-342900">
              <a:lnSpc>
                <a:spcPct val="100000"/>
              </a:lnSpc>
              <a:spcBef>
                <a:spcPts val="715"/>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The widespread availability of software such as Gaussian has enabled experimental scientists who are not specialists in theoretical calculations to conveniently use first-principles methods to assist their research.</a:t>
            </a:r>
            <a:endParaRPr lang="en-US" sz="2400" dirty="0"/>
          </a:p>
        </p:txBody>
      </p:sp>
    </p:spTree>
    <p:extLst>
      <p:ext uri="{BB962C8B-B14F-4D97-AF65-F5344CB8AC3E}">
        <p14:creationId xmlns:p14="http://schemas.microsoft.com/office/powerpoint/2010/main" val="3735790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F0A0393-56D8-3F45-8A2C-3CA3DC17182D}"/>
              </a:ext>
            </a:extLst>
          </p:cNvPr>
          <p:cNvSpPr txBox="1"/>
          <p:nvPr/>
        </p:nvSpPr>
        <p:spPr>
          <a:xfrm>
            <a:off x="2877340" y="549440"/>
            <a:ext cx="2583893" cy="369332"/>
          </a:xfrm>
          <a:prstGeom prst="rect">
            <a:avLst/>
          </a:prstGeom>
          <a:noFill/>
        </p:spPr>
        <p:txBody>
          <a:bodyPr wrap="square" rtlCol="0">
            <a:spAutoFit/>
          </a:bodyPr>
          <a:lstStyle/>
          <a:p>
            <a:r>
              <a:rPr kumimoji="1" lang="zh-CN" altLang="en-US" dirty="0"/>
              <a:t>主要量化计算软件排名</a:t>
            </a:r>
          </a:p>
        </p:txBody>
      </p:sp>
      <p:sp>
        <p:nvSpPr>
          <p:cNvPr id="7" name="文本框 6">
            <a:extLst>
              <a:ext uri="{FF2B5EF4-FFF2-40B4-BE49-F238E27FC236}">
                <a16:creationId xmlns:a16="http://schemas.microsoft.com/office/drawing/2014/main" id="{74B34E75-6533-414A-9852-8E24CA0B65AB}"/>
              </a:ext>
            </a:extLst>
          </p:cNvPr>
          <p:cNvSpPr txBox="1"/>
          <p:nvPr/>
        </p:nvSpPr>
        <p:spPr>
          <a:xfrm>
            <a:off x="7831770" y="1019060"/>
            <a:ext cx="4209541" cy="2552686"/>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altLang="zh-CN" sz="1200" dirty="0">
                <a:solidFill>
                  <a:srgbClr val="FF0000"/>
                </a:solidFill>
                <a:latin typeface="微软雅黑" panose="020B0503020204020204" pitchFamily="34" charset="-122"/>
                <a:ea typeface="微软雅黑" panose="020B0503020204020204" pitchFamily="34" charset="-122"/>
              </a:rPr>
              <a:t>Gaussian</a:t>
            </a:r>
            <a:r>
              <a:rPr lang="zh-CN" altLang="en-US" sz="1200" dirty="0">
                <a:solidFill>
                  <a:srgbClr val="FF0000"/>
                </a:solidFill>
                <a:latin typeface="微软雅黑" panose="020B0503020204020204" pitchFamily="34" charset="-122"/>
                <a:ea typeface="微软雅黑" panose="020B0503020204020204" pitchFamily="34" charset="-122"/>
              </a:rPr>
              <a:t>：</a:t>
            </a:r>
            <a:r>
              <a:rPr lang="en-US" altLang="zh-CN" sz="1200" dirty="0">
                <a:solidFill>
                  <a:srgbClr val="FF0000"/>
                </a:solidFill>
                <a:latin typeface="微软雅黑" panose="020B0503020204020204" pitchFamily="34" charset="-122"/>
                <a:ea typeface="微软雅黑" panose="020B0503020204020204" pitchFamily="34" charset="-122"/>
              </a:rPr>
              <a:t>&gt;90%</a:t>
            </a:r>
            <a:r>
              <a:rPr lang="zh-CN" altLang="en-US" sz="1200" dirty="0">
                <a:solidFill>
                  <a:srgbClr val="FF0000"/>
                </a:solidFill>
                <a:latin typeface="微软雅黑" panose="020B0503020204020204" pitchFamily="34" charset="-122"/>
                <a:ea typeface="微软雅黑" panose="020B0503020204020204" pitchFamily="34" charset="-122"/>
              </a:rPr>
              <a:t>量化研究者必用的程序，常用功能一应俱全，大部分功能代码效率较高。价格基本合理</a:t>
            </a:r>
          </a:p>
          <a:p>
            <a:pPr marL="171450" indent="-171450">
              <a:lnSpc>
                <a:spcPct val="150000"/>
              </a:lnSpc>
              <a:buFont typeface="Arial" panose="020B0604020202020204" pitchFamily="34" charset="0"/>
              <a:buChar char="•"/>
            </a:pPr>
            <a:r>
              <a:rPr lang="en-US" altLang="zh-CN" sz="1200" dirty="0">
                <a:solidFill>
                  <a:schemeClr val="accent2"/>
                </a:solidFill>
                <a:latin typeface="微软雅黑" panose="020B0503020204020204" pitchFamily="34" charset="-122"/>
                <a:ea typeface="微软雅黑" panose="020B0503020204020204" pitchFamily="34" charset="-122"/>
              </a:rPr>
              <a:t>ORCA</a:t>
            </a:r>
            <a:r>
              <a:rPr lang="zh-CN" altLang="en-US" sz="1200" dirty="0">
                <a:solidFill>
                  <a:schemeClr val="accent2"/>
                </a:solidFill>
                <a:latin typeface="微软雅黑" panose="020B0503020204020204" pitchFamily="34" charset="-122"/>
                <a:ea typeface="微软雅黑" panose="020B0503020204020204" pitchFamily="34" charset="-122"/>
              </a:rPr>
              <a:t>：量化程序中最有发展潜力的，发展迅猛，免费。虽然最常用的功能做得尚不如</a:t>
            </a:r>
            <a:r>
              <a:rPr lang="en-US" altLang="zh-CN" sz="1200" dirty="0">
                <a:solidFill>
                  <a:schemeClr val="accent2"/>
                </a:solidFill>
                <a:latin typeface="微软雅黑" panose="020B0503020204020204" pitchFamily="34" charset="-122"/>
                <a:ea typeface="微软雅黑" panose="020B0503020204020204" pitchFamily="34" charset="-122"/>
              </a:rPr>
              <a:t>Gaussian</a:t>
            </a:r>
            <a:r>
              <a:rPr lang="zh-CN" altLang="en-US" sz="1200" dirty="0">
                <a:solidFill>
                  <a:schemeClr val="accent2"/>
                </a:solidFill>
                <a:latin typeface="微软雅黑" panose="020B0503020204020204" pitchFamily="34" charset="-122"/>
                <a:ea typeface="微软雅黑" panose="020B0503020204020204" pitchFamily="34" charset="-122"/>
              </a:rPr>
              <a:t>，但是很多地方已经明显超越</a:t>
            </a:r>
            <a:r>
              <a:rPr lang="en-US" altLang="zh-CN" sz="1200" dirty="0">
                <a:solidFill>
                  <a:schemeClr val="accent2"/>
                </a:solidFill>
                <a:latin typeface="微软雅黑" panose="020B0503020204020204" pitchFamily="34" charset="-122"/>
                <a:ea typeface="微软雅黑" panose="020B0503020204020204" pitchFamily="34" charset="-122"/>
              </a:rPr>
              <a:t>Gaussian</a:t>
            </a:r>
            <a:r>
              <a:rPr lang="zh-CN" altLang="en-US" sz="1200" dirty="0">
                <a:solidFill>
                  <a:schemeClr val="accent2"/>
                </a:solidFill>
                <a:latin typeface="微软雅黑" panose="020B0503020204020204" pitchFamily="34" charset="-122"/>
                <a:ea typeface="微软雅黑" panose="020B0503020204020204" pitchFamily="34" charset="-122"/>
              </a:rPr>
              <a:t>，深入做量化计算时，第二个应当较好掌握的程序</a:t>
            </a:r>
            <a:endParaRPr lang="en-US" altLang="zh-CN" sz="1200" dirty="0">
              <a:solidFill>
                <a:schemeClr val="accent2"/>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Dmol3:</a:t>
            </a:r>
            <a:r>
              <a:rPr lang="zh-CN" altLang="en-US" sz="1200" dirty="0">
                <a:latin typeface="微软雅黑" panose="020B0503020204020204" pitchFamily="34" charset="-122"/>
                <a:ea typeface="微软雅黑" panose="020B0503020204020204" pitchFamily="34" charset="-122"/>
              </a:rPr>
              <a:t>只做密度泛函计算的程序。非主流量化软件，功能偏弱，具有</a:t>
            </a:r>
            <a:r>
              <a:rPr lang="en-US" altLang="zh-CN" sz="1200" dirty="0">
                <a:latin typeface="微软雅黑" panose="020B0503020204020204" pitchFamily="34" charset="-122"/>
                <a:ea typeface="微软雅黑" panose="020B0503020204020204" pitchFamily="34" charset="-122"/>
              </a:rPr>
              <a:t>Material Studio</a:t>
            </a:r>
            <a:r>
              <a:rPr lang="zh-CN" altLang="en-US" sz="1200" dirty="0">
                <a:latin typeface="微软雅黑" panose="020B0503020204020204" pitchFamily="34" charset="-122"/>
                <a:ea typeface="微软雅黑" panose="020B0503020204020204" pitchFamily="34" charset="-122"/>
              </a:rPr>
              <a:t>的图形界面，计算周期性体系具有一定价值。</a:t>
            </a:r>
            <a:endParaRPr lang="en-US" altLang="zh-CN" sz="12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E5985589-E902-5C43-9B6F-35F413F445EB}"/>
              </a:ext>
            </a:extLst>
          </p:cNvPr>
          <p:cNvSpPr txBox="1"/>
          <p:nvPr/>
        </p:nvSpPr>
        <p:spPr>
          <a:xfrm>
            <a:off x="7900662" y="3898900"/>
            <a:ext cx="4209541" cy="2246769"/>
          </a:xfrm>
          <a:prstGeom prst="rect">
            <a:avLst/>
          </a:prstGeom>
          <a:noFill/>
        </p:spPr>
        <p:txBody>
          <a:bodyPr wrap="square">
            <a:spAutoFit/>
          </a:bodyPr>
          <a:lstStyle/>
          <a:p>
            <a:r>
              <a:rPr lang="zh-CN" altLang="en-US" sz="1400" dirty="0"/>
              <a:t>常见可视化、建模程序：</a:t>
            </a:r>
          </a:p>
          <a:p>
            <a:r>
              <a:rPr lang="en-US" altLang="zh-CN" sz="1400" dirty="0" err="1"/>
              <a:t>GaussView</a:t>
            </a:r>
            <a:r>
              <a:rPr lang="en-US" altLang="zh-CN" sz="1400" dirty="0"/>
              <a:t>, </a:t>
            </a:r>
            <a:r>
              <a:rPr lang="en-US" altLang="zh-CN" sz="1400" dirty="0" err="1"/>
              <a:t>Multiwfn</a:t>
            </a:r>
            <a:r>
              <a:rPr lang="en-US" altLang="zh-CN" sz="1400" dirty="0"/>
              <a:t>, VMD, Chem3D, </a:t>
            </a:r>
            <a:r>
              <a:rPr lang="en-US" altLang="zh-CN" sz="1400" dirty="0" err="1"/>
              <a:t>ChemCraft</a:t>
            </a:r>
            <a:r>
              <a:rPr lang="en-US" altLang="zh-CN" sz="1400" dirty="0"/>
              <a:t>, Avogadro, </a:t>
            </a:r>
            <a:r>
              <a:rPr lang="en-US" altLang="zh-CN" sz="1400" dirty="0" err="1"/>
              <a:t>Gabedit</a:t>
            </a:r>
            <a:r>
              <a:rPr lang="en-US" altLang="zh-CN" sz="1400" dirty="0"/>
              <a:t>, </a:t>
            </a:r>
            <a:r>
              <a:rPr lang="en-US" altLang="zh-CN" sz="1400" dirty="0" err="1"/>
              <a:t>Molekel</a:t>
            </a:r>
            <a:r>
              <a:rPr lang="en-US" altLang="zh-CN" sz="1400" dirty="0"/>
              <a:t>, Chimera, Chimera X, </a:t>
            </a:r>
            <a:r>
              <a:rPr lang="en-US" altLang="zh-CN" sz="1400" dirty="0" err="1"/>
              <a:t>Molden</a:t>
            </a:r>
            <a:r>
              <a:rPr lang="en-US" altLang="zh-CN" sz="1400" dirty="0"/>
              <a:t>, </a:t>
            </a:r>
            <a:r>
              <a:rPr lang="en-US" altLang="zh-CN" sz="1400" dirty="0" err="1"/>
              <a:t>CYLview</a:t>
            </a:r>
            <a:r>
              <a:rPr lang="en-US" altLang="zh-CN" sz="1400" dirty="0"/>
              <a:t>, </a:t>
            </a:r>
            <a:r>
              <a:rPr lang="en-US" altLang="zh-CN" sz="1400" dirty="0" err="1"/>
              <a:t>XCrySDen</a:t>
            </a:r>
            <a:r>
              <a:rPr lang="en-US" altLang="zh-CN" sz="1400" dirty="0"/>
              <a:t>, VESTA, </a:t>
            </a:r>
            <a:r>
              <a:rPr lang="en-US" altLang="zh-CN" sz="1400" dirty="0" err="1"/>
              <a:t>Pymol</a:t>
            </a:r>
            <a:r>
              <a:rPr lang="en-US" altLang="zh-CN" sz="1400" dirty="0"/>
              <a:t>, Material Studio, Discovery Studio, Diamond, </a:t>
            </a:r>
            <a:r>
              <a:rPr lang="en-US" altLang="zh-CN" sz="1400" dirty="0" err="1"/>
              <a:t>Arguslab</a:t>
            </a:r>
            <a:r>
              <a:rPr lang="en-US" altLang="zh-CN" sz="1400" dirty="0"/>
              <a:t>, Sirius-</a:t>
            </a:r>
            <a:r>
              <a:rPr lang="en-US" altLang="zh-CN" sz="1400" dirty="0" err="1"/>
              <a:t>wxMacMolPIt</a:t>
            </a:r>
            <a:r>
              <a:rPr lang="en-US" altLang="zh-CN" sz="1400" dirty="0"/>
              <a:t>, </a:t>
            </a:r>
            <a:r>
              <a:rPr lang="en-US" altLang="zh-CN" sz="1400" dirty="0" err="1"/>
              <a:t>Jmol</a:t>
            </a:r>
            <a:r>
              <a:rPr lang="en-US" altLang="zh-CN" sz="1400" dirty="0"/>
              <a:t>, </a:t>
            </a:r>
            <a:r>
              <a:rPr lang="en-US" altLang="zh-CN" sz="1400" dirty="0" err="1"/>
              <a:t>gOpenMol</a:t>
            </a:r>
            <a:r>
              <a:rPr lang="en-US" altLang="zh-CN" sz="1400" dirty="0"/>
              <a:t>, </a:t>
            </a:r>
            <a:r>
              <a:rPr lang="en-US" altLang="zh-CN" sz="1400" dirty="0" err="1"/>
              <a:t>QuteMol</a:t>
            </a:r>
            <a:r>
              <a:rPr lang="en-US" altLang="zh-CN" sz="1400" dirty="0"/>
              <a:t>, Aten. luscus, Swiss-</a:t>
            </a:r>
            <a:r>
              <a:rPr lang="en-US" altLang="zh-CN" sz="1400" dirty="0" err="1"/>
              <a:t>PdbViewer</a:t>
            </a:r>
            <a:r>
              <a:rPr lang="en-US" altLang="zh-CN" sz="1400" dirty="0"/>
              <a:t>, OVITO,</a:t>
            </a:r>
          </a:p>
          <a:p>
            <a:r>
              <a:rPr lang="en-US" altLang="zh-CN" sz="1400" dirty="0" err="1"/>
              <a:t>WebMO</a:t>
            </a:r>
            <a:r>
              <a:rPr lang="en-US" altLang="zh-CN" sz="1400" dirty="0"/>
              <a:t>, </a:t>
            </a:r>
            <a:r>
              <a:rPr lang="en-US" altLang="zh-CN" sz="1400" dirty="0" err="1"/>
              <a:t>Iqmd</a:t>
            </a:r>
            <a:r>
              <a:rPr lang="en-US" altLang="zh-CN" sz="1400" dirty="0"/>
              <a:t>, </a:t>
            </a:r>
            <a:r>
              <a:rPr lang="en-US" altLang="zh-CN" sz="1400" dirty="0" err="1"/>
              <a:t>Jamberoo</a:t>
            </a:r>
            <a:r>
              <a:rPr lang="en-US" altLang="zh-CN" sz="1400" dirty="0"/>
              <a:t>, </a:t>
            </a:r>
            <a:r>
              <a:rPr lang="en-US" altLang="zh-CN" sz="1400" dirty="0" err="1"/>
              <a:t>MaSK</a:t>
            </a:r>
            <a:r>
              <a:rPr lang="en-US" altLang="zh-CN" sz="1400" dirty="0"/>
              <a:t>, </a:t>
            </a:r>
            <a:r>
              <a:rPr lang="en-US" altLang="zh-CN" sz="1400" dirty="0" err="1"/>
              <a:t>MoleCoolQt</a:t>
            </a:r>
            <a:r>
              <a:rPr lang="en-US" altLang="zh-CN" sz="1400" dirty="0"/>
              <a:t>, </a:t>
            </a:r>
            <a:r>
              <a:rPr lang="en-US" altLang="zh-CN" sz="1400" dirty="0" err="1"/>
              <a:t>RasMol</a:t>
            </a:r>
            <a:r>
              <a:rPr lang="en-US" altLang="zh-CN" sz="1400" dirty="0"/>
              <a:t>, Raster3D, YASARA View, VEGA ZZ. </a:t>
            </a:r>
            <a:r>
              <a:rPr lang="en-US" altLang="zh-CN" sz="1400" dirty="0" err="1"/>
              <a:t>Winmostar</a:t>
            </a:r>
            <a:r>
              <a:rPr lang="en-US" altLang="zh-CN" sz="1400" dirty="0"/>
              <a:t>, SAMSON</a:t>
            </a:r>
            <a:endParaRPr lang="zh-CN" altLang="en-US" sz="1400" dirty="0"/>
          </a:p>
        </p:txBody>
      </p:sp>
      <p:pic>
        <p:nvPicPr>
          <p:cNvPr id="6" name="图片 5">
            <a:extLst>
              <a:ext uri="{FF2B5EF4-FFF2-40B4-BE49-F238E27FC236}">
                <a16:creationId xmlns:a16="http://schemas.microsoft.com/office/drawing/2014/main" id="{A2B313D2-D299-1E47-9AF0-FE9F0E1BE472}"/>
              </a:ext>
            </a:extLst>
          </p:cNvPr>
          <p:cNvPicPr>
            <a:picLocks noChangeAspect="1"/>
          </p:cNvPicPr>
          <p:nvPr/>
        </p:nvPicPr>
        <p:blipFill>
          <a:blip r:embed="rId3"/>
          <a:stretch>
            <a:fillRect/>
          </a:stretch>
        </p:blipFill>
        <p:spPr>
          <a:xfrm>
            <a:off x="133562" y="1019060"/>
            <a:ext cx="7698208" cy="5267195"/>
          </a:xfrm>
          <a:prstGeom prst="rect">
            <a:avLst/>
          </a:prstGeom>
        </p:spPr>
      </p:pic>
    </p:spTree>
    <p:extLst>
      <p:ext uri="{BB962C8B-B14F-4D97-AF65-F5344CB8AC3E}">
        <p14:creationId xmlns:p14="http://schemas.microsoft.com/office/powerpoint/2010/main" val="92876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Applications of DFT</a:t>
            </a:r>
          </a:p>
        </p:txBody>
      </p:sp>
      <p:graphicFrame>
        <p:nvGraphicFramePr>
          <p:cNvPr id="2" name="Table 1">
            <a:extLst>
              <a:ext uri="{FF2B5EF4-FFF2-40B4-BE49-F238E27FC236}">
                <a16:creationId xmlns:a16="http://schemas.microsoft.com/office/drawing/2014/main" id="{1AA0CD4C-90C3-54E3-5FA5-EC115F4D22E7}"/>
              </a:ext>
            </a:extLst>
          </p:cNvPr>
          <p:cNvGraphicFramePr>
            <a:graphicFrameLocks noGrp="1"/>
          </p:cNvGraphicFramePr>
          <p:nvPr>
            <p:extLst>
              <p:ext uri="{D42A27DB-BD31-4B8C-83A1-F6EECF244321}">
                <p14:modId xmlns:p14="http://schemas.microsoft.com/office/powerpoint/2010/main" val="3525076390"/>
              </p:ext>
            </p:extLst>
          </p:nvPr>
        </p:nvGraphicFramePr>
        <p:xfrm>
          <a:off x="760886" y="838200"/>
          <a:ext cx="10785917" cy="5540970"/>
        </p:xfrm>
        <a:graphic>
          <a:graphicData uri="http://schemas.openxmlformats.org/drawingml/2006/table">
            <a:tbl>
              <a:tblPr firstRow="1" bandRow="1">
                <a:tableStyleId>{2D5ABB26-0587-4C30-8999-92F81FD0307C}</a:tableStyleId>
              </a:tblPr>
              <a:tblGrid>
                <a:gridCol w="2182547">
                  <a:extLst>
                    <a:ext uri="{9D8B030D-6E8A-4147-A177-3AD203B41FA5}">
                      <a16:colId xmlns:a16="http://schemas.microsoft.com/office/drawing/2014/main" val="523806165"/>
                    </a:ext>
                  </a:extLst>
                </a:gridCol>
                <a:gridCol w="3086933">
                  <a:extLst>
                    <a:ext uri="{9D8B030D-6E8A-4147-A177-3AD203B41FA5}">
                      <a16:colId xmlns:a16="http://schemas.microsoft.com/office/drawing/2014/main" val="1281703459"/>
                    </a:ext>
                  </a:extLst>
                </a:gridCol>
                <a:gridCol w="2492909">
                  <a:extLst>
                    <a:ext uri="{9D8B030D-6E8A-4147-A177-3AD203B41FA5}">
                      <a16:colId xmlns:a16="http://schemas.microsoft.com/office/drawing/2014/main" val="2877984679"/>
                    </a:ext>
                  </a:extLst>
                </a:gridCol>
                <a:gridCol w="3023528">
                  <a:extLst>
                    <a:ext uri="{9D8B030D-6E8A-4147-A177-3AD203B41FA5}">
                      <a16:colId xmlns:a16="http://schemas.microsoft.com/office/drawing/2014/main" val="1022832622"/>
                    </a:ext>
                  </a:extLst>
                </a:gridCol>
              </a:tblGrid>
              <a:tr h="277048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2000" b="1" dirty="0">
                          <a:solidFill>
                            <a:srgbClr val="3B82F6"/>
                          </a:solidFill>
                        </a:rPr>
                        <a:t>Geometry Optimization</a:t>
                      </a:r>
                      <a:r>
                        <a:rPr lang="en-US" sz="2000" dirty="0"/>
                        <a:t> </a:t>
                      </a:r>
                    </a:p>
                    <a:p>
                      <a:pPr>
                        <a:lnSpc>
                          <a:spcPct val="100000"/>
                        </a:lnSpc>
                      </a:pPr>
                      <a:endParaRPr lang="en-US" sz="2000" dirty="0"/>
                    </a:p>
                    <a:p>
                      <a:pPr>
                        <a:lnSpc>
                          <a:spcPct val="100000"/>
                        </a:lnSpc>
                      </a:pPr>
                      <a:r>
                        <a:rPr lang="en-US" sz="2000" dirty="0"/>
                        <a:t>Finding the most stable 3D arrangement of atoms by minimizing the total energy of the system.</a:t>
                      </a:r>
                      <a:br>
                        <a:rPr lang="en-US" sz="2000" dirty="0"/>
                      </a:b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2000" b="1" dirty="0">
                          <a:solidFill>
                            <a:srgbClr val="3B82F6"/>
                          </a:solidFill>
                        </a:rPr>
                        <a:t>Thermochemistry</a:t>
                      </a:r>
                    </a:p>
                    <a:p>
                      <a:pPr>
                        <a:lnSpc>
                          <a:spcPct val="100000"/>
                        </a:lnSpc>
                      </a:pPr>
                      <a:endParaRPr lang="en-US" sz="2000" dirty="0"/>
                    </a:p>
                    <a:p>
                      <a:pPr>
                        <a:lnSpc>
                          <a:spcPct val="100000"/>
                        </a:lnSpc>
                      </a:pPr>
                      <a:r>
                        <a:rPr lang="en-US" sz="2000" dirty="0"/>
                        <a:t>Calculating reaction energies, bond dissociation energies, and activation barriers (transition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0758961"/>
                  </a:ext>
                </a:extLst>
              </a:tr>
              <a:tr h="277048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2000" b="1" dirty="0">
                          <a:solidFill>
                            <a:srgbClr val="3B82F6"/>
                          </a:solidFill>
                        </a:rPr>
                        <a:t>Spectroscopy Pred.</a:t>
                      </a:r>
                      <a:endParaRPr lang="en-US" sz="2000" dirty="0"/>
                    </a:p>
                    <a:p>
                      <a:pPr>
                        <a:lnSpc>
                          <a:spcPct val="100000"/>
                        </a:lnSpc>
                      </a:pPr>
                      <a:endParaRPr lang="en-US" sz="2000" dirty="0"/>
                    </a:p>
                    <a:p>
                      <a:pPr>
                        <a:lnSpc>
                          <a:spcPct val="100000"/>
                        </a:lnSpc>
                      </a:pPr>
                      <a:r>
                        <a:rPr lang="en-US" sz="2000" dirty="0"/>
                        <a:t>Simulating IR, Raman, and NMR spectra to help experimentalists identify unknown synthesized compounds.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2000" b="1" dirty="0">
                          <a:solidFill>
                            <a:srgbClr val="3B82F6"/>
                          </a:solidFill>
                        </a:rPr>
                        <a:t>Materials Science</a:t>
                      </a:r>
                      <a:endParaRPr lang="en-US" sz="2000" dirty="0"/>
                    </a:p>
                    <a:p>
                      <a:pPr>
                        <a:lnSpc>
                          <a:spcPct val="100000"/>
                        </a:lnSpc>
                      </a:pPr>
                      <a:endParaRPr lang="en-US" sz="2000" dirty="0"/>
                    </a:p>
                    <a:p>
                      <a:pPr>
                        <a:lnSpc>
                          <a:spcPct val="100000"/>
                        </a:lnSpc>
                      </a:pPr>
                      <a:r>
                        <a:rPr lang="en-US" sz="2000" dirty="0"/>
                        <a:t>Calculating band structures, surface chemistry, and crystalline defects.</a:t>
                      </a:r>
                      <a:br>
                        <a:rPr lang="en-US" sz="2000" dirty="0"/>
                      </a:b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620431"/>
                  </a:ext>
                </a:extLst>
              </a:tr>
            </a:tbl>
          </a:graphicData>
        </a:graphic>
      </p:graphicFrame>
      <p:pic>
        <p:nvPicPr>
          <p:cNvPr id="8" name="Picture 7">
            <a:extLst>
              <a:ext uri="{FF2B5EF4-FFF2-40B4-BE49-F238E27FC236}">
                <a16:creationId xmlns:a16="http://schemas.microsoft.com/office/drawing/2014/main" id="{2D4073EC-9C36-8BC5-FEF3-CE38BA0040E6}"/>
              </a:ext>
            </a:extLst>
          </p:cNvPr>
          <p:cNvPicPr>
            <a:picLocks noChangeAspect="1"/>
          </p:cNvPicPr>
          <p:nvPr/>
        </p:nvPicPr>
        <p:blipFill>
          <a:blip r:embed="rId3"/>
          <a:stretch>
            <a:fillRect/>
          </a:stretch>
        </p:blipFill>
        <p:spPr>
          <a:xfrm>
            <a:off x="995476" y="1148005"/>
            <a:ext cx="1931188" cy="2028410"/>
          </a:xfrm>
          <a:prstGeom prst="rect">
            <a:avLst/>
          </a:prstGeom>
        </p:spPr>
      </p:pic>
      <p:pic>
        <p:nvPicPr>
          <p:cNvPr id="10" name="Picture 9">
            <a:extLst>
              <a:ext uri="{FF2B5EF4-FFF2-40B4-BE49-F238E27FC236}">
                <a16:creationId xmlns:a16="http://schemas.microsoft.com/office/drawing/2014/main" id="{656F47A1-0B7A-DE62-B4A2-392BEDF99874}"/>
              </a:ext>
            </a:extLst>
          </p:cNvPr>
          <p:cNvPicPr>
            <a:picLocks noChangeAspect="1"/>
          </p:cNvPicPr>
          <p:nvPr/>
        </p:nvPicPr>
        <p:blipFill>
          <a:blip r:embed="rId4"/>
          <a:stretch>
            <a:fillRect/>
          </a:stretch>
        </p:blipFill>
        <p:spPr>
          <a:xfrm>
            <a:off x="6149396" y="1321541"/>
            <a:ext cx="2225723" cy="1908894"/>
          </a:xfrm>
          <a:prstGeom prst="rect">
            <a:avLst/>
          </a:prstGeom>
        </p:spPr>
      </p:pic>
      <p:pic>
        <p:nvPicPr>
          <p:cNvPr id="12" name="Picture 11">
            <a:extLst>
              <a:ext uri="{FF2B5EF4-FFF2-40B4-BE49-F238E27FC236}">
                <a16:creationId xmlns:a16="http://schemas.microsoft.com/office/drawing/2014/main" id="{192B23E4-CDF4-7725-DF7B-339D97C33860}"/>
              </a:ext>
            </a:extLst>
          </p:cNvPr>
          <p:cNvPicPr>
            <a:picLocks noChangeAspect="1"/>
          </p:cNvPicPr>
          <p:nvPr/>
        </p:nvPicPr>
        <p:blipFill>
          <a:blip r:embed="rId5"/>
          <a:stretch>
            <a:fillRect/>
          </a:stretch>
        </p:blipFill>
        <p:spPr>
          <a:xfrm>
            <a:off x="820957" y="4204904"/>
            <a:ext cx="1963666" cy="1764671"/>
          </a:xfrm>
          <a:prstGeom prst="rect">
            <a:avLst/>
          </a:prstGeom>
        </p:spPr>
      </p:pic>
      <p:pic>
        <p:nvPicPr>
          <p:cNvPr id="16" name="Picture 15">
            <a:extLst>
              <a:ext uri="{FF2B5EF4-FFF2-40B4-BE49-F238E27FC236}">
                <a16:creationId xmlns:a16="http://schemas.microsoft.com/office/drawing/2014/main" id="{F7EDF799-CED8-2B92-80D6-385FB0AF208E}"/>
              </a:ext>
            </a:extLst>
          </p:cNvPr>
          <p:cNvPicPr>
            <a:picLocks noChangeAspect="1"/>
          </p:cNvPicPr>
          <p:nvPr/>
        </p:nvPicPr>
        <p:blipFill>
          <a:blip r:embed="rId6"/>
          <a:stretch>
            <a:fillRect/>
          </a:stretch>
        </p:blipFill>
        <p:spPr>
          <a:xfrm>
            <a:off x="6238357" y="4066660"/>
            <a:ext cx="1998095" cy="1908894"/>
          </a:xfrm>
          <a:prstGeom prst="rect">
            <a:avLst/>
          </a:prstGeom>
        </p:spPr>
      </p:pic>
    </p:spTree>
    <p:extLst>
      <p:ext uri="{BB962C8B-B14F-4D97-AF65-F5344CB8AC3E}">
        <p14:creationId xmlns:p14="http://schemas.microsoft.com/office/powerpoint/2010/main" val="4243182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DFT in the Biological Field</a:t>
            </a:r>
          </a:p>
        </p:txBody>
      </p:sp>
      <p:graphicFrame>
        <p:nvGraphicFramePr>
          <p:cNvPr id="19" name="Table 18">
            <a:extLst>
              <a:ext uri="{FF2B5EF4-FFF2-40B4-BE49-F238E27FC236}">
                <a16:creationId xmlns:a16="http://schemas.microsoft.com/office/drawing/2014/main" id="{68E0ACB6-DFAE-C8B4-6C0E-EEE89F8EC80C}"/>
              </a:ext>
            </a:extLst>
          </p:cNvPr>
          <p:cNvGraphicFramePr>
            <a:graphicFrameLocks noGrp="1"/>
          </p:cNvGraphicFramePr>
          <p:nvPr>
            <p:extLst>
              <p:ext uri="{D42A27DB-BD31-4B8C-83A1-F6EECF244321}">
                <p14:modId xmlns:p14="http://schemas.microsoft.com/office/powerpoint/2010/main" val="632801414"/>
              </p:ext>
            </p:extLst>
          </p:nvPr>
        </p:nvGraphicFramePr>
        <p:xfrm>
          <a:off x="1041215" y="4077816"/>
          <a:ext cx="10111794" cy="2414424"/>
        </p:xfrm>
        <a:graphic>
          <a:graphicData uri="http://schemas.openxmlformats.org/drawingml/2006/table">
            <a:tbl>
              <a:tblPr firstRow="1" bandRow="1">
                <a:tableStyleId>{5C22544A-7EE6-4342-B048-85BDC9FD1C3A}</a:tableStyleId>
              </a:tblPr>
              <a:tblGrid>
                <a:gridCol w="3370598">
                  <a:extLst>
                    <a:ext uri="{9D8B030D-6E8A-4147-A177-3AD203B41FA5}">
                      <a16:colId xmlns:a16="http://schemas.microsoft.com/office/drawing/2014/main" val="2366156551"/>
                    </a:ext>
                  </a:extLst>
                </a:gridCol>
                <a:gridCol w="3370598">
                  <a:extLst>
                    <a:ext uri="{9D8B030D-6E8A-4147-A177-3AD203B41FA5}">
                      <a16:colId xmlns:a16="http://schemas.microsoft.com/office/drawing/2014/main" val="522853345"/>
                    </a:ext>
                  </a:extLst>
                </a:gridCol>
                <a:gridCol w="3370598">
                  <a:extLst>
                    <a:ext uri="{9D8B030D-6E8A-4147-A177-3AD203B41FA5}">
                      <a16:colId xmlns:a16="http://schemas.microsoft.com/office/drawing/2014/main" val="2070777063"/>
                    </a:ext>
                  </a:extLst>
                </a:gridCol>
              </a:tblGrid>
              <a:tr h="494184">
                <a:tc>
                  <a:txBody>
                    <a:bodyPr/>
                    <a:lstStyle/>
                    <a:p>
                      <a:pPr algn="ctr"/>
                      <a:r>
                        <a:rPr lang="en-US" sz="2400" dirty="0"/>
                        <a:t>Enzyme Catalysis</a:t>
                      </a:r>
                    </a:p>
                  </a:txBody>
                  <a:tcPr anchor="ctr"/>
                </a:tc>
                <a:tc>
                  <a:txBody>
                    <a:bodyPr/>
                    <a:lstStyle/>
                    <a:p>
                      <a:pPr algn="ctr"/>
                      <a:r>
                        <a:rPr lang="en-US" sz="2400" dirty="0"/>
                        <a:t>Metalloproteins</a:t>
                      </a:r>
                    </a:p>
                  </a:txBody>
                  <a:tcPr anchor="ctr"/>
                </a:tc>
                <a:tc>
                  <a:txBody>
                    <a:bodyPr/>
                    <a:lstStyle/>
                    <a:p>
                      <a:pPr algn="ctr"/>
                      <a:r>
                        <a:rPr lang="en-US" sz="2400" dirty="0"/>
                        <a:t>Drug Design</a:t>
                      </a:r>
                    </a:p>
                  </a:txBody>
                  <a:tcPr anchor="ctr"/>
                </a:tc>
                <a:extLst>
                  <a:ext uri="{0D108BD9-81ED-4DB2-BD59-A6C34878D82A}">
                    <a16:rowId xmlns:a16="http://schemas.microsoft.com/office/drawing/2014/main" val="1186946706"/>
                  </a:ext>
                </a:extLst>
              </a:tr>
              <a:tr h="1740741">
                <a:tc>
                  <a:txBody>
                    <a:bodyPr/>
                    <a:lstStyle/>
                    <a:p>
                      <a:r>
                        <a:rPr lang="en-US" sz="2000" dirty="0"/>
                        <a:t>Modeling the exact </a:t>
                      </a:r>
                      <a:r>
                        <a:rPr lang="en-US" sz="2000" dirty="0">
                          <a:solidFill>
                            <a:srgbClr val="C00000"/>
                          </a:solidFill>
                        </a:rPr>
                        <a:t>transition states</a:t>
                      </a:r>
                      <a:r>
                        <a:rPr lang="en-US" sz="2000" dirty="0"/>
                        <a:t> within active sites to understand how enzymes lower reaction barriers at the quantum level.</a:t>
                      </a:r>
                    </a:p>
                  </a:txBody>
                  <a:tcPr/>
                </a:tc>
                <a:tc>
                  <a:txBody>
                    <a:bodyPr/>
                    <a:lstStyle/>
                    <a:p>
                      <a:r>
                        <a:rPr lang="en-US" sz="2000" dirty="0"/>
                        <a:t>Traditional mechanics fail at modeling transition metals. DFT excels at mapping the complex </a:t>
                      </a:r>
                      <a:r>
                        <a:rPr lang="en-US" sz="2000" dirty="0">
                          <a:solidFill>
                            <a:srgbClr val="C00000"/>
                          </a:solidFill>
                        </a:rPr>
                        <a:t>electron coordination </a:t>
                      </a:r>
                      <a:r>
                        <a:rPr lang="en-US" sz="2000" dirty="0"/>
                        <a:t>of metals like Iron or Zinc.</a:t>
                      </a:r>
                    </a:p>
                  </a:txBody>
                  <a:tcPr/>
                </a:tc>
                <a:tc>
                  <a:txBody>
                    <a:bodyPr/>
                    <a:lstStyle/>
                    <a:p>
                      <a:r>
                        <a:rPr lang="en-US" sz="2000" dirty="0"/>
                        <a:t>Accurately mapping </a:t>
                      </a:r>
                      <a:r>
                        <a:rPr lang="en-US" sz="2000" dirty="0">
                          <a:solidFill>
                            <a:srgbClr val="C00000"/>
                          </a:solidFill>
                        </a:rPr>
                        <a:t>charge</a:t>
                      </a:r>
                      <a:r>
                        <a:rPr lang="en-US" sz="2000" dirty="0"/>
                        <a:t> distributions and highly specific </a:t>
                      </a:r>
                      <a:r>
                        <a:rPr lang="en-US" sz="2000" dirty="0">
                          <a:solidFill>
                            <a:srgbClr val="C00000"/>
                          </a:solidFill>
                        </a:rPr>
                        <a:t>binding energies </a:t>
                      </a:r>
                      <a:r>
                        <a:rPr lang="en-US" sz="2000" dirty="0"/>
                        <a:t>of pharmaceuticals interacting with biological targets.</a:t>
                      </a:r>
                    </a:p>
                    <a:p>
                      <a:endParaRPr lang="en-US" sz="2000" dirty="0"/>
                    </a:p>
                  </a:txBody>
                  <a:tcPr/>
                </a:tc>
                <a:extLst>
                  <a:ext uri="{0D108BD9-81ED-4DB2-BD59-A6C34878D82A}">
                    <a16:rowId xmlns:a16="http://schemas.microsoft.com/office/drawing/2014/main" val="2478122879"/>
                  </a:ext>
                </a:extLst>
              </a:tr>
            </a:tbl>
          </a:graphicData>
        </a:graphic>
      </p:graphicFrame>
      <p:pic>
        <p:nvPicPr>
          <p:cNvPr id="5" name="Picture 4">
            <a:extLst>
              <a:ext uri="{FF2B5EF4-FFF2-40B4-BE49-F238E27FC236}">
                <a16:creationId xmlns:a16="http://schemas.microsoft.com/office/drawing/2014/main" id="{DD374DDB-E430-1FCA-53E7-A19C827C6D71}"/>
              </a:ext>
            </a:extLst>
          </p:cNvPr>
          <p:cNvPicPr>
            <a:picLocks noChangeAspect="1"/>
          </p:cNvPicPr>
          <p:nvPr/>
        </p:nvPicPr>
        <p:blipFill>
          <a:blip r:embed="rId3"/>
          <a:stretch>
            <a:fillRect/>
          </a:stretch>
        </p:blipFill>
        <p:spPr>
          <a:xfrm>
            <a:off x="1208076" y="1543671"/>
            <a:ext cx="9511095" cy="2313695"/>
          </a:xfrm>
          <a:prstGeom prst="rect">
            <a:avLst/>
          </a:prstGeom>
        </p:spPr>
      </p:pic>
      <p:sp>
        <p:nvSpPr>
          <p:cNvPr id="7" name="TextBox 6">
            <a:extLst>
              <a:ext uri="{FF2B5EF4-FFF2-40B4-BE49-F238E27FC236}">
                <a16:creationId xmlns:a16="http://schemas.microsoft.com/office/drawing/2014/main" id="{09B71351-8FD5-6A26-0B4B-01E22150E725}"/>
              </a:ext>
            </a:extLst>
          </p:cNvPr>
          <p:cNvSpPr txBox="1"/>
          <p:nvPr/>
        </p:nvSpPr>
        <p:spPr>
          <a:xfrm>
            <a:off x="1041215" y="735484"/>
            <a:ext cx="10111794" cy="646331"/>
          </a:xfrm>
          <a:prstGeom prst="rect">
            <a:avLst/>
          </a:prstGeom>
          <a:noFill/>
        </p:spPr>
        <p:txBody>
          <a:bodyPr wrap="square">
            <a:spAutoFit/>
          </a:bodyPr>
          <a:lstStyle/>
          <a:p>
            <a:r>
              <a:rPr lang="en-US" dirty="0"/>
              <a:t>Entire proteins are currently too large for pure DFT. Instead, DFT bridges the scales by focusing on the </a:t>
            </a:r>
            <a:r>
              <a:rPr lang="en-US" dirty="0">
                <a:solidFill>
                  <a:srgbClr val="3B82F6"/>
                </a:solidFill>
              </a:rPr>
              <a:t>active site</a:t>
            </a:r>
            <a:r>
              <a:rPr lang="en-US" dirty="0"/>
              <a:t>.</a:t>
            </a:r>
          </a:p>
        </p:txBody>
      </p:sp>
    </p:spTree>
    <p:extLst>
      <p:ext uri="{BB962C8B-B14F-4D97-AF65-F5344CB8AC3E}">
        <p14:creationId xmlns:p14="http://schemas.microsoft.com/office/powerpoint/2010/main" val="56134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Antechamber &amp; GAFF</a:t>
            </a:r>
          </a:p>
        </p:txBody>
      </p:sp>
      <p:sp>
        <p:nvSpPr>
          <p:cNvPr id="8" name="Content Placeholder 7">
            <a:extLst>
              <a:ext uri="{FF2B5EF4-FFF2-40B4-BE49-F238E27FC236}">
                <a16:creationId xmlns:a16="http://schemas.microsoft.com/office/drawing/2014/main" id="{DA6AA4E2-49A0-3B16-B706-C0D418DB08D0}"/>
              </a:ext>
            </a:extLst>
          </p:cNvPr>
          <p:cNvSpPr>
            <a:spLocks noGrp="1"/>
          </p:cNvSpPr>
          <p:nvPr>
            <p:ph idx="1"/>
          </p:nvPr>
        </p:nvSpPr>
        <p:spPr>
          <a:xfrm>
            <a:off x="905497" y="918294"/>
            <a:ext cx="10540831" cy="5338763"/>
          </a:xfrm>
        </p:spPr>
        <p:txBody>
          <a:bodyPr>
            <a:normAutofit/>
          </a:bodyPr>
          <a:lstStyle/>
          <a:p>
            <a:pPr marL="0" indent="0">
              <a:buNone/>
            </a:pPr>
            <a:r>
              <a:rPr lang="en-US" sz="2400" b="1" dirty="0">
                <a:latin typeface="Calibri" panose="020F0502020204030204" pitchFamily="34" charset="0"/>
                <a:cs typeface="Calibri" panose="020F0502020204030204" pitchFamily="34" charset="0"/>
              </a:rPr>
              <a:t>Antechamber:</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Part of </a:t>
            </a:r>
            <a:r>
              <a:rPr lang="en-US" sz="2400" dirty="0" err="1">
                <a:latin typeface="Calibri" panose="020F0502020204030204" pitchFamily="34" charset="0"/>
                <a:cs typeface="Calibri" panose="020F0502020204030204" pitchFamily="34" charset="0"/>
              </a:rPr>
              <a:t>AmberTools</a:t>
            </a:r>
            <a:r>
              <a:rPr lang="en-US" sz="2400" dirty="0">
                <a:latin typeface="Calibri" panose="020F0502020204030204" pitchFamily="34" charset="0"/>
                <a:cs typeface="Calibri" panose="020F0502020204030204" pitchFamily="34" charset="0"/>
              </a:rPr>
              <a:t>, designed to generate </a:t>
            </a:r>
            <a:r>
              <a:rPr lang="en-US" sz="2400" dirty="0" err="1">
                <a:latin typeface="Calibri" panose="020F0502020204030204" pitchFamily="34" charset="0"/>
                <a:cs typeface="Calibri" panose="020F0502020204030204" pitchFamily="34" charset="0"/>
              </a:rPr>
              <a:t>prmtop</a:t>
            </a:r>
            <a:r>
              <a:rPr lang="en-US" sz="2400" dirty="0">
                <a:latin typeface="Calibri" panose="020F0502020204030204" pitchFamily="34" charset="0"/>
                <a:cs typeface="Calibri" panose="020F0502020204030204" pitchFamily="34" charset="0"/>
              </a:rPr>
              <a:t> and </a:t>
            </a:r>
            <a:r>
              <a:rPr lang="en-US" sz="2400" dirty="0" err="1">
                <a:latin typeface="Calibri" panose="020F0502020204030204" pitchFamily="34" charset="0"/>
                <a:cs typeface="Calibri" panose="020F0502020204030204" pitchFamily="34" charset="0"/>
              </a:rPr>
              <a:t>inpcrd</a:t>
            </a:r>
            <a:r>
              <a:rPr lang="en-US" sz="2400" dirty="0">
                <a:latin typeface="Calibri" panose="020F0502020204030204" pitchFamily="34" charset="0"/>
                <a:cs typeface="Calibri" panose="020F0502020204030204" pitchFamily="34" charset="0"/>
              </a:rPr>
              <a:t> files for systems with a small molecule as the ligand</a:t>
            </a:r>
          </a:p>
          <a:p>
            <a:r>
              <a:rPr lang="en-US" sz="2400" dirty="0">
                <a:latin typeface="Calibri" panose="020F0502020204030204" pitchFamily="34" charset="0"/>
                <a:cs typeface="Calibri" panose="020F0502020204030204" pitchFamily="34" charset="0"/>
              </a:rPr>
              <a:t>Designed to be used with the "general AMBER force field (</a:t>
            </a:r>
            <a:r>
              <a:rPr lang="en-US" sz="2400" b="1" dirty="0">
                <a:latin typeface="Calibri" panose="020F0502020204030204" pitchFamily="34" charset="0"/>
                <a:cs typeface="Calibri" panose="020F0502020204030204" pitchFamily="34" charset="0"/>
              </a:rPr>
              <a:t>GAFF</a:t>
            </a:r>
            <a:r>
              <a:rPr lang="en-US" sz="2400" dirty="0">
                <a:latin typeface="Calibri" panose="020F0502020204030204" pitchFamily="34" charset="0"/>
                <a:cs typeface="Calibri" panose="020F0502020204030204" pitchFamily="34" charset="0"/>
              </a:rPr>
              <a:t>) ", which covers pharmaceutical organic chemical space (C, N, O, S, P, H, Halogens).</a:t>
            </a:r>
          </a:p>
          <a:p>
            <a:pPr marL="0" indent="0">
              <a:buNone/>
            </a:pPr>
            <a:r>
              <a:rPr lang="en-US" sz="2400" b="1" dirty="0">
                <a:latin typeface="Calibri" panose="020F0502020204030204" pitchFamily="34" charset="0"/>
                <a:cs typeface="Calibri" panose="020F0502020204030204" pitchFamily="34" charset="0"/>
              </a:rPr>
              <a:t>GAFF:</a:t>
            </a:r>
          </a:p>
          <a:p>
            <a:r>
              <a:rPr lang="en-US" sz="2400" dirty="0">
                <a:latin typeface="Calibri" panose="020F0502020204030204" pitchFamily="34" charset="0"/>
                <a:cs typeface="Calibri" panose="020F0502020204030204" pitchFamily="34" charset="0"/>
              </a:rPr>
              <a:t>Compatible with traditional AMBER macromolecular force fields, with the atom types much more general such that they cover most of the organic chemical space (missing parameters rarely occur).</a:t>
            </a:r>
          </a:p>
          <a:p>
            <a:r>
              <a:rPr lang="en-US" sz="2400" dirty="0">
                <a:latin typeface="Calibri" panose="020F0502020204030204" pitchFamily="34" charset="0"/>
                <a:cs typeface="Calibri" panose="020F0502020204030204" pitchFamily="34" charset="0"/>
              </a:rPr>
              <a:t>The charge methods: RESP or AM1-BCC.</a:t>
            </a:r>
          </a:p>
          <a:p>
            <a:r>
              <a:rPr lang="en-US" sz="2400" dirty="0">
                <a:latin typeface="Calibri" panose="020F0502020204030204" pitchFamily="34" charset="0"/>
                <a:cs typeface="Calibri" panose="020F0502020204030204" pitchFamily="34" charset="0"/>
              </a:rPr>
              <a:t>A useful molecular mechanical tool for rational drug design. Especially in binding free energy calculations and molecular docking studies.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4" name="Rectangle 13">
            <a:extLst>
              <a:ext uri="{FF2B5EF4-FFF2-40B4-BE49-F238E27FC236}">
                <a16:creationId xmlns:a16="http://schemas.microsoft.com/office/drawing/2014/main" id="{05091737-250F-D0A6-3EFF-3B27490E520B}"/>
              </a:ext>
            </a:extLst>
          </p:cNvPr>
          <p:cNvSpPr/>
          <p:nvPr/>
        </p:nvSpPr>
        <p:spPr>
          <a:xfrm>
            <a:off x="6888035" y="3724345"/>
            <a:ext cx="4705489" cy="2576338"/>
          </a:xfrm>
          <a:prstGeom prst="rect">
            <a:avLst/>
          </a:prstGeom>
          <a:solidFill>
            <a:srgbClr val="F1E7E6"/>
          </a:solidFill>
          <a:ln>
            <a:solidFill>
              <a:srgbClr val="5E2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Introduction to Density Functional Theory (DFT)</a:t>
            </a:r>
          </a:p>
        </p:txBody>
      </p:sp>
      <p:graphicFrame>
        <p:nvGraphicFramePr>
          <p:cNvPr id="5" name="Object 4">
            <a:extLst>
              <a:ext uri="{FF2B5EF4-FFF2-40B4-BE49-F238E27FC236}">
                <a16:creationId xmlns:a16="http://schemas.microsoft.com/office/drawing/2014/main" id="{E906169B-EA59-59A8-A30C-0E59197DB8C4}"/>
              </a:ext>
            </a:extLst>
          </p:cNvPr>
          <p:cNvGraphicFramePr>
            <a:graphicFrameLocks noChangeAspect="1"/>
          </p:cNvGraphicFramePr>
          <p:nvPr>
            <p:extLst>
              <p:ext uri="{D42A27DB-BD31-4B8C-83A1-F6EECF244321}">
                <p14:modId xmlns:p14="http://schemas.microsoft.com/office/powerpoint/2010/main" val="926890669"/>
              </p:ext>
            </p:extLst>
          </p:nvPr>
        </p:nvGraphicFramePr>
        <p:xfrm>
          <a:off x="1033855" y="1249882"/>
          <a:ext cx="3175265" cy="959362"/>
        </p:xfrm>
        <a:graphic>
          <a:graphicData uri="http://schemas.openxmlformats.org/presentationml/2006/ole">
            <mc:AlternateContent xmlns:mc="http://schemas.openxmlformats.org/markup-compatibility/2006">
              <mc:Choice xmlns:v="urn:schemas-microsoft-com:vml" Requires="v">
                <p:oleObj name="Equation" r:id="rId3" imgW="672840" imgH="203040" progId="Equation.DSMT4">
                  <p:embed/>
                </p:oleObj>
              </mc:Choice>
              <mc:Fallback>
                <p:oleObj name="Equation" r:id="rId3" imgW="672840" imgH="203040" progId="Equation.DSMT4">
                  <p:embed/>
                  <p:pic>
                    <p:nvPicPr>
                      <p:cNvPr id="7" name="Object 6"/>
                      <p:cNvPicPr>
                        <a:picLocks noChangeAspect="1" noChangeArrowheads="1"/>
                      </p:cNvPicPr>
                      <p:nvPr/>
                    </p:nvPicPr>
                    <p:blipFill>
                      <a:blip r:embed="rId4"/>
                      <a:srcRect/>
                      <a:stretch>
                        <a:fillRect/>
                      </a:stretch>
                    </p:blipFill>
                    <p:spPr bwMode="auto">
                      <a:xfrm>
                        <a:off x="1033855" y="1249882"/>
                        <a:ext cx="3175265" cy="959362"/>
                      </a:xfrm>
                      <a:prstGeom prst="rect">
                        <a:avLst/>
                      </a:prstGeom>
                      <a:solidFill>
                        <a:srgbClr val="FFFFCC"/>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7" name="Content Placeholder 7">
                <a:extLst>
                  <a:ext uri="{FF2B5EF4-FFF2-40B4-BE49-F238E27FC236}">
                    <a16:creationId xmlns:a16="http://schemas.microsoft.com/office/drawing/2014/main" id="{CF6C6140-CBC3-A45B-2B3C-CE1E48B51E07}"/>
                  </a:ext>
                </a:extLst>
              </p:cNvPr>
              <p:cNvSpPr>
                <a:spLocks noGrp="1"/>
              </p:cNvSpPr>
              <p:nvPr>
                <p:ph idx="1"/>
              </p:nvPr>
            </p:nvSpPr>
            <p:spPr>
              <a:xfrm>
                <a:off x="718613" y="2641880"/>
                <a:ext cx="5481953" cy="3732221"/>
              </a:xfrm>
            </p:spPr>
            <p:txBody>
              <a:bodyPr>
                <a:normAutofit/>
              </a:bodyPr>
              <a:lstStyle/>
              <a:p>
                <a14:m>
                  <m:oMath xmlns:m="http://schemas.openxmlformats.org/officeDocument/2006/math">
                    <m:acc>
                      <m:accPr>
                        <m:chr m:val="̂"/>
                        <m:ctrlPr>
                          <a:rPr lang="en-US" i="1" smtClean="0">
                            <a:latin typeface="Cambria Math" panose="02040503050406030204" pitchFamily="18" charset="0"/>
                            <a:cs typeface="Calibri" panose="020F0502020204030204" pitchFamily="34" charset="0"/>
                          </a:rPr>
                        </m:ctrlPr>
                      </m:accPr>
                      <m:e>
                        <m:r>
                          <a:rPr lang="en-US" b="0" i="1" smtClean="0">
                            <a:latin typeface="Cambria Math" panose="02040503050406030204" pitchFamily="18" charset="0"/>
                            <a:cs typeface="Calibri" panose="020F0502020204030204" pitchFamily="34" charset="0"/>
                          </a:rPr>
                          <m:t>𝐻</m:t>
                        </m:r>
                      </m:e>
                    </m:acc>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a:t>
                </a:r>
                <a:r>
                  <a:rPr lang="en-US" dirty="0">
                    <a:solidFill>
                      <a:srgbClr val="C00000"/>
                    </a:solidFill>
                    <a:latin typeface="Calibri" panose="020F0502020204030204" pitchFamily="34" charset="0"/>
                    <a:cs typeface="Calibri" panose="020F0502020204030204" pitchFamily="34" charset="0"/>
                  </a:rPr>
                  <a:t>Hamiltonian</a:t>
                </a:r>
                <a:r>
                  <a:rPr lang="en-US" dirty="0">
                    <a:latin typeface="Calibri" panose="020F0502020204030204" pitchFamily="34" charset="0"/>
                    <a:cs typeface="Calibri" panose="020F0502020204030204" pitchFamily="34" charset="0"/>
                  </a:rPr>
                  <a:t>): the mathematical operator representing total energy (kinetic + potential)</a:t>
                </a:r>
              </a:p>
              <a:p>
                <a14:m>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Calibri" panose="020F0502020204030204" pitchFamily="34" charset="0"/>
                      </a:rPr>
                      <m:t>Ψ</m:t>
                    </m:r>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a:t>
                </a:r>
                <a:r>
                  <a:rPr lang="en-US" dirty="0">
                    <a:solidFill>
                      <a:srgbClr val="C00000"/>
                    </a:solidFill>
                    <a:latin typeface="Calibri" panose="020F0502020204030204" pitchFamily="34" charset="0"/>
                    <a:cs typeface="Calibri" panose="020F0502020204030204" pitchFamily="34" charset="0"/>
                  </a:rPr>
                  <a:t>Wavefunction</a:t>
                </a:r>
                <a:r>
                  <a:rPr lang="en-US" dirty="0">
                    <a:latin typeface="Calibri" panose="020F0502020204030204" pitchFamily="34" charset="0"/>
                    <a:cs typeface="Calibri" panose="020F0502020204030204" pitchFamily="34" charset="0"/>
                  </a:rPr>
                  <a:t>): the mathematical description of the quantum state of the particles</a:t>
                </a:r>
              </a:p>
              <a:p>
                <a14:m>
                  <m:oMath xmlns:m="http://schemas.openxmlformats.org/officeDocument/2006/math">
                    <m:r>
                      <a:rPr lang="en-US" b="0" i="1" smtClean="0">
                        <a:latin typeface="Cambria Math" panose="02040503050406030204" pitchFamily="18" charset="0"/>
                        <a:ea typeface="Cambria Math" panose="02040503050406030204" pitchFamily="18" charset="0"/>
                        <a:cs typeface="Calibri" panose="020F0502020204030204" pitchFamily="34" charset="0"/>
                      </a:rPr>
                      <m:t>𝐸</m:t>
                    </m:r>
                    <m:r>
                      <a:rPr lang="en-US" b="0" i="1" smtClean="0">
                        <a:latin typeface="Cambria Math" panose="02040503050406030204" pitchFamily="18"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a:t>
                </a:r>
                <a:r>
                  <a:rPr lang="en-US" dirty="0">
                    <a:solidFill>
                      <a:srgbClr val="C00000"/>
                    </a:solidFill>
                    <a:latin typeface="Calibri" panose="020F0502020204030204" pitchFamily="34" charset="0"/>
                    <a:cs typeface="Calibri" panose="020F0502020204030204" pitchFamily="34" charset="0"/>
                  </a:rPr>
                  <a:t>Energy</a:t>
                </a:r>
                <a:r>
                  <a:rPr lang="en-US" dirty="0">
                    <a:latin typeface="Calibri" panose="020F0502020204030204" pitchFamily="34" charset="0"/>
                    <a:cs typeface="Calibri" panose="020F0502020204030204" pitchFamily="34" charset="0"/>
                  </a:rPr>
                  <a:t>): the total energy of the system</a:t>
                </a:r>
              </a:p>
            </p:txBody>
          </p:sp>
        </mc:Choice>
        <mc:Fallback xmlns="">
          <p:sp>
            <p:nvSpPr>
              <p:cNvPr id="7" name="Content Placeholder 7">
                <a:extLst>
                  <a:ext uri="{FF2B5EF4-FFF2-40B4-BE49-F238E27FC236}">
                    <a16:creationId xmlns:a16="http://schemas.microsoft.com/office/drawing/2014/main" id="{CF6C6140-CBC3-A45B-2B3C-CE1E48B51E07}"/>
                  </a:ext>
                </a:extLst>
              </p:cNvPr>
              <p:cNvSpPr>
                <a:spLocks noGrp="1" noRot="1" noChangeAspect="1" noMove="1" noResize="1" noEditPoints="1" noAdjustHandles="1" noChangeArrowheads="1" noChangeShapeType="1" noTextEdit="1"/>
              </p:cNvSpPr>
              <p:nvPr>
                <p:ph idx="1"/>
              </p:nvPr>
            </p:nvSpPr>
            <p:spPr>
              <a:xfrm>
                <a:off x="718613" y="2641880"/>
                <a:ext cx="5481953" cy="3732221"/>
              </a:xfrm>
              <a:blipFill>
                <a:blip r:embed="rId5"/>
                <a:stretch>
                  <a:fillRect t="-2284" r="-3448"/>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A8FB9247-DD76-D796-45E6-2F95B48EC178}"/>
              </a:ext>
            </a:extLst>
          </p:cNvPr>
          <p:cNvSpPr txBox="1">
            <a:spLocks/>
          </p:cNvSpPr>
          <p:nvPr/>
        </p:nvSpPr>
        <p:spPr>
          <a:xfrm>
            <a:off x="6888036" y="1194333"/>
            <a:ext cx="4705488" cy="2029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Quantum mechanics dictates that the exact energy and properties of a molecule can be calculated by solving this equation</a:t>
            </a:r>
          </a:p>
        </p:txBody>
      </p:sp>
      <p:cxnSp>
        <p:nvCxnSpPr>
          <p:cNvPr id="11" name="Straight Connector 10">
            <a:extLst>
              <a:ext uri="{FF2B5EF4-FFF2-40B4-BE49-F238E27FC236}">
                <a16:creationId xmlns:a16="http://schemas.microsoft.com/office/drawing/2014/main" id="{59CF7ED8-2E36-7B34-82E9-560A86CB265E}"/>
              </a:ext>
            </a:extLst>
          </p:cNvPr>
          <p:cNvCxnSpPr/>
          <p:nvPr/>
        </p:nvCxnSpPr>
        <p:spPr>
          <a:xfrm>
            <a:off x="6427498" y="1249882"/>
            <a:ext cx="0" cy="5231011"/>
          </a:xfrm>
          <a:prstGeom prst="line">
            <a:avLst/>
          </a:prstGeom>
        </p:spPr>
        <p:style>
          <a:lnRef idx="2">
            <a:schemeClr val="accent1"/>
          </a:lnRef>
          <a:fillRef idx="0">
            <a:schemeClr val="accent1"/>
          </a:fillRef>
          <a:effectRef idx="1">
            <a:schemeClr val="accent1"/>
          </a:effectRef>
          <a:fontRef idx="minor">
            <a:schemeClr val="tx1"/>
          </a:fontRef>
        </p:style>
      </p:cxnSp>
      <p:sp>
        <p:nvSpPr>
          <p:cNvPr id="13" name="Content Placeholder 7">
            <a:extLst>
              <a:ext uri="{FF2B5EF4-FFF2-40B4-BE49-F238E27FC236}">
                <a16:creationId xmlns:a16="http://schemas.microsoft.com/office/drawing/2014/main" id="{D0D8E78A-5094-A162-E312-17024B3451CE}"/>
              </a:ext>
            </a:extLst>
          </p:cNvPr>
          <p:cNvSpPr txBox="1">
            <a:spLocks/>
          </p:cNvSpPr>
          <p:nvPr/>
        </p:nvSpPr>
        <p:spPr>
          <a:xfrm>
            <a:off x="6984813" y="3793476"/>
            <a:ext cx="4511931" cy="24538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200" b="1" dirty="0">
                <a:latin typeface="Calibri" panose="020F0502020204030204" pitchFamily="34" charset="0"/>
                <a:cs typeface="Calibri" panose="020F0502020204030204" pitchFamily="34" charset="0"/>
              </a:rPr>
              <a:t>The Catch: </a:t>
            </a:r>
            <a:r>
              <a:rPr lang="en-US" sz="2200" dirty="0">
                <a:latin typeface="Calibri" panose="020F0502020204030204" pitchFamily="34" charset="0"/>
                <a:cs typeface="Calibri" panose="020F0502020204030204" pitchFamily="34" charset="0"/>
              </a:rPr>
              <a:t>For anything larger than a simple one-electron system (like a Hydrogen atom), finding an exact solution to this equation is </a:t>
            </a:r>
            <a:r>
              <a:rPr lang="en-US" sz="2200" b="1" dirty="0">
                <a:latin typeface="Calibri" panose="020F0502020204030204" pitchFamily="34" charset="0"/>
                <a:cs typeface="Calibri" panose="020F0502020204030204" pitchFamily="34" charset="0"/>
              </a:rPr>
              <a:t>mathematically and computationally Impossible</a:t>
            </a:r>
            <a:r>
              <a:rPr lang="en-US" sz="2200" dirty="0">
                <a:latin typeface="Calibri" panose="020F0502020204030204" pitchFamily="34" charset="0"/>
                <a:cs typeface="Calibri" panose="020F0502020204030204" pitchFamily="34" charset="0"/>
              </a:rPr>
              <a:t>.</a:t>
            </a:r>
          </a:p>
          <a:p>
            <a:pPr marL="0" indent="0">
              <a:lnSpc>
                <a:spcPct val="120000"/>
              </a:lnSpc>
              <a:buNone/>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222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5" name="Google Shape;105;p14" descr="image.png"/>
          <p:cNvPicPr preferRelativeResize="0"/>
          <p:nvPr/>
        </p:nvPicPr>
        <p:blipFill rotWithShape="1">
          <a:blip r:embed="rId3">
            <a:alphaModFix/>
          </a:blip>
          <a:srcRect/>
          <a:stretch/>
        </p:blipFill>
        <p:spPr>
          <a:xfrm>
            <a:off x="762000" y="5076479"/>
            <a:ext cx="10668000" cy="1181100"/>
          </a:xfrm>
          <a:prstGeom prst="rect">
            <a:avLst/>
          </a:prstGeom>
          <a:noFill/>
          <a:ln>
            <a:noFill/>
          </a:ln>
        </p:spPr>
      </p:pic>
      <p:pic>
        <p:nvPicPr>
          <p:cNvPr id="106" name="Google Shape;106;p14" descr="image.png"/>
          <p:cNvPicPr preferRelativeResize="0"/>
          <p:nvPr/>
        </p:nvPicPr>
        <p:blipFill rotWithShape="1">
          <a:blip r:embed="rId4">
            <a:alphaModFix/>
          </a:blip>
          <a:srcRect/>
          <a:stretch/>
        </p:blipFill>
        <p:spPr>
          <a:xfrm>
            <a:off x="762000" y="1164419"/>
            <a:ext cx="3365450" cy="3295650"/>
          </a:xfrm>
          <a:prstGeom prst="rect">
            <a:avLst/>
          </a:prstGeom>
          <a:noFill/>
          <a:ln>
            <a:noFill/>
          </a:ln>
        </p:spPr>
      </p:pic>
      <p:pic>
        <p:nvPicPr>
          <p:cNvPr id="107" name="Google Shape;107;p14" descr="image.png"/>
          <p:cNvPicPr preferRelativeResize="0"/>
          <p:nvPr/>
        </p:nvPicPr>
        <p:blipFill rotWithShape="1">
          <a:blip r:embed="rId5">
            <a:alphaModFix/>
          </a:blip>
          <a:srcRect/>
          <a:stretch/>
        </p:blipFill>
        <p:spPr>
          <a:xfrm>
            <a:off x="4413200" y="1164419"/>
            <a:ext cx="3365450" cy="3295650"/>
          </a:xfrm>
          <a:prstGeom prst="rect">
            <a:avLst/>
          </a:prstGeom>
          <a:noFill/>
          <a:ln>
            <a:noFill/>
          </a:ln>
        </p:spPr>
      </p:pic>
      <p:pic>
        <p:nvPicPr>
          <p:cNvPr id="108" name="Google Shape;108;p14" descr="image.png"/>
          <p:cNvPicPr preferRelativeResize="0"/>
          <p:nvPr/>
        </p:nvPicPr>
        <p:blipFill rotWithShape="1">
          <a:blip r:embed="rId6">
            <a:alphaModFix/>
          </a:blip>
          <a:srcRect/>
          <a:stretch/>
        </p:blipFill>
        <p:spPr>
          <a:xfrm>
            <a:off x="8064400" y="1164419"/>
            <a:ext cx="3365599" cy="3295650"/>
          </a:xfrm>
          <a:prstGeom prst="rect">
            <a:avLst/>
          </a:prstGeom>
          <a:noFill/>
          <a:ln>
            <a:noFill/>
          </a:ln>
        </p:spPr>
      </p:pic>
      <p:sp>
        <p:nvSpPr>
          <p:cNvPr id="109" name="Google Shape;109;p14"/>
          <p:cNvSpPr txBox="1"/>
          <p:nvPr/>
        </p:nvSpPr>
        <p:spPr>
          <a:xfrm>
            <a:off x="1104900" y="5250382"/>
            <a:ext cx="10039350" cy="886397"/>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1" i="0" u="none" strike="noStrike" cap="none" dirty="0">
                <a:solidFill>
                  <a:srgbClr val="991B1B"/>
                </a:solidFill>
                <a:latin typeface="Inter"/>
                <a:ea typeface="Inter"/>
                <a:cs typeface="Inter"/>
                <a:sym typeface="Inter"/>
              </a:rPr>
              <a:t>Warning:</a:t>
            </a:r>
            <a:r>
              <a:rPr lang="en-US" b="0" i="0" u="none" strike="noStrike" cap="none" dirty="0">
                <a:solidFill>
                  <a:srgbClr val="475569"/>
                </a:solidFill>
                <a:latin typeface="Inter"/>
                <a:ea typeface="Inter"/>
                <a:cs typeface="Inter"/>
                <a:sym typeface="Inter"/>
              </a:rPr>
              <a:t> Antechamber shouldn’t be used in a "Black Box" approach! Users must maintain </a:t>
            </a:r>
            <a:r>
              <a:rPr lang="en-US" b="1" i="0" u="none" strike="noStrike" cap="none" dirty="0">
                <a:solidFill>
                  <a:srgbClr val="991B1B"/>
                </a:solidFill>
                <a:latin typeface="Inter"/>
                <a:ea typeface="Inter"/>
                <a:cs typeface="Inter"/>
                <a:sym typeface="Inter"/>
              </a:rPr>
              <a:t>Due Diligence</a:t>
            </a:r>
            <a:r>
              <a:rPr lang="en-US" b="0" i="0" u="none" strike="noStrike" cap="none" dirty="0">
                <a:solidFill>
                  <a:srgbClr val="475569"/>
                </a:solidFill>
                <a:latin typeface="Inter"/>
                <a:ea typeface="Inter"/>
                <a:cs typeface="Inter"/>
                <a:sym typeface="Inter"/>
              </a:rPr>
              <a:t>—closely examine assigned atom types and verify parameters to ensure scientific validity.</a:t>
            </a:r>
            <a:endParaRPr dirty="0"/>
          </a:p>
        </p:txBody>
      </p:sp>
      <p:sp>
        <p:nvSpPr>
          <p:cNvPr id="110" name="Google Shape;110;p14"/>
          <p:cNvSpPr txBox="1"/>
          <p:nvPr/>
        </p:nvSpPr>
        <p:spPr>
          <a:xfrm>
            <a:off x="1152525" y="1992821"/>
            <a:ext cx="2713620" cy="4000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1" i="0" u="none" strike="noStrike" cap="none" dirty="0">
                <a:solidFill>
                  <a:srgbClr val="3B82F6"/>
                </a:solidFill>
                <a:latin typeface="Poppins"/>
                <a:ea typeface="Poppins"/>
                <a:cs typeface="Poppins"/>
                <a:sym typeface="Poppins"/>
              </a:rPr>
              <a:t>Rapid Generation</a:t>
            </a:r>
            <a:endParaRPr dirty="0"/>
          </a:p>
        </p:txBody>
      </p:sp>
      <p:sp>
        <p:nvSpPr>
          <p:cNvPr id="111" name="Google Shape;111;p14"/>
          <p:cNvSpPr txBox="1"/>
          <p:nvPr/>
        </p:nvSpPr>
        <p:spPr>
          <a:xfrm>
            <a:off x="1152524" y="2583371"/>
            <a:ext cx="2891919" cy="1772793"/>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0" i="0" u="none" strike="noStrike" cap="none" dirty="0">
                <a:solidFill>
                  <a:srgbClr val="475569"/>
                </a:solidFill>
                <a:latin typeface="Inter"/>
                <a:ea typeface="Inter"/>
                <a:cs typeface="Inter"/>
                <a:sym typeface="Inter"/>
              </a:rPr>
              <a:t>Enables fast topology generation for large-scale compound screening and docking studies.</a:t>
            </a:r>
            <a:endParaRPr dirty="0"/>
          </a:p>
        </p:txBody>
      </p:sp>
      <p:sp>
        <p:nvSpPr>
          <p:cNvPr id="112" name="Google Shape;112;p14"/>
          <p:cNvSpPr txBox="1"/>
          <p:nvPr/>
        </p:nvSpPr>
        <p:spPr>
          <a:xfrm>
            <a:off x="4803725" y="1992821"/>
            <a:ext cx="2713620" cy="4000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1" i="0" u="none" strike="noStrike" cap="none">
                <a:solidFill>
                  <a:srgbClr val="3B82F6"/>
                </a:solidFill>
                <a:latin typeface="Poppins"/>
                <a:ea typeface="Poppins"/>
                <a:cs typeface="Poppins"/>
                <a:sym typeface="Poppins"/>
              </a:rPr>
              <a:t>Auto-Assignment</a:t>
            </a:r>
            <a:endParaRPr/>
          </a:p>
        </p:txBody>
      </p:sp>
      <p:sp>
        <p:nvSpPr>
          <p:cNvPr id="113" name="Google Shape;113;p14"/>
          <p:cNvSpPr txBox="1"/>
          <p:nvPr/>
        </p:nvSpPr>
        <p:spPr>
          <a:xfrm>
            <a:off x="4803724" y="2583371"/>
            <a:ext cx="2891919" cy="1772793"/>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0" i="0" u="none" strike="noStrike" cap="none">
                <a:solidFill>
                  <a:srgbClr val="475569"/>
                </a:solidFill>
                <a:latin typeface="Inter"/>
                <a:ea typeface="Inter"/>
                <a:cs typeface="Inter"/>
                <a:sym typeface="Inter"/>
              </a:rPr>
              <a:t>Automatically identifies bond/atom types and suggests parameters for missing force field data.</a:t>
            </a:r>
            <a:endParaRPr/>
          </a:p>
        </p:txBody>
      </p:sp>
      <p:sp>
        <p:nvSpPr>
          <p:cNvPr id="114" name="Google Shape;114;p14"/>
          <p:cNvSpPr txBox="1"/>
          <p:nvPr/>
        </p:nvSpPr>
        <p:spPr>
          <a:xfrm>
            <a:off x="8454925" y="1992821"/>
            <a:ext cx="2713776" cy="4000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100" b="1" i="0" u="none" strike="noStrike" cap="none">
                <a:solidFill>
                  <a:srgbClr val="3B82F6"/>
                </a:solidFill>
                <a:latin typeface="Poppins"/>
                <a:ea typeface="Poppins"/>
                <a:cs typeface="Poppins"/>
                <a:sym typeface="Poppins"/>
              </a:rPr>
              <a:t>Script Integration</a:t>
            </a:r>
            <a:endParaRPr/>
          </a:p>
        </p:txBody>
      </p:sp>
      <p:sp>
        <p:nvSpPr>
          <p:cNvPr id="115" name="Google Shape;115;p14"/>
          <p:cNvSpPr txBox="1"/>
          <p:nvPr/>
        </p:nvSpPr>
        <p:spPr>
          <a:xfrm>
            <a:off x="8454925" y="2583371"/>
            <a:ext cx="2892086" cy="1772793"/>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0" i="0" u="none" strike="noStrike" cap="none">
                <a:solidFill>
                  <a:srgbClr val="475569"/>
                </a:solidFill>
                <a:latin typeface="Inter"/>
                <a:ea typeface="Inter"/>
                <a:cs typeface="Inter"/>
                <a:sym typeface="Inter"/>
              </a:rPr>
              <a:t>Designed for seamless inclusion in shell scripts to process and simulate thousands of ligands.</a:t>
            </a:r>
            <a:endParaRPr/>
          </a:p>
        </p:txBody>
      </p:sp>
      <p:pic>
        <p:nvPicPr>
          <p:cNvPr id="116" name="Google Shape;116;p14" descr="image.png"/>
          <p:cNvPicPr preferRelativeResize="0"/>
          <p:nvPr/>
        </p:nvPicPr>
        <p:blipFill rotWithShape="1">
          <a:blip r:embed="rId7">
            <a:alphaModFix/>
          </a:blip>
          <a:srcRect/>
          <a:stretch/>
        </p:blipFill>
        <p:spPr>
          <a:xfrm>
            <a:off x="1152525" y="1326071"/>
            <a:ext cx="333375" cy="381000"/>
          </a:xfrm>
          <a:prstGeom prst="rect">
            <a:avLst/>
          </a:prstGeom>
          <a:noFill/>
          <a:ln>
            <a:noFill/>
          </a:ln>
        </p:spPr>
      </p:pic>
      <p:pic>
        <p:nvPicPr>
          <p:cNvPr id="117" name="Google Shape;117;p14" descr="image.png"/>
          <p:cNvPicPr preferRelativeResize="0"/>
          <p:nvPr/>
        </p:nvPicPr>
        <p:blipFill rotWithShape="1">
          <a:blip r:embed="rId8">
            <a:alphaModFix/>
          </a:blip>
          <a:srcRect/>
          <a:stretch/>
        </p:blipFill>
        <p:spPr>
          <a:xfrm>
            <a:off x="4803725" y="1326071"/>
            <a:ext cx="381000" cy="381000"/>
          </a:xfrm>
          <a:prstGeom prst="rect">
            <a:avLst/>
          </a:prstGeom>
          <a:noFill/>
          <a:ln>
            <a:noFill/>
          </a:ln>
        </p:spPr>
      </p:pic>
      <p:pic>
        <p:nvPicPr>
          <p:cNvPr id="118" name="Google Shape;118;p14" descr="image.png"/>
          <p:cNvPicPr preferRelativeResize="0"/>
          <p:nvPr/>
        </p:nvPicPr>
        <p:blipFill rotWithShape="1">
          <a:blip r:embed="rId9">
            <a:alphaModFix/>
          </a:blip>
          <a:srcRect/>
          <a:stretch/>
        </p:blipFill>
        <p:spPr>
          <a:xfrm>
            <a:off x="8454925" y="1326071"/>
            <a:ext cx="428625" cy="381000"/>
          </a:xfrm>
          <a:prstGeom prst="rect">
            <a:avLst/>
          </a:prstGeom>
          <a:noFill/>
          <a:ln>
            <a:noFill/>
          </a:ln>
        </p:spPr>
      </p:pic>
      <p:sp>
        <p:nvSpPr>
          <p:cNvPr id="2" name="Title 4">
            <a:extLst>
              <a:ext uri="{FF2B5EF4-FFF2-40B4-BE49-F238E27FC236}">
                <a16:creationId xmlns:a16="http://schemas.microsoft.com/office/drawing/2014/main" id="{44C7B496-1B58-6E1C-6D06-9C83A46B7904}"/>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Antechamber &amp; GAFF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itle 4">
            <a:extLst>
              <a:ext uri="{FF2B5EF4-FFF2-40B4-BE49-F238E27FC236}">
                <a16:creationId xmlns:a16="http://schemas.microsoft.com/office/drawing/2014/main" id="{44C7B496-1B58-6E1C-6D06-9C83A46B7904}"/>
              </a:ext>
            </a:extLst>
          </p:cNvPr>
          <p:cNvSpPr txBox="1">
            <a:spLocks/>
          </p:cNvSpPr>
          <p:nvPr/>
        </p:nvSpPr>
        <p:spPr>
          <a:xfrm>
            <a:off x="381000" y="152400"/>
            <a:ext cx="11430000" cy="685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b="1" dirty="0">
                <a:latin typeface="Calibri" panose="020F0502020204030204" pitchFamily="34" charset="0"/>
                <a:cs typeface="Calibri" panose="020F0502020204030204" pitchFamily="34" charset="0"/>
              </a:rPr>
              <a:t>Advanced tools</a:t>
            </a:r>
          </a:p>
        </p:txBody>
      </p:sp>
      <p:sp>
        <p:nvSpPr>
          <p:cNvPr id="3" name="Content Placeholder 7">
            <a:extLst>
              <a:ext uri="{FF2B5EF4-FFF2-40B4-BE49-F238E27FC236}">
                <a16:creationId xmlns:a16="http://schemas.microsoft.com/office/drawing/2014/main" id="{DBC3F425-E262-A542-CB43-EC837ABFCDE9}"/>
              </a:ext>
            </a:extLst>
          </p:cNvPr>
          <p:cNvSpPr txBox="1">
            <a:spLocks/>
          </p:cNvSpPr>
          <p:nvPr/>
        </p:nvSpPr>
        <p:spPr>
          <a:xfrm>
            <a:off x="535460" y="1230672"/>
            <a:ext cx="11275540" cy="43966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Calibri" panose="020F0502020204030204" pitchFamily="34" charset="0"/>
                <a:cs typeface="Calibri" panose="020F0502020204030204" pitchFamily="34" charset="0"/>
              </a:rPr>
              <a:t>Amber tutorial</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hlinkClick r:id="rId3"/>
              </a:rPr>
              <a:t>https://ambermd.org/tutorials/advanced/tutorial1/index.php</a:t>
            </a:r>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altLang="zh-CN" sz="3200" dirty="0">
                <a:latin typeface="Calibri" panose="020F0502020204030204" pitchFamily="34" charset="0"/>
                <a:cs typeface="Calibri" panose="020F0502020204030204" pitchFamily="34" charset="0"/>
              </a:rPr>
              <a:t>R.E.D.</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hlinkClick r:id="rId4"/>
              </a:rPr>
              <a:t>https://upjv.q4md-forcefieldtools.org/</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hlinkClick r:id="rId5"/>
              </a:rPr>
              <a:t>https://upjv.q4md-forcefieldtools.org/REDServer-Development/</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6013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F2ED64-3DA3-F3DB-62B8-4349F36A9CB0}"/>
              </a:ext>
            </a:extLst>
          </p:cNvPr>
          <p:cNvSpPr txBox="1">
            <a:spLocks/>
          </p:cNvSpPr>
          <p:nvPr/>
        </p:nvSpPr>
        <p:spPr>
          <a:xfrm>
            <a:off x="1981200" y="152400"/>
            <a:ext cx="8229600" cy="8621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Calibri" panose="020F0502020204030204" pitchFamily="34" charset="0"/>
                <a:cs typeface="Calibri" panose="020F0502020204030204" pitchFamily="34" charset="0"/>
              </a:rPr>
              <a:t>Demo 1: Gaussian</a:t>
            </a:r>
            <a:endParaRPr lang="zh-CN" altLang="en-US" sz="4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1AE1813-0547-748F-E1E4-709BD4DCE6A9}"/>
              </a:ext>
            </a:extLst>
          </p:cNvPr>
          <p:cNvPicPr>
            <a:picLocks noChangeAspect="1"/>
          </p:cNvPicPr>
          <p:nvPr/>
        </p:nvPicPr>
        <p:blipFill>
          <a:blip r:embed="rId3"/>
          <a:stretch>
            <a:fillRect/>
          </a:stretch>
        </p:blipFill>
        <p:spPr>
          <a:xfrm>
            <a:off x="4348797" y="1404204"/>
            <a:ext cx="3494406" cy="4049592"/>
          </a:xfrm>
          <a:prstGeom prst="rect">
            <a:avLst/>
          </a:prstGeom>
        </p:spPr>
      </p:pic>
    </p:spTree>
    <p:extLst>
      <p:ext uri="{BB962C8B-B14F-4D97-AF65-F5344CB8AC3E}">
        <p14:creationId xmlns:p14="http://schemas.microsoft.com/office/powerpoint/2010/main" val="137871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defined">
            <a:extLst>
              <a:ext uri="{FF2B5EF4-FFF2-40B4-BE49-F238E27FC236}">
                <a16:creationId xmlns:a16="http://schemas.microsoft.com/office/drawing/2014/main" id="{54260BA7-9930-125F-8FB3-224CCD754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0" y="2911154"/>
            <a:ext cx="3028219" cy="30331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undefined">
            <a:extLst>
              <a:ext uri="{FF2B5EF4-FFF2-40B4-BE49-F238E27FC236}">
                <a16:creationId xmlns:a16="http://schemas.microsoft.com/office/drawing/2014/main" id="{E5E92FCC-D330-3AEB-9970-60D1FD7C0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6850" y="2821481"/>
            <a:ext cx="2376316" cy="31316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BF2745-61E6-AAE9-33BB-3CE075995913}"/>
              </a:ext>
            </a:extLst>
          </p:cNvPr>
          <p:cNvSpPr txBox="1"/>
          <p:nvPr/>
        </p:nvSpPr>
        <p:spPr>
          <a:xfrm>
            <a:off x="618314" y="1417678"/>
            <a:ext cx="10955371" cy="494238"/>
          </a:xfrm>
          <a:prstGeom prst="rect">
            <a:avLst/>
          </a:prstGeom>
          <a:noFill/>
        </p:spPr>
        <p:txBody>
          <a:bodyPr wrap="square">
            <a:spAutoFit/>
          </a:bodyPr>
          <a:lstStyle/>
          <a:p>
            <a:pPr>
              <a:lnSpc>
                <a:spcPct val="150000"/>
              </a:lnSpc>
            </a:pPr>
            <a:r>
              <a:rPr lang="en-US" altLang="zh-CN" sz="2000" dirty="0" err="1"/>
              <a:t>Sustiva</a:t>
            </a:r>
            <a:r>
              <a:rPr lang="en-US" altLang="zh-CN" sz="2000" dirty="0"/>
              <a:t> (Efavirenz, </a:t>
            </a:r>
            <a:r>
              <a:rPr lang="zh-CN" altLang="en-US" sz="2000" dirty="0"/>
              <a:t>依法韦仑</a:t>
            </a:r>
            <a:r>
              <a:rPr lang="en-US" altLang="zh-CN" sz="2000" dirty="0"/>
              <a:t>), an HIV-1 specific, non-nucleoside, reverse transcriptase inhibitor</a:t>
            </a:r>
            <a:endParaRPr lang="en-US" sz="2000" dirty="0"/>
          </a:p>
        </p:txBody>
      </p:sp>
      <p:sp>
        <p:nvSpPr>
          <p:cNvPr id="3" name="Title 1">
            <a:extLst>
              <a:ext uri="{FF2B5EF4-FFF2-40B4-BE49-F238E27FC236}">
                <a16:creationId xmlns:a16="http://schemas.microsoft.com/office/drawing/2014/main" id="{20F2ED64-3DA3-F3DB-62B8-4349F36A9CB0}"/>
              </a:ext>
            </a:extLst>
          </p:cNvPr>
          <p:cNvSpPr txBox="1">
            <a:spLocks/>
          </p:cNvSpPr>
          <p:nvPr/>
        </p:nvSpPr>
        <p:spPr>
          <a:xfrm>
            <a:off x="1981200" y="152400"/>
            <a:ext cx="8229600" cy="8621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Calibri" panose="020F0502020204030204" pitchFamily="34" charset="0"/>
                <a:cs typeface="Calibri" panose="020F0502020204030204" pitchFamily="34" charset="0"/>
              </a:rPr>
              <a:t>Demo 2: GAFF</a:t>
            </a:r>
            <a:endParaRPr lang="zh-CN" altLang="en-US" sz="40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F2662D5-8891-CF6E-6315-862613232000}"/>
              </a:ext>
            </a:extLst>
          </p:cNvPr>
          <p:cNvSpPr txBox="1"/>
          <p:nvPr/>
        </p:nvSpPr>
        <p:spPr>
          <a:xfrm>
            <a:off x="6714707" y="2534359"/>
            <a:ext cx="5010203" cy="3657411"/>
          </a:xfrm>
          <a:prstGeom prst="rect">
            <a:avLst/>
          </a:prstGeom>
          <a:noFill/>
        </p:spPr>
        <p:txBody>
          <a:bodyPr wrap="square" rtlCol="0">
            <a:spAutoFit/>
          </a:bodyPr>
          <a:lstStyle/>
          <a:p>
            <a:pPr marR="130810">
              <a:lnSpc>
                <a:spcPct val="100000"/>
              </a:lnSpc>
              <a:spcBef>
                <a:spcPts val="715"/>
              </a:spcBef>
            </a:pPr>
            <a:r>
              <a:rPr lang="zh-CN" altLang="en-US" sz="2000" baseline="0" dirty="0">
                <a:solidFill>
                  <a:srgbClr val="3B82F6"/>
                </a:solidFill>
                <a:latin typeface="Calibri" panose="020F0502020204030204" pitchFamily="34" charset="0"/>
                <a:cs typeface="Calibri" panose="020F0502020204030204" pitchFamily="34" charset="0"/>
              </a:rPr>
              <a:t>小分子</a:t>
            </a:r>
            <a:r>
              <a:rPr lang="en-US" altLang="zh-CN" sz="2000" baseline="0" dirty="0">
                <a:solidFill>
                  <a:srgbClr val="3B82F6"/>
                </a:solidFill>
                <a:latin typeface="Calibri" panose="020F0502020204030204" pitchFamily="34" charset="0"/>
                <a:cs typeface="Calibri" panose="020F0502020204030204" pitchFamily="34" charset="0"/>
              </a:rPr>
              <a:t>3D</a:t>
            </a:r>
            <a:r>
              <a:rPr lang="zh-CN" altLang="en-US" sz="2000" baseline="0" dirty="0">
                <a:solidFill>
                  <a:srgbClr val="3B82F6"/>
                </a:solidFill>
                <a:latin typeface="Calibri" panose="020F0502020204030204" pitchFamily="34" charset="0"/>
                <a:cs typeface="Calibri" panose="020F0502020204030204" pitchFamily="34" charset="0"/>
              </a:rPr>
              <a:t>结构来源</a:t>
            </a:r>
            <a:endParaRPr lang="en-US" sz="2000" baseline="0" dirty="0">
              <a:solidFill>
                <a:srgbClr val="3B82F6"/>
              </a:solidFill>
              <a:latin typeface="Calibri" panose="020F0502020204030204" pitchFamily="34" charset="0"/>
              <a:cs typeface="Calibri" panose="020F0502020204030204" pitchFamily="34" charset="0"/>
            </a:endParaRPr>
          </a:p>
          <a:p>
            <a:pPr marL="342900" marR="130810" indent="-342900">
              <a:lnSpc>
                <a:spcPct val="100000"/>
              </a:lnSpc>
              <a:spcBef>
                <a:spcPts val="715"/>
              </a:spcBef>
              <a:buFont typeface="Arial" panose="020B0604020202020204" pitchFamily="34" charset="0"/>
              <a:buChar char="•"/>
            </a:pPr>
            <a:r>
              <a:rPr lang="zh-CN" altLang="en-US" sz="2000" baseline="0" dirty="0">
                <a:latin typeface="Calibri" panose="020F0502020204030204" pitchFamily="34" charset="0"/>
                <a:cs typeface="Calibri" panose="020F0502020204030204" pitchFamily="34" charset="0"/>
              </a:rPr>
              <a:t>公用小分子数据库</a:t>
            </a:r>
            <a:br>
              <a:rPr lang="en-US" altLang="zh-CN" sz="2000" baseline="0" dirty="0">
                <a:latin typeface="Calibri" panose="020F0502020204030204" pitchFamily="34" charset="0"/>
                <a:cs typeface="Calibri" panose="020F0502020204030204" pitchFamily="34" charset="0"/>
              </a:rPr>
            </a:br>
            <a:r>
              <a:rPr lang="en-US" altLang="zh-CN" sz="2000" baseline="0" dirty="0">
                <a:latin typeface="Calibri" panose="020F0502020204030204" pitchFamily="34" charset="0"/>
                <a:cs typeface="Calibri" panose="020F0502020204030204" pitchFamily="34" charset="0"/>
              </a:rPr>
              <a:t>PubChem (NIH)</a:t>
            </a:r>
            <a:br>
              <a:rPr lang="en-US" altLang="zh-CN" sz="2000" baseline="0" dirty="0">
                <a:latin typeface="Calibri" panose="020F0502020204030204" pitchFamily="34" charset="0"/>
                <a:cs typeface="Calibri" panose="020F0502020204030204" pitchFamily="34" charset="0"/>
              </a:rPr>
            </a:br>
            <a:r>
              <a:rPr lang="en-US" altLang="zh-CN" sz="2000" dirty="0">
                <a:latin typeface="Calibri" panose="020F0502020204030204" pitchFamily="34" charset="0"/>
                <a:cs typeface="Calibri" panose="020F0502020204030204" pitchFamily="34" charset="0"/>
              </a:rPr>
              <a:t>(</a:t>
            </a:r>
            <a:r>
              <a:rPr lang="en-US" altLang="zh-CN" sz="2000" dirty="0">
                <a:latin typeface="Calibri" panose="020F0502020204030204" pitchFamily="34" charset="0"/>
                <a:cs typeface="Calibri" panose="020F0502020204030204" pitchFamily="34" charset="0"/>
                <a:hlinkClick r:id="rId5"/>
              </a:rPr>
              <a:t>https://pubchem.ncbi.nlm.nih.gov/</a:t>
            </a:r>
            <a:r>
              <a:rPr lang="en-US" altLang="zh-CN" sz="2000" dirty="0">
                <a:latin typeface="Calibri" panose="020F0502020204030204" pitchFamily="34" charset="0"/>
                <a:cs typeface="Calibri" panose="020F0502020204030204" pitchFamily="34" charset="0"/>
              </a:rPr>
              <a:t>)</a:t>
            </a:r>
            <a:br>
              <a:rPr lang="en-US" altLang="zh-CN" sz="2000" dirty="0">
                <a:latin typeface="Calibri" panose="020F0502020204030204" pitchFamily="34" charset="0"/>
                <a:cs typeface="Calibri" panose="020F0502020204030204" pitchFamily="34" charset="0"/>
              </a:rPr>
            </a:br>
            <a:r>
              <a:rPr lang="en-US" altLang="zh-CN" sz="2000" dirty="0">
                <a:latin typeface="Calibri" panose="020F0502020204030204" pitchFamily="34" charset="0"/>
                <a:cs typeface="Calibri" panose="020F0502020204030204" pitchFamily="34" charset="0"/>
              </a:rPr>
              <a:t>ZINC20 / ZINC-22</a:t>
            </a:r>
            <a:br>
              <a:rPr lang="en-US" altLang="zh-CN" sz="2000" dirty="0">
                <a:latin typeface="Calibri" panose="020F0502020204030204" pitchFamily="34" charset="0"/>
                <a:cs typeface="Calibri" panose="020F0502020204030204" pitchFamily="34" charset="0"/>
              </a:rPr>
            </a:br>
            <a:r>
              <a:rPr lang="en-US" altLang="zh-CN" sz="2000" dirty="0">
                <a:latin typeface="Calibri" panose="020F0502020204030204" pitchFamily="34" charset="0"/>
                <a:cs typeface="Calibri" panose="020F0502020204030204" pitchFamily="34" charset="0"/>
              </a:rPr>
              <a:t>(</a:t>
            </a:r>
            <a:r>
              <a:rPr lang="en-US" altLang="zh-CN" sz="2000" dirty="0">
                <a:latin typeface="Calibri" panose="020F0502020204030204" pitchFamily="34" charset="0"/>
                <a:cs typeface="Calibri" panose="020F0502020204030204" pitchFamily="34" charset="0"/>
                <a:hlinkClick r:id="rId6"/>
              </a:rPr>
              <a:t>https://zinc.docking.org/</a:t>
            </a:r>
            <a:br>
              <a:rPr lang="en-US" altLang="zh-CN" sz="2000" dirty="0">
                <a:latin typeface="Calibri" panose="020F0502020204030204" pitchFamily="34" charset="0"/>
                <a:cs typeface="Calibri" panose="020F0502020204030204" pitchFamily="34" charset="0"/>
              </a:rPr>
            </a:br>
            <a:r>
              <a:rPr lang="en-US" altLang="zh-CN" sz="2000" dirty="0">
                <a:latin typeface="Calibri" panose="020F0502020204030204" pitchFamily="34" charset="0"/>
                <a:cs typeface="Calibri" panose="020F0502020204030204" pitchFamily="34" charset="0"/>
                <a:hlinkClick r:id="rId7"/>
              </a:rPr>
              <a:t>https://zinc22.docking.org/</a:t>
            </a:r>
            <a:r>
              <a:rPr lang="en-US" altLang="zh-CN" sz="2000" dirty="0">
                <a:latin typeface="Calibri" panose="020F0502020204030204" pitchFamily="34" charset="0"/>
                <a:cs typeface="Calibri" panose="020F0502020204030204" pitchFamily="34" charset="0"/>
              </a:rPr>
              <a:t>)</a:t>
            </a:r>
            <a:br>
              <a:rPr lang="en-US" altLang="zh-CN" sz="2000" dirty="0">
                <a:latin typeface="Calibri" panose="020F0502020204030204" pitchFamily="34" charset="0"/>
                <a:cs typeface="Calibri" panose="020F0502020204030204" pitchFamily="34" charset="0"/>
              </a:rPr>
            </a:br>
            <a:endParaRPr lang="en-US" altLang="zh-CN" sz="2000" dirty="0">
              <a:latin typeface="Calibri" panose="020F0502020204030204" pitchFamily="34" charset="0"/>
              <a:cs typeface="Calibri" panose="020F0502020204030204" pitchFamily="34" charset="0"/>
            </a:endParaRPr>
          </a:p>
          <a:p>
            <a:pPr marL="342900" marR="130810" indent="-342900">
              <a:lnSpc>
                <a:spcPct val="100000"/>
              </a:lnSpc>
              <a:spcBef>
                <a:spcPts val="715"/>
              </a:spcBef>
              <a:buFont typeface="Arial" panose="020B0604020202020204" pitchFamily="34" charset="0"/>
              <a:buChar char="•"/>
            </a:pPr>
            <a:r>
              <a:rPr lang="en-US" altLang="zh-CN" sz="2000" baseline="0" dirty="0">
                <a:latin typeface="Calibri" panose="020F0502020204030204" pitchFamily="34" charset="0"/>
                <a:cs typeface="Calibri" panose="020F0502020204030204" pitchFamily="34" charset="0"/>
              </a:rPr>
              <a:t>PDB</a:t>
            </a:r>
            <a:r>
              <a:rPr lang="zh-CN" altLang="en-US" sz="2000" baseline="0" dirty="0">
                <a:latin typeface="Calibri" panose="020F0502020204030204" pitchFamily="34" charset="0"/>
                <a:cs typeface="Calibri" panose="020F0502020204030204" pitchFamily="34" charset="0"/>
              </a:rPr>
              <a:t>数据库</a:t>
            </a:r>
            <a:br>
              <a:rPr lang="en-US" altLang="zh-CN" sz="2000" baseline="0" dirty="0">
                <a:latin typeface="Calibri" panose="020F0502020204030204" pitchFamily="34" charset="0"/>
                <a:cs typeface="Calibri" panose="020F0502020204030204" pitchFamily="34" charset="0"/>
              </a:rPr>
            </a:br>
            <a:r>
              <a:rPr lang="en-US" altLang="zh-CN" sz="2000" baseline="0" dirty="0">
                <a:latin typeface="Calibri" panose="020F0502020204030204" pitchFamily="34" charset="0"/>
                <a:cs typeface="Calibri" panose="020F0502020204030204" pitchFamily="34" charset="0"/>
              </a:rPr>
              <a:t>In this case, we use PDB structure 1FKO, and extract residue EFZ</a:t>
            </a:r>
            <a:endParaRPr lang="en-US" sz="200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0925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Calibri" panose="020F0502020204030204" pitchFamily="34" charset="0"/>
                <a:cs typeface="Calibri" panose="020F0502020204030204" pitchFamily="34" charset="0"/>
              </a:rPr>
              <a:t>Demo 3: Docking (</a:t>
            </a:r>
            <a:r>
              <a:rPr lang="en-US" altLang="zh-CN" sz="4000" b="1" dirty="0" err="1">
                <a:latin typeface="Calibri" panose="020F0502020204030204" pitchFamily="34" charset="0"/>
                <a:cs typeface="Calibri" panose="020F0502020204030204" pitchFamily="34" charset="0"/>
              </a:rPr>
              <a:t>AutoDock</a:t>
            </a:r>
            <a:r>
              <a:rPr lang="en-US" altLang="zh-CN" sz="4000" b="1" dirty="0">
                <a:latin typeface="Calibri" panose="020F0502020204030204" pitchFamily="34" charset="0"/>
                <a:cs typeface="Calibri" panose="020F0502020204030204" pitchFamily="34" charset="0"/>
              </a:rPr>
              <a:t> Vina)</a:t>
            </a:r>
          </a:p>
        </p:txBody>
      </p:sp>
      <p:sp>
        <p:nvSpPr>
          <p:cNvPr id="8" name="Content Placeholder 7">
            <a:extLst>
              <a:ext uri="{FF2B5EF4-FFF2-40B4-BE49-F238E27FC236}">
                <a16:creationId xmlns:a16="http://schemas.microsoft.com/office/drawing/2014/main" id="{DA6AA4E2-49A0-3B16-B706-C0D418DB08D0}"/>
              </a:ext>
            </a:extLst>
          </p:cNvPr>
          <p:cNvSpPr>
            <a:spLocks noGrp="1"/>
          </p:cNvSpPr>
          <p:nvPr>
            <p:ph idx="1"/>
          </p:nvPr>
        </p:nvSpPr>
        <p:spPr>
          <a:xfrm>
            <a:off x="939114" y="1173699"/>
            <a:ext cx="6519221" cy="4892810"/>
          </a:xfrm>
        </p:spPr>
        <p:txBody>
          <a:bodyPr>
            <a:noAutofit/>
          </a:bodyPr>
          <a:lstStyle/>
          <a:p>
            <a:pPr marL="0" indent="0">
              <a:buNone/>
            </a:pPr>
            <a:r>
              <a:rPr lang="en-US" sz="2400" dirty="0">
                <a:solidFill>
                  <a:srgbClr val="3B82F6"/>
                </a:solidFill>
                <a:latin typeface="Calibri" panose="020F0502020204030204" pitchFamily="34" charset="0"/>
                <a:cs typeface="Calibri" panose="020F0502020204030204" pitchFamily="34" charset="0"/>
              </a:rPr>
              <a:t>Docking of imatinib to kinase domain of c-</a:t>
            </a:r>
            <a:r>
              <a:rPr lang="en-US" sz="2400" dirty="0" err="1">
                <a:solidFill>
                  <a:srgbClr val="3B82F6"/>
                </a:solidFill>
                <a:latin typeface="Calibri" panose="020F0502020204030204" pitchFamily="34" charset="0"/>
                <a:cs typeface="Calibri" panose="020F0502020204030204" pitchFamily="34" charset="0"/>
              </a:rPr>
              <a:t>Abl</a:t>
            </a:r>
            <a:endParaRPr lang="en-US" sz="2400" dirty="0">
              <a:solidFill>
                <a:srgbClr val="3B82F6"/>
              </a:solidFill>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Autodock</a:t>
            </a:r>
            <a:r>
              <a:rPr lang="en-US" sz="2400" dirty="0">
                <a:latin typeface="Calibri" panose="020F0502020204030204" pitchFamily="34" charset="0"/>
                <a:cs typeface="Calibri" panose="020F0502020204030204" pitchFamily="34" charset="0"/>
              </a:rPr>
              <a:t> Vina</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hlinkClick r:id="rId3"/>
              </a:rPr>
              <a:t>https://github.com/ccsb-scripps/AutoDock-Vina</a:t>
            </a:r>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MGLTools</a:t>
            </a:r>
            <a:r>
              <a:rPr lang="en-US" sz="2400" dirty="0">
                <a:latin typeface="Calibri" panose="020F0502020204030204" pitchFamily="34" charset="0"/>
                <a:cs typeface="Calibri" panose="020F0502020204030204" pitchFamily="34" charset="0"/>
              </a:rPr>
              <a:t> (including ADT: </a:t>
            </a:r>
            <a:r>
              <a:rPr lang="en-US" sz="2400" dirty="0" err="1">
                <a:latin typeface="Calibri" panose="020F0502020204030204" pitchFamily="34" charset="0"/>
                <a:cs typeface="Calibri" panose="020F0502020204030204" pitchFamily="34" charset="0"/>
              </a:rPr>
              <a:t>AutodockTools</a:t>
            </a:r>
            <a:r>
              <a:rPr lang="en-US" sz="2400" dirty="0">
                <a:latin typeface="Calibri" panose="020F0502020204030204" pitchFamily="34" charset="0"/>
                <a:cs typeface="Calibri" panose="020F0502020204030204" pitchFamily="34" charset="0"/>
              </a:rPr>
              <a: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hlinkClick r:id="rId4"/>
              </a:rPr>
              <a:t>https://ccsb.scripps.edu/mgltools/downloads/</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zh-CN" altLang="en-US" sz="2400" dirty="0">
                <a:latin typeface="Calibri" panose="020F0502020204030204" pitchFamily="34" charset="0"/>
                <a:cs typeface="Calibri" panose="020F0502020204030204" pitchFamily="34" charset="0"/>
              </a:rPr>
              <a:t>通用名：伊马替尼 </a:t>
            </a:r>
            <a:r>
              <a:rPr lang="en-US" altLang="zh-CN" sz="2400" dirty="0">
                <a:latin typeface="Calibri" panose="020F0502020204030204" pitchFamily="34" charset="0"/>
                <a:cs typeface="Calibri" panose="020F0502020204030204" pitchFamily="34" charset="0"/>
              </a:rPr>
              <a:t>(Imatinib)</a:t>
            </a:r>
            <a:br>
              <a:rPr lang="en-US" altLang="zh-CN" sz="2400" dirty="0">
                <a:latin typeface="Calibri" panose="020F0502020204030204" pitchFamily="34" charset="0"/>
                <a:cs typeface="Calibri" panose="020F0502020204030204" pitchFamily="34" charset="0"/>
              </a:rPr>
            </a:br>
            <a:r>
              <a:rPr lang="zh-CN" altLang="en-US" sz="2400" dirty="0">
                <a:latin typeface="Calibri" panose="020F0502020204030204" pitchFamily="34" charset="0"/>
                <a:cs typeface="Calibri" panose="020F0502020204030204" pitchFamily="34" charset="0"/>
              </a:rPr>
              <a:t>商品名：格列卫 </a:t>
            </a:r>
            <a:r>
              <a:rPr lang="en-US" altLang="zh-CN" sz="2400" dirty="0">
                <a:latin typeface="Calibri" panose="020F0502020204030204" pitchFamily="34" charset="0"/>
                <a:cs typeface="Calibri" panose="020F0502020204030204" pitchFamily="34" charset="0"/>
              </a:rPr>
              <a:t>(Gleevec)</a:t>
            </a:r>
            <a:br>
              <a:rPr lang="en-US" altLang="zh-CN" sz="2400" dirty="0">
                <a:latin typeface="Calibri" panose="020F0502020204030204" pitchFamily="34" charset="0"/>
                <a:cs typeface="Calibri" panose="020F0502020204030204" pitchFamily="34" charset="0"/>
              </a:rPr>
            </a:br>
            <a:r>
              <a:rPr lang="zh-CN" altLang="en-US" sz="2400" dirty="0">
                <a:latin typeface="Calibri" panose="020F0502020204030204" pitchFamily="34" charset="0"/>
                <a:cs typeface="Calibri" panose="020F0502020204030204" pitchFamily="34" charset="0"/>
              </a:rPr>
              <a:t>电影</a:t>
            </a:r>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我不是药神</a:t>
            </a:r>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中提到的靶向药“格列宁”的原型。</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DF782FB8-D000-DC35-EE3C-2864CDABB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7755" y="1124964"/>
            <a:ext cx="3165131" cy="499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3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Calibri" panose="020F0502020204030204" pitchFamily="34" charset="0"/>
                <a:cs typeface="Calibri" panose="020F0502020204030204" pitchFamily="34" charset="0"/>
              </a:rPr>
              <a:t>Demo 4: AI-powered docking</a:t>
            </a:r>
          </a:p>
        </p:txBody>
      </p:sp>
      <p:sp>
        <p:nvSpPr>
          <p:cNvPr id="8" name="Content Placeholder 7">
            <a:extLst>
              <a:ext uri="{FF2B5EF4-FFF2-40B4-BE49-F238E27FC236}">
                <a16:creationId xmlns:a16="http://schemas.microsoft.com/office/drawing/2014/main" id="{DA6AA4E2-49A0-3B16-B706-C0D418DB08D0}"/>
              </a:ext>
            </a:extLst>
          </p:cNvPr>
          <p:cNvSpPr>
            <a:spLocks noGrp="1"/>
          </p:cNvSpPr>
          <p:nvPr>
            <p:ph idx="1"/>
          </p:nvPr>
        </p:nvSpPr>
        <p:spPr>
          <a:xfrm>
            <a:off x="1998704" y="2238763"/>
            <a:ext cx="7812561" cy="2594658"/>
          </a:xfrm>
        </p:spPr>
        <p:txBody>
          <a:bodyPr>
            <a:noAutofit/>
          </a:bodyPr>
          <a:lstStyle/>
          <a:p>
            <a:r>
              <a:rPr lang="en-US" altLang="zh-CN" sz="3200" dirty="0">
                <a:latin typeface="Calibri" panose="020F0502020204030204" pitchFamily="34" charset="0"/>
                <a:cs typeface="Calibri" panose="020F0502020204030204" pitchFamily="34" charset="0"/>
              </a:rPr>
              <a:t>Chai1</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hlinkClick r:id="rId3"/>
              </a:rPr>
              <a:t>https://github.com/chaidiscovery/chai-lab/</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a:p>
            <a:r>
              <a:rPr lang="en-US" altLang="zh-CN" sz="3200" dirty="0">
                <a:latin typeface="Calibri" panose="020F0502020204030204" pitchFamily="34" charset="0"/>
                <a:cs typeface="Calibri" panose="020F0502020204030204" pitchFamily="34" charset="0"/>
              </a:rPr>
              <a:t>Boltz2</a:t>
            </a:r>
            <a:br>
              <a:rPr lang="en-US" altLang="zh-CN"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hlinkClick r:id="rId4"/>
              </a:rPr>
              <a:t>https://github.com/jwohlwend/boltz</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126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The Many-Body Problem</a:t>
            </a:r>
          </a:p>
        </p:txBody>
      </p:sp>
      <mc:AlternateContent xmlns:mc="http://schemas.openxmlformats.org/markup-compatibility/2006" xmlns:a14="http://schemas.microsoft.com/office/drawing/2010/main">
        <mc:Choice Requires="a14">
          <p:graphicFrame>
            <p:nvGraphicFramePr>
              <p:cNvPr id="6" name="object 4">
                <a:extLst>
                  <a:ext uri="{FF2B5EF4-FFF2-40B4-BE49-F238E27FC236}">
                    <a16:creationId xmlns:a16="http://schemas.microsoft.com/office/drawing/2014/main" id="{FFEF6D10-79AA-E1C1-14A4-D71E7278E18D}"/>
                  </a:ext>
                </a:extLst>
              </p:cNvPr>
              <p:cNvGraphicFramePr>
                <a:graphicFrameLocks noGrp="1"/>
              </p:cNvGraphicFramePr>
              <p:nvPr>
                <p:extLst>
                  <p:ext uri="{D42A27DB-BD31-4B8C-83A1-F6EECF244321}">
                    <p14:modId xmlns:p14="http://schemas.microsoft.com/office/powerpoint/2010/main" val="3990445142"/>
                  </p:ext>
                </p:extLst>
              </p:nvPr>
            </p:nvGraphicFramePr>
            <p:xfrm>
              <a:off x="503318" y="822806"/>
              <a:ext cx="11209803" cy="5525164"/>
            </p:xfrm>
            <a:graphic>
              <a:graphicData uri="http://schemas.openxmlformats.org/drawingml/2006/table">
                <a:tbl>
                  <a:tblPr firstRow="1" bandRow="1">
                    <a:tableStyleId>{2D5ABB26-0587-4C30-8999-92F81FD0307C}</a:tableStyleId>
                  </a:tblPr>
                  <a:tblGrid>
                    <a:gridCol w="5536281">
                      <a:extLst>
                        <a:ext uri="{9D8B030D-6E8A-4147-A177-3AD203B41FA5}">
                          <a16:colId xmlns:a16="http://schemas.microsoft.com/office/drawing/2014/main" val="20000"/>
                        </a:ext>
                      </a:extLst>
                    </a:gridCol>
                    <a:gridCol w="141019">
                      <a:extLst>
                        <a:ext uri="{9D8B030D-6E8A-4147-A177-3AD203B41FA5}">
                          <a16:colId xmlns:a16="http://schemas.microsoft.com/office/drawing/2014/main" val="20001"/>
                        </a:ext>
                      </a:extLst>
                    </a:gridCol>
                    <a:gridCol w="5532503">
                      <a:extLst>
                        <a:ext uri="{9D8B030D-6E8A-4147-A177-3AD203B41FA5}">
                          <a16:colId xmlns:a16="http://schemas.microsoft.com/office/drawing/2014/main" val="20002"/>
                        </a:ext>
                      </a:extLst>
                    </a:gridCol>
                  </a:tblGrid>
                  <a:tr h="2746031">
                    <a:tc>
                      <a:txBody>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sz="16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6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9780">
                    <a:tc gridSpan="3">
                      <a:txBody>
                        <a:bodyPr/>
                        <a:lstStyle/>
                        <a:p>
                          <a:pPr>
                            <a:lnSpc>
                              <a:spcPct val="100000"/>
                            </a:lnSpc>
                          </a:pPr>
                          <a:endParaRPr sz="100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319304">
                    <a:tc gridSpan="3">
                      <a:txBody>
                        <a:bodyPr/>
                        <a:lstStyle/>
                        <a:p>
                          <a:pPr marL="33655" algn="ctr">
                            <a:lnSpc>
                              <a:spcPct val="100000"/>
                            </a:lnSpc>
                            <a:spcBef>
                              <a:spcPts val="785"/>
                            </a:spcBef>
                          </a:pPr>
                          <a:r>
                            <a:rPr lang="en-US" sz="2400" dirty="0">
                              <a:solidFill>
                                <a:srgbClr val="3B82F6"/>
                              </a:solidFill>
                              <a:latin typeface="+mn-lt"/>
                              <a:cs typeface="Arial"/>
                            </a:rPr>
                            <a:t>The Challenge of Electron Correlation</a:t>
                          </a:r>
                        </a:p>
                        <a:p>
                          <a:pPr marL="319088" indent="-146050" algn="l">
                            <a:lnSpc>
                              <a:spcPct val="100000"/>
                            </a:lnSpc>
                            <a:spcBef>
                              <a:spcPts val="785"/>
                            </a:spcBef>
                            <a:buFont typeface="Arial" panose="020B0604020202020204" pitchFamily="34" charset="0"/>
                            <a:buChar char="•"/>
                          </a:pPr>
                          <a:r>
                            <a:rPr lang="en-US" sz="2000" dirty="0">
                              <a:latin typeface="+mn-lt"/>
                              <a:cs typeface="Arial"/>
                            </a:rPr>
                            <a:t>The </a:t>
                          </a:r>
                          <a:r>
                            <a:rPr lang="en-US" sz="2000" b="1" dirty="0">
                              <a:latin typeface="+mn-lt"/>
                              <a:cs typeface="Arial"/>
                            </a:rPr>
                            <a:t>Complexity</a:t>
                          </a:r>
                          <a:r>
                            <a:rPr lang="en-US" sz="2000" dirty="0">
                              <a:latin typeface="+mn-lt"/>
                              <a:cs typeface="Arial"/>
                            </a:rPr>
                            <a:t> of </a:t>
                          </a:r>
                          <a:r>
                            <a:rPr lang="el-GR" sz="2000" dirty="0">
                              <a:latin typeface="+mn-lt"/>
                              <a:cs typeface="Arial"/>
                            </a:rPr>
                            <a:t>Ψ</a:t>
                          </a:r>
                          <a:r>
                            <a:rPr lang="en-US" sz="2000" dirty="0">
                              <a:latin typeface="+mn-lt"/>
                              <a:cs typeface="Arial"/>
                            </a:rPr>
                            <a:t>: For a system of N electrons, the wavefunction </a:t>
                          </a:r>
                          <a14:m>
                            <m:oMath xmlns:m="http://schemas.openxmlformats.org/officeDocument/2006/math">
                              <m:r>
                                <m:rPr>
                                  <m:sty m:val="p"/>
                                </m:rPr>
                                <a:rPr lang="el-GR" sz="2000" i="1" dirty="0" smtClean="0">
                                  <a:latin typeface="Cambria Math" panose="02040503050406030204" pitchFamily="18" charset="0"/>
                                  <a:ea typeface="Cambria Math" panose="02040503050406030204" pitchFamily="18" charset="0"/>
                                  <a:cs typeface="Arial"/>
                                </a:rPr>
                                <m:t>Ψ</m:t>
                              </m:r>
                              <m:r>
                                <a:rPr lang="en-US" sz="2000" b="0" i="1" dirty="0" smtClean="0">
                                  <a:latin typeface="Cambria Math" panose="02040503050406030204" pitchFamily="18" charset="0"/>
                                  <a:ea typeface="Cambria Math" panose="02040503050406030204" pitchFamily="18" charset="0"/>
                                  <a:cs typeface="Arial"/>
                                </a:rPr>
                                <m:t>(</m:t>
                              </m:r>
                              <m:sSub>
                                <m:sSubPr>
                                  <m:ctrlPr>
                                    <a:rPr lang="en-US" sz="2000" b="0" i="1" dirty="0" smtClean="0">
                                      <a:latin typeface="Cambria Math" panose="02040503050406030204" pitchFamily="18" charset="0"/>
                                      <a:ea typeface="Cambria Math" panose="02040503050406030204" pitchFamily="18" charset="0"/>
                                      <a:cs typeface="Arial"/>
                                    </a:rPr>
                                  </m:ctrlPr>
                                </m:sSubPr>
                                <m:e>
                                  <m:r>
                                    <a:rPr lang="en-US" sz="2000" b="0" i="1" dirty="0" smtClean="0">
                                      <a:latin typeface="Cambria Math" panose="02040503050406030204" pitchFamily="18" charset="0"/>
                                      <a:ea typeface="Cambria Math" panose="02040503050406030204" pitchFamily="18" charset="0"/>
                                      <a:cs typeface="Arial"/>
                                    </a:rPr>
                                    <m:t>𝑟</m:t>
                                  </m:r>
                                </m:e>
                                <m:sub>
                                  <m:r>
                                    <a:rPr lang="en-US" sz="2000" b="0" i="1" dirty="0" smtClean="0">
                                      <a:latin typeface="Cambria Math" panose="02040503050406030204" pitchFamily="18" charset="0"/>
                                      <a:ea typeface="Cambria Math" panose="02040503050406030204" pitchFamily="18" charset="0"/>
                                      <a:cs typeface="Arial"/>
                                    </a:rPr>
                                    <m:t>1</m:t>
                                  </m:r>
                                </m:sub>
                              </m:sSub>
                              <m:r>
                                <a:rPr lang="en-US" sz="2000" b="0" i="1" dirty="0" smtClean="0">
                                  <a:latin typeface="Cambria Math" panose="02040503050406030204" pitchFamily="18" charset="0"/>
                                  <a:ea typeface="Cambria Math" panose="02040503050406030204" pitchFamily="18" charset="0"/>
                                  <a:cs typeface="Arial"/>
                                </a:rPr>
                                <m:t>,</m:t>
                              </m:r>
                              <m:sSub>
                                <m:sSubPr>
                                  <m:ctrlPr>
                                    <a:rPr lang="en-US" sz="2000" b="0" i="1" dirty="0" smtClean="0">
                                      <a:latin typeface="Cambria Math" panose="02040503050406030204" pitchFamily="18" charset="0"/>
                                      <a:ea typeface="Cambria Math" panose="02040503050406030204" pitchFamily="18" charset="0"/>
                                      <a:cs typeface="Arial"/>
                                    </a:rPr>
                                  </m:ctrlPr>
                                </m:sSubPr>
                                <m:e>
                                  <m:r>
                                    <a:rPr lang="en-US" sz="2000" b="0" i="1" dirty="0" smtClean="0">
                                      <a:latin typeface="Cambria Math" panose="02040503050406030204" pitchFamily="18" charset="0"/>
                                      <a:ea typeface="Cambria Math" panose="02040503050406030204" pitchFamily="18" charset="0"/>
                                      <a:cs typeface="Arial"/>
                                    </a:rPr>
                                    <m:t>𝑟</m:t>
                                  </m:r>
                                </m:e>
                                <m:sub>
                                  <m:r>
                                    <a:rPr lang="en-US" sz="2000" b="0" i="1" dirty="0" smtClean="0">
                                      <a:latin typeface="Cambria Math" panose="02040503050406030204" pitchFamily="18" charset="0"/>
                                      <a:ea typeface="Cambria Math" panose="02040503050406030204" pitchFamily="18" charset="0"/>
                                      <a:cs typeface="Arial"/>
                                    </a:rPr>
                                    <m:t>2</m:t>
                                  </m:r>
                                </m:sub>
                              </m:sSub>
                              <m:r>
                                <a:rPr lang="en-US" sz="2000" b="0" i="1" dirty="0" smtClean="0">
                                  <a:latin typeface="Cambria Math" panose="02040503050406030204" pitchFamily="18" charset="0"/>
                                  <a:ea typeface="Cambria Math" panose="02040503050406030204" pitchFamily="18" charset="0"/>
                                  <a:cs typeface="Arial"/>
                                </a:rPr>
                                <m:t>,…,</m:t>
                              </m:r>
                              <m:sSub>
                                <m:sSubPr>
                                  <m:ctrlPr>
                                    <a:rPr lang="en-US" sz="2000" b="0" i="1" dirty="0" smtClean="0">
                                      <a:latin typeface="Cambria Math" panose="02040503050406030204" pitchFamily="18" charset="0"/>
                                      <a:ea typeface="Cambria Math" panose="02040503050406030204" pitchFamily="18" charset="0"/>
                                      <a:cs typeface="Arial"/>
                                    </a:rPr>
                                  </m:ctrlPr>
                                </m:sSubPr>
                                <m:e>
                                  <m:r>
                                    <a:rPr lang="en-US" sz="2000" b="0" i="1" dirty="0" smtClean="0">
                                      <a:latin typeface="Cambria Math" panose="02040503050406030204" pitchFamily="18" charset="0"/>
                                      <a:ea typeface="Cambria Math" panose="02040503050406030204" pitchFamily="18" charset="0"/>
                                      <a:cs typeface="Arial"/>
                                    </a:rPr>
                                    <m:t>𝑟</m:t>
                                  </m:r>
                                </m:e>
                                <m:sub>
                                  <m:r>
                                    <a:rPr lang="en-US" sz="2000" b="0" i="1" dirty="0" smtClean="0">
                                      <a:latin typeface="Cambria Math" panose="02040503050406030204" pitchFamily="18" charset="0"/>
                                      <a:ea typeface="Cambria Math" panose="02040503050406030204" pitchFamily="18" charset="0"/>
                                      <a:cs typeface="Arial"/>
                                    </a:rPr>
                                    <m:t>𝑛</m:t>
                                  </m:r>
                                </m:sub>
                              </m:sSub>
                              <m:r>
                                <a:rPr lang="en-US" sz="2000" b="0" i="1" dirty="0" smtClean="0">
                                  <a:latin typeface="Cambria Math" panose="02040503050406030204" pitchFamily="18" charset="0"/>
                                  <a:ea typeface="Cambria Math" panose="02040503050406030204" pitchFamily="18" charset="0"/>
                                  <a:cs typeface="Arial"/>
                                </a:rPr>
                                <m:t>)</m:t>
                              </m:r>
                            </m:oMath>
                          </a14:m>
                          <a:r>
                            <a:rPr lang="en-US" sz="2000" dirty="0">
                              <a:latin typeface="+mn-lt"/>
                              <a:cs typeface="Arial"/>
                            </a:rPr>
                            <a:t> depends on 3N </a:t>
                          </a:r>
                          <a:r>
                            <a:rPr lang="en-US" sz="2000" kern="1200" dirty="0">
                              <a:solidFill>
                                <a:schemeClr val="tx1"/>
                              </a:solidFill>
                              <a:latin typeface="+mn-lt"/>
                              <a:ea typeface="+mn-ea"/>
                              <a:cs typeface="Arial"/>
                            </a:rPr>
                            <a:t>spatial</a:t>
                          </a:r>
                          <a:r>
                            <a:rPr lang="en-US" sz="2000" dirty="0">
                              <a:latin typeface="+mn-lt"/>
                              <a:cs typeface="Arial"/>
                            </a:rPr>
                            <a:t> coordinates.</a:t>
                          </a:r>
                        </a:p>
                        <a:p>
                          <a:pPr marL="319088" indent="-146050" algn="l">
                            <a:lnSpc>
                              <a:spcPct val="100000"/>
                            </a:lnSpc>
                            <a:spcBef>
                              <a:spcPts val="785"/>
                            </a:spcBef>
                            <a:buFont typeface="Arial" panose="020B0604020202020204" pitchFamily="34" charset="0"/>
                            <a:buChar char="•"/>
                          </a:pPr>
                          <a:r>
                            <a:rPr lang="en-US" sz="2000" dirty="0">
                              <a:latin typeface="+mn-lt"/>
                              <a:cs typeface="Arial"/>
                            </a:rPr>
                            <a:t>The </a:t>
                          </a:r>
                          <a:r>
                            <a:rPr lang="en-US" sz="2000" b="1" dirty="0">
                              <a:latin typeface="+mn-lt"/>
                              <a:cs typeface="Arial"/>
                            </a:rPr>
                            <a:t>Impossibility</a:t>
                          </a:r>
                          <a:r>
                            <a:rPr lang="en-US" sz="2000" dirty="0">
                              <a:latin typeface="+mn-lt"/>
                              <a:cs typeface="Arial"/>
                            </a:rPr>
                            <a:t>: Electrons interact with and avoid each other. Tracing every single electron’s interaction with every other electron simultaneously makes solving the equation computationally impossible for real molecules.</a:t>
                          </a:r>
                          <a:endParaRPr sz="1800" dirty="0">
                            <a:latin typeface="Arial"/>
                            <a:cs typeface="Arial"/>
                          </a:endParaRPr>
                        </a:p>
                      </a:txBody>
                      <a:tcPr marL="0" marR="0" marT="996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mc:Choice>
        <mc:Fallback xmlns="">
          <p:graphicFrame>
            <p:nvGraphicFramePr>
              <p:cNvPr id="6" name="object 4">
                <a:extLst>
                  <a:ext uri="{FF2B5EF4-FFF2-40B4-BE49-F238E27FC236}">
                    <a16:creationId xmlns:a16="http://schemas.microsoft.com/office/drawing/2014/main" id="{FFEF6D10-79AA-E1C1-14A4-D71E7278E18D}"/>
                  </a:ext>
                </a:extLst>
              </p:cNvPr>
              <p:cNvGraphicFramePr>
                <a:graphicFrameLocks noGrp="1"/>
              </p:cNvGraphicFramePr>
              <p:nvPr>
                <p:extLst>
                  <p:ext uri="{D42A27DB-BD31-4B8C-83A1-F6EECF244321}">
                    <p14:modId xmlns:p14="http://schemas.microsoft.com/office/powerpoint/2010/main" val="3990445142"/>
                  </p:ext>
                </p:extLst>
              </p:nvPr>
            </p:nvGraphicFramePr>
            <p:xfrm>
              <a:off x="503318" y="822806"/>
              <a:ext cx="11209803" cy="5525164"/>
            </p:xfrm>
            <a:graphic>
              <a:graphicData uri="http://schemas.openxmlformats.org/drawingml/2006/table">
                <a:tbl>
                  <a:tblPr firstRow="1" bandRow="1">
                    <a:tableStyleId>{2D5ABB26-0587-4C30-8999-92F81FD0307C}</a:tableStyleId>
                  </a:tblPr>
                  <a:tblGrid>
                    <a:gridCol w="5536281">
                      <a:extLst>
                        <a:ext uri="{9D8B030D-6E8A-4147-A177-3AD203B41FA5}">
                          <a16:colId xmlns:a16="http://schemas.microsoft.com/office/drawing/2014/main" val="20000"/>
                        </a:ext>
                      </a:extLst>
                    </a:gridCol>
                    <a:gridCol w="141019">
                      <a:extLst>
                        <a:ext uri="{9D8B030D-6E8A-4147-A177-3AD203B41FA5}">
                          <a16:colId xmlns:a16="http://schemas.microsoft.com/office/drawing/2014/main" val="20001"/>
                        </a:ext>
                      </a:extLst>
                    </a:gridCol>
                    <a:gridCol w="5532503">
                      <a:extLst>
                        <a:ext uri="{9D8B030D-6E8A-4147-A177-3AD203B41FA5}">
                          <a16:colId xmlns:a16="http://schemas.microsoft.com/office/drawing/2014/main" val="20002"/>
                        </a:ext>
                      </a:extLst>
                    </a:gridCol>
                  </a:tblGrid>
                  <a:tr h="2926080">
                    <a:tc>
                      <a:txBody>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lang="en-US" sz="1600" dirty="0">
                            <a:latin typeface="Times New Roman"/>
                            <a:cs typeface="Times New Roman"/>
                          </a:endParaRPr>
                        </a:p>
                        <a:p>
                          <a:pPr>
                            <a:lnSpc>
                              <a:spcPct val="100000"/>
                            </a:lnSpc>
                          </a:pPr>
                          <a:endParaRPr sz="16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6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p>
                          <a:pPr>
                            <a:lnSpc>
                              <a:spcPct val="100000"/>
                            </a:lnSpc>
                          </a:pPr>
                          <a:endParaRPr lang="es-ES" sz="12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9780">
                    <a:tc gridSpan="3">
                      <a:txBody>
                        <a:bodyPr/>
                        <a:lstStyle/>
                        <a:p>
                          <a:pPr>
                            <a:lnSpc>
                              <a:spcPct val="100000"/>
                            </a:lnSpc>
                          </a:pPr>
                          <a:endParaRPr sz="1000" dirty="0">
                            <a:latin typeface="Times New Roman"/>
                            <a:cs typeface="Times New Roman"/>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319304">
                    <a:tc gridSpan="3">
                      <a:txBody>
                        <a:bodyPr/>
                        <a:lstStyle/>
                        <a:p>
                          <a:endParaRPr lang="en-US"/>
                        </a:p>
                      </a:txBody>
                      <a:tcPr marL="0" marR="0" marT="996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4" t="-138583" r="-109" b="-1312"/>
                          </a:stretch>
                        </a:blip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mc:Fallback>
      </mc:AlternateContent>
      <p:sp>
        <p:nvSpPr>
          <p:cNvPr id="10" name="TextBox 9">
            <a:extLst>
              <a:ext uri="{FF2B5EF4-FFF2-40B4-BE49-F238E27FC236}">
                <a16:creationId xmlns:a16="http://schemas.microsoft.com/office/drawing/2014/main" id="{59C7DFBA-DBE4-BF38-18AC-1406565C36F8}"/>
              </a:ext>
            </a:extLst>
          </p:cNvPr>
          <p:cNvSpPr txBox="1"/>
          <p:nvPr/>
        </p:nvSpPr>
        <p:spPr>
          <a:xfrm>
            <a:off x="1288169" y="3344444"/>
            <a:ext cx="4305022" cy="369332"/>
          </a:xfrm>
          <a:prstGeom prst="rect">
            <a:avLst/>
          </a:prstGeom>
          <a:noFill/>
        </p:spPr>
        <p:txBody>
          <a:bodyPr wrap="square" rtlCol="0">
            <a:spAutoFit/>
          </a:bodyPr>
          <a:lstStyle/>
          <a:p>
            <a:r>
              <a:rPr lang="es-ES" sz="1800" b="1" dirty="0">
                <a:latin typeface="Calibri" panose="020F0502020204030204" pitchFamily="34" charset="0"/>
                <a:cs typeface="Calibri" panose="020F0502020204030204" pitchFamily="34" charset="0"/>
              </a:rPr>
              <a:t>N = 1 </a:t>
            </a:r>
            <a:r>
              <a:rPr lang="es-ES" sz="1800" b="1" dirty="0" err="1">
                <a:latin typeface="Calibri" panose="020F0502020204030204" pitchFamily="34" charset="0"/>
                <a:cs typeface="Calibri" panose="020F0502020204030204" pitchFamily="34" charset="0"/>
              </a:rPr>
              <a:t>electron</a:t>
            </a:r>
            <a:r>
              <a:rPr lang="es-ES" sz="1800" b="1" dirty="0">
                <a:latin typeface="Calibri" panose="020F0502020204030204" pitchFamily="34" charset="0"/>
                <a:cs typeface="Calibri" panose="020F0502020204030204" pitchFamily="34" charset="0"/>
              </a:rPr>
              <a:t>: </a:t>
            </a:r>
            <a:r>
              <a:rPr lang="es-ES" sz="1800" dirty="0">
                <a:latin typeface="Calibri" panose="020F0502020204030204" pitchFamily="34" charset="0"/>
                <a:cs typeface="Calibri" panose="020F0502020204030204" pitchFamily="34" charset="0"/>
              </a:rPr>
              <a:t>3 </a:t>
            </a:r>
            <a:r>
              <a:rPr lang="es-ES" sz="1800" dirty="0" err="1">
                <a:latin typeface="Calibri" panose="020F0502020204030204" pitchFamily="34" charset="0"/>
                <a:cs typeface="Calibri" panose="020F0502020204030204" pitchFamily="34" charset="0"/>
              </a:rPr>
              <a:t>spatial</a:t>
            </a:r>
            <a:r>
              <a:rPr lang="es-ES" sz="1800" dirty="0">
                <a:latin typeface="Calibri" panose="020F0502020204030204" pitchFamily="34" charset="0"/>
                <a:cs typeface="Calibri" panose="020F0502020204030204" pitchFamily="34" charset="0"/>
              </a:rPr>
              <a:t> variables (x, y, z)</a:t>
            </a:r>
            <a:endParaRPr lang="en-US" dirty="0"/>
          </a:p>
        </p:txBody>
      </p:sp>
      <p:sp>
        <p:nvSpPr>
          <p:cNvPr id="12" name="TextBox 11">
            <a:extLst>
              <a:ext uri="{FF2B5EF4-FFF2-40B4-BE49-F238E27FC236}">
                <a16:creationId xmlns:a16="http://schemas.microsoft.com/office/drawing/2014/main" id="{AB4DCB14-8945-FDFE-C40B-96B4EEDE270D}"/>
              </a:ext>
            </a:extLst>
          </p:cNvPr>
          <p:cNvSpPr txBox="1"/>
          <p:nvPr/>
        </p:nvSpPr>
        <p:spPr>
          <a:xfrm>
            <a:off x="7020412" y="3344444"/>
            <a:ext cx="4305022" cy="369332"/>
          </a:xfrm>
          <a:prstGeom prst="rect">
            <a:avLst/>
          </a:prstGeom>
          <a:noFill/>
        </p:spPr>
        <p:txBody>
          <a:bodyPr wrap="square" rtlCol="0">
            <a:spAutoFit/>
          </a:bodyPr>
          <a:lstStyle/>
          <a:p>
            <a:r>
              <a:rPr lang="es-ES" sz="1800" b="1" dirty="0">
                <a:latin typeface="Calibri" panose="020F0502020204030204" pitchFamily="34" charset="0"/>
                <a:cs typeface="Calibri" panose="020F0502020204030204" pitchFamily="34" charset="0"/>
              </a:rPr>
              <a:t>N = 36 </a:t>
            </a:r>
            <a:r>
              <a:rPr lang="es-ES" sz="1800" b="1" dirty="0" err="1">
                <a:latin typeface="Calibri" panose="020F0502020204030204" pitchFamily="34" charset="0"/>
                <a:cs typeface="Calibri" panose="020F0502020204030204" pitchFamily="34" charset="0"/>
              </a:rPr>
              <a:t>electrons</a:t>
            </a:r>
            <a:r>
              <a:rPr lang="es-ES" sz="1800" b="1" dirty="0">
                <a:latin typeface="Calibri" panose="020F0502020204030204" pitchFamily="34" charset="0"/>
                <a:cs typeface="Calibri" panose="020F0502020204030204" pitchFamily="34" charset="0"/>
              </a:rPr>
              <a:t>: </a:t>
            </a:r>
            <a:r>
              <a:rPr lang="es-ES" sz="1800" dirty="0">
                <a:latin typeface="Calibri" panose="020F0502020204030204" pitchFamily="34" charset="0"/>
                <a:cs typeface="Calibri" panose="020F0502020204030204" pitchFamily="34" charset="0"/>
              </a:rPr>
              <a:t>108 </a:t>
            </a:r>
            <a:r>
              <a:rPr lang="es-ES" sz="1800" dirty="0" err="1">
                <a:latin typeface="Calibri" panose="020F0502020204030204" pitchFamily="34" charset="0"/>
                <a:cs typeface="Calibri" panose="020F0502020204030204" pitchFamily="34" charset="0"/>
              </a:rPr>
              <a:t>spatial</a:t>
            </a:r>
            <a:r>
              <a:rPr lang="es-ES" sz="1800" dirty="0">
                <a:latin typeface="Calibri" panose="020F0502020204030204" pitchFamily="34" charset="0"/>
                <a:cs typeface="Calibri" panose="020F0502020204030204" pitchFamily="34" charset="0"/>
              </a:rPr>
              <a:t> variables</a:t>
            </a:r>
            <a:endParaRPr lang="en-US" dirty="0"/>
          </a:p>
        </p:txBody>
      </p:sp>
      <p:pic>
        <p:nvPicPr>
          <p:cNvPr id="16" name="Picture 15">
            <a:extLst>
              <a:ext uri="{FF2B5EF4-FFF2-40B4-BE49-F238E27FC236}">
                <a16:creationId xmlns:a16="http://schemas.microsoft.com/office/drawing/2014/main" id="{2900A6F7-20DC-AC16-C8BB-25C3A3177533}"/>
              </a:ext>
            </a:extLst>
          </p:cNvPr>
          <p:cNvPicPr>
            <a:picLocks noChangeAspect="1"/>
          </p:cNvPicPr>
          <p:nvPr/>
        </p:nvPicPr>
        <p:blipFill>
          <a:blip r:embed="rId4"/>
          <a:stretch>
            <a:fillRect/>
          </a:stretch>
        </p:blipFill>
        <p:spPr>
          <a:xfrm>
            <a:off x="2004378" y="961357"/>
            <a:ext cx="2182680" cy="2235232"/>
          </a:xfrm>
          <a:prstGeom prst="rect">
            <a:avLst/>
          </a:prstGeom>
        </p:spPr>
      </p:pic>
      <p:pic>
        <p:nvPicPr>
          <p:cNvPr id="18" name="Picture 17">
            <a:extLst>
              <a:ext uri="{FF2B5EF4-FFF2-40B4-BE49-F238E27FC236}">
                <a16:creationId xmlns:a16="http://schemas.microsoft.com/office/drawing/2014/main" id="{995A47EA-DC2F-39F1-2B5C-8418EBD9BBFC}"/>
              </a:ext>
            </a:extLst>
          </p:cNvPr>
          <p:cNvPicPr>
            <a:picLocks noChangeAspect="1"/>
          </p:cNvPicPr>
          <p:nvPr/>
        </p:nvPicPr>
        <p:blipFill>
          <a:blip r:embed="rId5"/>
          <a:stretch>
            <a:fillRect/>
          </a:stretch>
        </p:blipFill>
        <p:spPr>
          <a:xfrm>
            <a:off x="7724517" y="960769"/>
            <a:ext cx="2222763" cy="2235233"/>
          </a:xfrm>
          <a:prstGeom prst="rect">
            <a:avLst/>
          </a:prstGeom>
        </p:spPr>
      </p:pic>
    </p:spTree>
    <p:extLst>
      <p:ext uri="{BB962C8B-B14F-4D97-AF65-F5344CB8AC3E}">
        <p14:creationId xmlns:p14="http://schemas.microsoft.com/office/powerpoint/2010/main" val="42597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DFT: comes to rescue</a:t>
            </a:r>
          </a:p>
        </p:txBody>
      </p:sp>
      <mc:AlternateContent xmlns:mc="http://schemas.openxmlformats.org/markup-compatibility/2006" xmlns:a14="http://schemas.microsoft.com/office/drawing/2010/main">
        <mc:Choice Requires="a14">
          <p:graphicFrame>
            <p:nvGraphicFramePr>
              <p:cNvPr id="2" name="object 3">
                <a:extLst>
                  <a:ext uri="{FF2B5EF4-FFF2-40B4-BE49-F238E27FC236}">
                    <a16:creationId xmlns:a16="http://schemas.microsoft.com/office/drawing/2014/main" id="{7CFF5617-91F1-273E-E2FA-8564F16739B9}"/>
                  </a:ext>
                </a:extLst>
              </p:cNvPr>
              <p:cNvGraphicFramePr>
                <a:graphicFrameLocks noGrp="1"/>
              </p:cNvGraphicFramePr>
              <p:nvPr>
                <p:extLst>
                  <p:ext uri="{D42A27DB-BD31-4B8C-83A1-F6EECF244321}">
                    <p14:modId xmlns:p14="http://schemas.microsoft.com/office/powerpoint/2010/main" val="1009523863"/>
                  </p:ext>
                </p:extLst>
              </p:nvPr>
            </p:nvGraphicFramePr>
            <p:xfrm>
              <a:off x="397994" y="1014516"/>
              <a:ext cx="11396011" cy="5219424"/>
            </p:xfrm>
            <a:graphic>
              <a:graphicData uri="http://schemas.openxmlformats.org/drawingml/2006/table">
                <a:tbl>
                  <a:tblPr firstRow="1" bandRow="1">
                    <a:tableStyleId>{2D5ABB26-0587-4C30-8999-92F81FD0307C}</a:tableStyleId>
                  </a:tblPr>
                  <a:tblGrid>
                    <a:gridCol w="3677037">
                      <a:extLst>
                        <a:ext uri="{9D8B030D-6E8A-4147-A177-3AD203B41FA5}">
                          <a16:colId xmlns:a16="http://schemas.microsoft.com/office/drawing/2014/main" val="20000"/>
                        </a:ext>
                      </a:extLst>
                    </a:gridCol>
                    <a:gridCol w="3880916">
                      <a:extLst>
                        <a:ext uri="{9D8B030D-6E8A-4147-A177-3AD203B41FA5}">
                          <a16:colId xmlns:a16="http://schemas.microsoft.com/office/drawing/2014/main" val="20001"/>
                        </a:ext>
                      </a:extLst>
                    </a:gridCol>
                    <a:gridCol w="3838058">
                      <a:extLst>
                        <a:ext uri="{9D8B030D-6E8A-4147-A177-3AD203B41FA5}">
                          <a16:colId xmlns:a16="http://schemas.microsoft.com/office/drawing/2014/main" val="20002"/>
                        </a:ext>
                      </a:extLst>
                    </a:gridCol>
                  </a:tblGrid>
                  <a:tr h="2997262">
                    <a:tc gridSpan="3">
                      <a:txBody>
                        <a:bodyPr/>
                        <a:lstStyle/>
                        <a:p>
                          <a:pPr>
                            <a:lnSpc>
                              <a:spcPct val="100000"/>
                            </a:lnSpc>
                          </a:pPr>
                          <a:endParaRPr sz="1600" dirty="0">
                            <a:latin typeface="Calibri" panose="020F0502020204030204" pitchFamily="34" charset="0"/>
                            <a:cs typeface="Calibri" panose="020F0502020204030204" pitchFamily="34" charset="0"/>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46537">
                    <a:tc>
                      <a:txBody>
                        <a:bodyPr/>
                        <a:lstStyle/>
                        <a:p>
                          <a:pPr algn="ctr">
                            <a:lnSpc>
                              <a:spcPct val="100000"/>
                            </a:lnSpc>
                            <a:spcBef>
                              <a:spcPts val="1215"/>
                            </a:spcBef>
                          </a:pPr>
                          <a:r>
                            <a:rPr lang="en-US" sz="2400" b="1" baseline="0" dirty="0">
                              <a:solidFill>
                                <a:srgbClr val="C00000"/>
                              </a:solidFill>
                              <a:latin typeface="Calibri" panose="020F0502020204030204" pitchFamily="34" charset="0"/>
                              <a:cs typeface="Calibri" panose="020F0502020204030204" pitchFamily="34" charset="0"/>
                            </a:rPr>
                            <a:t>A Radical Idea</a:t>
                          </a:r>
                          <a:endParaRPr sz="2400" b="1" baseline="0" dirty="0">
                            <a:solidFill>
                              <a:srgbClr val="C00000"/>
                            </a:solidFill>
                            <a:latin typeface="Calibri" panose="020F0502020204030204" pitchFamily="34" charset="0"/>
                            <a:cs typeface="Calibri" panose="020F0502020204030204" pitchFamily="34" charset="0"/>
                          </a:endParaRPr>
                        </a:p>
                      </a:txBody>
                      <a:tcPr marL="0" marR="0" marT="1543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26745">
                            <a:lnSpc>
                              <a:spcPct val="100000"/>
                            </a:lnSpc>
                            <a:spcBef>
                              <a:spcPts val="1185"/>
                            </a:spcBef>
                          </a:pPr>
                          <a:r>
                            <a:rPr lang="en-US" sz="2400" b="1" baseline="0" dirty="0">
                              <a:solidFill>
                                <a:srgbClr val="C00000"/>
                              </a:solidFill>
                              <a:latin typeface="Calibri" panose="020F0502020204030204" pitchFamily="34" charset="0"/>
                              <a:cs typeface="Calibri" panose="020F0502020204030204" pitchFamily="34" charset="0"/>
                            </a:rPr>
                            <a:t>Electron Density (</a:t>
                          </a:r>
                          <a14:m>
                            <m:oMath xmlns:m="http://schemas.openxmlformats.org/officeDocument/2006/math">
                              <m:r>
                                <a:rPr lang="en-US" sz="2400" b="1" i="1" baseline="0" dirty="0"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𝝆</m:t>
                              </m:r>
                            </m:oMath>
                          </a14:m>
                          <a:r>
                            <a:rPr lang="en-US" sz="2400" b="1" baseline="0" dirty="0">
                              <a:solidFill>
                                <a:srgbClr val="C00000"/>
                              </a:solidFill>
                              <a:latin typeface="Calibri" panose="020F0502020204030204" pitchFamily="34" charset="0"/>
                              <a:cs typeface="Calibri" panose="020F0502020204030204" pitchFamily="34" charset="0"/>
                            </a:rPr>
                            <a:t>)</a:t>
                          </a:r>
                        </a:p>
                      </a:txBody>
                      <a:tcPr marL="0" marR="0" marT="1504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170"/>
                            </a:spcBef>
                          </a:pPr>
                          <a:r>
                            <a:rPr lang="en-US" sz="2400" b="1" baseline="0" dirty="0">
                              <a:solidFill>
                                <a:srgbClr val="C00000"/>
                              </a:solidFill>
                              <a:latin typeface="Calibri" panose="020F0502020204030204" pitchFamily="34" charset="0"/>
                              <a:cs typeface="Calibri" panose="020F0502020204030204" pitchFamily="34" charset="0"/>
                            </a:rPr>
                            <a:t>The Advantage</a:t>
                          </a:r>
                        </a:p>
                      </a:txBody>
                      <a:tcPr marL="0" marR="0" marT="148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575625">
                    <a:tc>
                      <a:txBody>
                        <a:bodyPr/>
                        <a:lstStyle/>
                        <a:p>
                          <a:pPr marL="227013" indent="0" algn="l">
                            <a:lnSpc>
                              <a:spcPct val="100000"/>
                            </a:lnSpc>
                            <a:spcBef>
                              <a:spcPts val="1880"/>
                            </a:spcBef>
                          </a:pPr>
                          <a:r>
                            <a:rPr lang="en-US" sz="2000" baseline="0" dirty="0">
                              <a:latin typeface="Calibri" panose="020F0502020204030204" pitchFamily="34" charset="0"/>
                              <a:cs typeface="Calibri" panose="020F0502020204030204" pitchFamily="34" charset="0"/>
                            </a:rPr>
                            <a:t>What if we don’t need to track every individual electron?</a:t>
                          </a:r>
                        </a:p>
                        <a:p>
                          <a:pPr algn="l">
                            <a:lnSpc>
                              <a:spcPct val="100000"/>
                            </a:lnSpc>
                            <a:spcBef>
                              <a:spcPts val="1880"/>
                            </a:spcBef>
                          </a:pPr>
                          <a:endParaRPr sz="2000" baseline="0" dirty="0">
                            <a:latin typeface="Calibri" panose="020F0502020204030204" pitchFamily="34" charset="0"/>
                            <a:cs typeface="Calibri" panose="020F0502020204030204" pitchFamily="34" charset="0"/>
                          </a:endParaRPr>
                        </a:p>
                      </a:txBody>
                      <a:tcPr marL="0" marR="0" marT="23876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7013" marR="81280" indent="0" algn="l" defTabSz="914400" rtl="0" eaLnBrk="1" latinLnBrk="0" hangingPunct="1">
                            <a:lnSpc>
                              <a:spcPct val="100000"/>
                            </a:lnSpc>
                            <a:spcBef>
                              <a:spcPts val="1880"/>
                            </a:spcBef>
                          </a:pPr>
                          <a:r>
                            <a:rPr lang="en-US" sz="2000" kern="1200" baseline="0" dirty="0">
                              <a:solidFill>
                                <a:schemeClr val="tx1"/>
                              </a:solidFill>
                              <a:latin typeface="Calibri" panose="020F0502020204030204" pitchFamily="34" charset="0"/>
                              <a:ea typeface="+mn-ea"/>
                              <a:cs typeface="Calibri" panose="020F0502020204030204" pitchFamily="34" charset="0"/>
                            </a:rPr>
                            <a:t>DFT replaces the 3N- dimensional wavefunction with the probability of finding any electron at a given point in space.</a:t>
                          </a:r>
                          <a:endParaRPr sz="2000" baseline="0" dirty="0">
                            <a:latin typeface="Calibri" panose="020F0502020204030204" pitchFamily="34" charset="0"/>
                            <a:cs typeface="Calibri" panose="020F0502020204030204" pitchFamily="34" charset="0"/>
                          </a:endParaRPr>
                        </a:p>
                      </a:txBody>
                      <a:tcPr marL="0" marR="0" marT="211454"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38760" marR="238760" indent="18415" algn="l">
                            <a:lnSpc>
                              <a:spcPct val="92300"/>
                            </a:lnSpc>
                            <a:spcBef>
                              <a:spcPts val="1595"/>
                            </a:spcBef>
                          </a:pPr>
                          <a:r>
                            <a:rPr lang="en-US" sz="2000" baseline="0" dirty="0">
                              <a:latin typeface="Calibri" panose="020F0502020204030204" pitchFamily="34" charset="0"/>
                              <a:cs typeface="Calibri" panose="020F0502020204030204" pitchFamily="34" charset="0"/>
                            </a:rPr>
                            <a:t>No matter how large the molecule gets, the electron density always remains a simple 3-dimensional variable.</a:t>
                          </a:r>
                          <a:endParaRPr sz="2000" baseline="0" dirty="0">
                            <a:latin typeface="Calibri" panose="020F0502020204030204" pitchFamily="34" charset="0"/>
                            <a:cs typeface="Calibri" panose="020F0502020204030204" pitchFamily="34" charset="0"/>
                          </a:endParaRPr>
                        </a:p>
                      </a:txBody>
                      <a:tcPr marL="0" marR="0" marT="202565"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mc:Choice>
        <mc:Fallback xmlns="">
          <p:graphicFrame>
            <p:nvGraphicFramePr>
              <p:cNvPr id="2" name="object 3">
                <a:extLst>
                  <a:ext uri="{FF2B5EF4-FFF2-40B4-BE49-F238E27FC236}">
                    <a16:creationId xmlns:a16="http://schemas.microsoft.com/office/drawing/2014/main" id="{7CFF5617-91F1-273E-E2FA-8564F16739B9}"/>
                  </a:ext>
                </a:extLst>
              </p:cNvPr>
              <p:cNvGraphicFramePr>
                <a:graphicFrameLocks noGrp="1"/>
              </p:cNvGraphicFramePr>
              <p:nvPr>
                <p:extLst>
                  <p:ext uri="{D42A27DB-BD31-4B8C-83A1-F6EECF244321}">
                    <p14:modId xmlns:p14="http://schemas.microsoft.com/office/powerpoint/2010/main" val="1009523863"/>
                  </p:ext>
                </p:extLst>
              </p:nvPr>
            </p:nvGraphicFramePr>
            <p:xfrm>
              <a:off x="397994" y="1014516"/>
              <a:ext cx="11396011" cy="5219424"/>
            </p:xfrm>
            <a:graphic>
              <a:graphicData uri="http://schemas.openxmlformats.org/drawingml/2006/table">
                <a:tbl>
                  <a:tblPr firstRow="1" bandRow="1">
                    <a:tableStyleId>{2D5ABB26-0587-4C30-8999-92F81FD0307C}</a:tableStyleId>
                  </a:tblPr>
                  <a:tblGrid>
                    <a:gridCol w="3677037">
                      <a:extLst>
                        <a:ext uri="{9D8B030D-6E8A-4147-A177-3AD203B41FA5}">
                          <a16:colId xmlns:a16="http://schemas.microsoft.com/office/drawing/2014/main" val="20000"/>
                        </a:ext>
                      </a:extLst>
                    </a:gridCol>
                    <a:gridCol w="3880916">
                      <a:extLst>
                        <a:ext uri="{9D8B030D-6E8A-4147-A177-3AD203B41FA5}">
                          <a16:colId xmlns:a16="http://schemas.microsoft.com/office/drawing/2014/main" val="20001"/>
                        </a:ext>
                      </a:extLst>
                    </a:gridCol>
                    <a:gridCol w="3838058">
                      <a:extLst>
                        <a:ext uri="{9D8B030D-6E8A-4147-A177-3AD203B41FA5}">
                          <a16:colId xmlns:a16="http://schemas.microsoft.com/office/drawing/2014/main" val="20002"/>
                        </a:ext>
                      </a:extLst>
                    </a:gridCol>
                  </a:tblGrid>
                  <a:tr h="2997262">
                    <a:tc gridSpan="3">
                      <a:txBody>
                        <a:bodyPr/>
                        <a:lstStyle/>
                        <a:p>
                          <a:pPr>
                            <a:lnSpc>
                              <a:spcPct val="100000"/>
                            </a:lnSpc>
                          </a:pPr>
                          <a:endParaRPr sz="1600" dirty="0">
                            <a:latin typeface="Calibri" panose="020F0502020204030204" pitchFamily="34" charset="0"/>
                            <a:cs typeface="Calibri" panose="020F0502020204030204" pitchFamily="34" charset="0"/>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46537">
                    <a:tc>
                      <a:txBody>
                        <a:bodyPr/>
                        <a:lstStyle/>
                        <a:p>
                          <a:pPr algn="ctr">
                            <a:lnSpc>
                              <a:spcPct val="100000"/>
                            </a:lnSpc>
                            <a:spcBef>
                              <a:spcPts val="1215"/>
                            </a:spcBef>
                          </a:pPr>
                          <a:r>
                            <a:rPr lang="en-US" sz="2400" b="1" baseline="0" dirty="0">
                              <a:solidFill>
                                <a:srgbClr val="C00000"/>
                              </a:solidFill>
                              <a:latin typeface="Calibri" panose="020F0502020204030204" pitchFamily="34" charset="0"/>
                              <a:cs typeface="Calibri" panose="020F0502020204030204" pitchFamily="34" charset="0"/>
                            </a:rPr>
                            <a:t>A Radical Idea</a:t>
                          </a:r>
                          <a:endParaRPr sz="2400" b="1" baseline="0" dirty="0">
                            <a:solidFill>
                              <a:srgbClr val="C00000"/>
                            </a:solidFill>
                            <a:latin typeface="Calibri" panose="020F0502020204030204" pitchFamily="34" charset="0"/>
                            <a:cs typeface="Calibri" panose="020F0502020204030204" pitchFamily="34" charset="0"/>
                          </a:endParaRPr>
                        </a:p>
                      </a:txBody>
                      <a:tcPr marL="0" marR="0" marT="1543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lang="en-US"/>
                        </a:p>
                      </a:txBody>
                      <a:tcPr marL="0" marR="0" marT="1504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blipFill>
                          <a:blip r:embed="rId3"/>
                          <a:stretch>
                            <a:fillRect l="-94819" t="-465094" r="-99215" b="-256604"/>
                          </a:stretch>
                        </a:blipFill>
                      </a:tcPr>
                    </a:tc>
                    <a:tc>
                      <a:txBody>
                        <a:bodyPr/>
                        <a:lstStyle/>
                        <a:p>
                          <a:pPr algn="ctr">
                            <a:lnSpc>
                              <a:spcPct val="100000"/>
                            </a:lnSpc>
                            <a:spcBef>
                              <a:spcPts val="1170"/>
                            </a:spcBef>
                          </a:pPr>
                          <a:r>
                            <a:rPr lang="en-US" sz="2400" b="1" baseline="0" dirty="0">
                              <a:solidFill>
                                <a:srgbClr val="C00000"/>
                              </a:solidFill>
                              <a:latin typeface="Calibri" panose="020F0502020204030204" pitchFamily="34" charset="0"/>
                              <a:cs typeface="Calibri" panose="020F0502020204030204" pitchFamily="34" charset="0"/>
                            </a:rPr>
                            <a:t>The Advantage</a:t>
                          </a:r>
                        </a:p>
                      </a:txBody>
                      <a:tcPr marL="0" marR="0" marT="148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575625">
                    <a:tc>
                      <a:txBody>
                        <a:bodyPr/>
                        <a:lstStyle/>
                        <a:p>
                          <a:pPr marL="227013" indent="0" algn="l">
                            <a:lnSpc>
                              <a:spcPct val="100000"/>
                            </a:lnSpc>
                            <a:spcBef>
                              <a:spcPts val="1880"/>
                            </a:spcBef>
                          </a:pPr>
                          <a:r>
                            <a:rPr lang="en-US" sz="2000" baseline="0" dirty="0">
                              <a:latin typeface="Calibri" panose="020F0502020204030204" pitchFamily="34" charset="0"/>
                              <a:cs typeface="Calibri" panose="020F0502020204030204" pitchFamily="34" charset="0"/>
                            </a:rPr>
                            <a:t>What if we don’t need to track every individual electron?</a:t>
                          </a:r>
                        </a:p>
                        <a:p>
                          <a:pPr algn="l">
                            <a:lnSpc>
                              <a:spcPct val="100000"/>
                            </a:lnSpc>
                            <a:spcBef>
                              <a:spcPts val="1880"/>
                            </a:spcBef>
                          </a:pPr>
                          <a:endParaRPr sz="2000" baseline="0" dirty="0">
                            <a:latin typeface="Calibri" panose="020F0502020204030204" pitchFamily="34" charset="0"/>
                            <a:cs typeface="Calibri" panose="020F0502020204030204" pitchFamily="34" charset="0"/>
                          </a:endParaRPr>
                        </a:p>
                      </a:txBody>
                      <a:tcPr marL="0" marR="0" marT="23876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27013" marR="81280" indent="0" algn="l" defTabSz="914400" rtl="0" eaLnBrk="1" latinLnBrk="0" hangingPunct="1">
                            <a:lnSpc>
                              <a:spcPct val="100000"/>
                            </a:lnSpc>
                            <a:spcBef>
                              <a:spcPts val="1880"/>
                            </a:spcBef>
                          </a:pPr>
                          <a:r>
                            <a:rPr lang="en-US" sz="2000" kern="1200" baseline="0" dirty="0">
                              <a:solidFill>
                                <a:schemeClr val="tx1"/>
                              </a:solidFill>
                              <a:latin typeface="Calibri" panose="020F0502020204030204" pitchFamily="34" charset="0"/>
                              <a:ea typeface="+mn-ea"/>
                              <a:cs typeface="Calibri" panose="020F0502020204030204" pitchFamily="34" charset="0"/>
                            </a:rPr>
                            <a:t>DFT replaces the 3N- dimensional wavefunction with the probability of finding any electron at a given point in space.</a:t>
                          </a:r>
                          <a:endParaRPr sz="2000" baseline="0" dirty="0">
                            <a:latin typeface="Calibri" panose="020F0502020204030204" pitchFamily="34" charset="0"/>
                            <a:cs typeface="Calibri" panose="020F0502020204030204" pitchFamily="34" charset="0"/>
                          </a:endParaRPr>
                        </a:p>
                      </a:txBody>
                      <a:tcPr marL="0" marR="0" marT="211454"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38760" marR="238760" indent="18415" algn="l">
                            <a:lnSpc>
                              <a:spcPct val="92300"/>
                            </a:lnSpc>
                            <a:spcBef>
                              <a:spcPts val="1595"/>
                            </a:spcBef>
                          </a:pPr>
                          <a:r>
                            <a:rPr lang="en-US" sz="2000" baseline="0" dirty="0">
                              <a:latin typeface="Calibri" panose="020F0502020204030204" pitchFamily="34" charset="0"/>
                              <a:cs typeface="Calibri" panose="020F0502020204030204" pitchFamily="34" charset="0"/>
                            </a:rPr>
                            <a:t>No matter how large the molecule gets, the electron density always remains a simple 3-dimensional variable.</a:t>
                          </a:r>
                          <a:endParaRPr sz="2000" baseline="0" dirty="0">
                            <a:latin typeface="Calibri" panose="020F0502020204030204" pitchFamily="34" charset="0"/>
                            <a:cs typeface="Calibri" panose="020F0502020204030204" pitchFamily="34" charset="0"/>
                          </a:endParaRPr>
                        </a:p>
                      </a:txBody>
                      <a:tcPr marL="0" marR="0" marT="202565"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mc:Fallback>
      </mc:AlternateContent>
      <p:pic>
        <p:nvPicPr>
          <p:cNvPr id="3" name="Picture 2">
            <a:extLst>
              <a:ext uri="{FF2B5EF4-FFF2-40B4-BE49-F238E27FC236}">
                <a16:creationId xmlns:a16="http://schemas.microsoft.com/office/drawing/2014/main" id="{900CAC34-CE0C-F867-87A1-2531952F4252}"/>
              </a:ext>
            </a:extLst>
          </p:cNvPr>
          <p:cNvPicPr>
            <a:picLocks noChangeAspect="1"/>
          </p:cNvPicPr>
          <p:nvPr/>
        </p:nvPicPr>
        <p:blipFill>
          <a:blip r:embed="rId4"/>
          <a:stretch>
            <a:fillRect/>
          </a:stretch>
        </p:blipFill>
        <p:spPr>
          <a:xfrm>
            <a:off x="1770906" y="1094258"/>
            <a:ext cx="2635326" cy="2650111"/>
          </a:xfrm>
          <a:prstGeom prst="rect">
            <a:avLst/>
          </a:prstGeom>
        </p:spPr>
      </p:pic>
      <p:sp>
        <p:nvSpPr>
          <p:cNvPr id="5" name="Arrow: Right 4">
            <a:extLst>
              <a:ext uri="{FF2B5EF4-FFF2-40B4-BE49-F238E27FC236}">
                <a16:creationId xmlns:a16="http://schemas.microsoft.com/office/drawing/2014/main" id="{34B7BBA5-7880-634D-E757-89062B13BC36}"/>
              </a:ext>
            </a:extLst>
          </p:cNvPr>
          <p:cNvSpPr/>
          <p:nvPr/>
        </p:nvSpPr>
        <p:spPr>
          <a:xfrm>
            <a:off x="5578730" y="2202569"/>
            <a:ext cx="1034540" cy="42049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B958066-B0BD-2555-6908-AFEFEC66A2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11821" y="1014516"/>
            <a:ext cx="3333814" cy="2850652"/>
          </a:xfrm>
          <a:prstGeom prst="rect">
            <a:avLst/>
          </a:prstGeom>
        </p:spPr>
      </p:pic>
    </p:spTree>
    <p:extLst>
      <p:ext uri="{BB962C8B-B14F-4D97-AF65-F5344CB8AC3E}">
        <p14:creationId xmlns:p14="http://schemas.microsoft.com/office/powerpoint/2010/main" val="124614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What is a functional?</a:t>
            </a:r>
          </a:p>
        </p:txBody>
      </p:sp>
      <mc:AlternateContent xmlns:mc="http://schemas.openxmlformats.org/markup-compatibility/2006" xmlns:a14="http://schemas.microsoft.com/office/drawing/2010/main">
        <mc:Choice Requires="a14">
          <p:graphicFrame>
            <p:nvGraphicFramePr>
              <p:cNvPr id="3" name="object 4">
                <a:extLst>
                  <a:ext uri="{FF2B5EF4-FFF2-40B4-BE49-F238E27FC236}">
                    <a16:creationId xmlns:a16="http://schemas.microsoft.com/office/drawing/2014/main" id="{B58A792E-0F3B-21E7-CC63-C4D1506E583E}"/>
                  </a:ext>
                </a:extLst>
              </p:cNvPr>
              <p:cNvGraphicFramePr>
                <a:graphicFrameLocks noGrp="1"/>
              </p:cNvGraphicFramePr>
              <p:nvPr>
                <p:extLst>
                  <p:ext uri="{D42A27DB-BD31-4B8C-83A1-F6EECF244321}">
                    <p14:modId xmlns:p14="http://schemas.microsoft.com/office/powerpoint/2010/main" val="977505040"/>
                  </p:ext>
                </p:extLst>
              </p:nvPr>
            </p:nvGraphicFramePr>
            <p:xfrm>
              <a:off x="499904" y="978344"/>
              <a:ext cx="11163010" cy="5506596"/>
            </p:xfrm>
            <a:graphic>
              <a:graphicData uri="http://schemas.openxmlformats.org/drawingml/2006/table">
                <a:tbl>
                  <a:tblPr firstRow="1" bandRow="1">
                    <a:tableStyleId>{2D5ABB26-0587-4C30-8999-92F81FD0307C}</a:tableStyleId>
                  </a:tblPr>
                  <a:tblGrid>
                    <a:gridCol w="5468943">
                      <a:extLst>
                        <a:ext uri="{9D8B030D-6E8A-4147-A177-3AD203B41FA5}">
                          <a16:colId xmlns:a16="http://schemas.microsoft.com/office/drawing/2014/main" val="20000"/>
                        </a:ext>
                      </a:extLst>
                    </a:gridCol>
                    <a:gridCol w="139303">
                      <a:extLst>
                        <a:ext uri="{9D8B030D-6E8A-4147-A177-3AD203B41FA5}">
                          <a16:colId xmlns:a16="http://schemas.microsoft.com/office/drawing/2014/main" val="20001"/>
                        </a:ext>
                      </a:extLst>
                    </a:gridCol>
                    <a:gridCol w="5554764">
                      <a:extLst>
                        <a:ext uri="{9D8B030D-6E8A-4147-A177-3AD203B41FA5}">
                          <a16:colId xmlns:a16="http://schemas.microsoft.com/office/drawing/2014/main" val="20002"/>
                        </a:ext>
                      </a:extLst>
                    </a:gridCol>
                  </a:tblGrid>
                  <a:tr h="3313329">
                    <a:tc gridSpan="3">
                      <a:txBody>
                        <a:bodyPr/>
                        <a:lstStyle/>
                        <a:p>
                          <a:pPr marL="890905" marR="130810">
                            <a:lnSpc>
                              <a:spcPct val="100000"/>
                            </a:lnSpc>
                            <a:spcBef>
                              <a:spcPts val="715"/>
                            </a:spcBef>
                          </a:pPr>
                          <a:endParaRPr sz="12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30745">
                    <a:tc gridSpan="3">
                      <a:txBody>
                        <a:bodyPr/>
                        <a:lstStyle/>
                        <a:p>
                          <a:pPr marR="130810">
                            <a:lnSpc>
                              <a:spcPct val="100000"/>
                            </a:lnSpc>
                          </a:pPr>
                          <a:endParaRPr sz="1200" dirty="0">
                            <a:latin typeface="Times New Roman"/>
                            <a:cs typeface="Times New Roman"/>
                          </a:endParaRPr>
                        </a:p>
                      </a:txBody>
                      <a:tcPr marL="0" marR="0" marT="0" marB="0">
                        <a:lnL w="12700">
                          <a:noFill/>
                          <a:prstDash val="solid"/>
                        </a:lnL>
                        <a:lnR w="12700">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85535">
                    <a:tc>
                      <a:txBody>
                        <a:bodyPr/>
                        <a:lstStyle/>
                        <a:p>
                          <a:pPr marL="15875" algn="ctr">
                            <a:lnSpc>
                              <a:spcPct val="100000"/>
                            </a:lnSpc>
                            <a:spcBef>
                              <a:spcPts val="395"/>
                            </a:spcBef>
                          </a:pPr>
                          <a:r>
                            <a:rPr lang="en-US" sz="2000" dirty="0">
                              <a:latin typeface="Calibri" panose="020F0502020204030204" pitchFamily="34" charset="0"/>
                              <a:cs typeface="Calibri" panose="020F0502020204030204" pitchFamily="34" charset="0"/>
                            </a:rPr>
                            <a:t>Definition</a:t>
                          </a:r>
                          <a:endParaRPr sz="2000" dirty="0">
                            <a:latin typeface="Calibri" panose="020F0502020204030204" pitchFamily="34" charset="0"/>
                            <a:cs typeface="Calibri" panose="020F0502020204030204" pitchFamily="34" charset="0"/>
                          </a:endParaRPr>
                        </a:p>
                      </a:txBody>
                      <a:tcPr marL="0" marR="0" marT="34306"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nSpc>
                              <a:spcPct val="100000"/>
                            </a:lnSpc>
                          </a:pPr>
                          <a:endParaRPr sz="2000" dirty="0">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3810" marR="130810" algn="ctr">
                            <a:lnSpc>
                              <a:spcPct val="100000"/>
                            </a:lnSpc>
                            <a:spcBef>
                              <a:spcPts val="500"/>
                            </a:spcBef>
                          </a:pPr>
                          <a:r>
                            <a:rPr lang="en-US" sz="2000" dirty="0">
                              <a:latin typeface="Calibri" panose="020F0502020204030204" pitchFamily="34" charset="0"/>
                              <a:cs typeface="Calibri" panose="020F0502020204030204" pitchFamily="34" charset="0"/>
                            </a:rPr>
                            <a:t>DFT application</a:t>
                          </a:r>
                          <a:endParaRPr sz="2000" dirty="0">
                            <a:latin typeface="Calibri" panose="020F0502020204030204" pitchFamily="34" charset="0"/>
                            <a:cs typeface="Calibri" panose="020F0502020204030204" pitchFamily="34" charset="0"/>
                          </a:endParaRPr>
                        </a:p>
                      </a:txBody>
                      <a:tcPr marL="0" marR="0" marT="43425" marB="0">
                        <a:lnL w="12700" cap="flat" cmpd="sng" algn="ctr">
                          <a:solidFill>
                            <a:schemeClr val="tx1"/>
                          </a:solidFill>
                          <a:prstDash val="solid"/>
                          <a:round/>
                          <a:headEnd type="none" w="med" len="med"/>
                          <a:tailEnd type="none" w="med" len="med"/>
                        </a:lnL>
                        <a:lnR w="12700">
                          <a:solidFill>
                            <a:srgbClr val="000000"/>
                          </a:solidFill>
                          <a:prstDash val="solid"/>
                        </a:lnR>
                        <a:lnT w="12700" cap="flat" cmpd="sng" algn="ctr">
                          <a:solidFill>
                            <a:schemeClr val="tx1"/>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1614297">
                    <a:tc>
                      <a:txBody>
                        <a:bodyPr/>
                        <a:lstStyle/>
                        <a:p>
                          <a:pPr marL="342900" indent="-230188" algn="l">
                            <a:lnSpc>
                              <a:spcPct val="100000"/>
                            </a:lnSpc>
                            <a:spcBef>
                              <a:spcPts val="1090"/>
                            </a:spcBef>
                            <a:buFont typeface="Arial" panose="020B0604020202020204" pitchFamily="34" charset="0"/>
                            <a:buChar char="•"/>
                          </a:pPr>
                          <a:r>
                            <a:rPr lang="en-US" sz="2000" b="1" baseline="0" dirty="0">
                              <a:latin typeface="Calibri" panose="020F0502020204030204" pitchFamily="34" charset="0"/>
                              <a:cs typeface="Calibri" panose="020F0502020204030204" pitchFamily="34" charset="0"/>
                            </a:rPr>
                            <a:t>Function</a:t>
                          </a:r>
                          <a:r>
                            <a:rPr lang="en-US" sz="2000" baseline="0" dirty="0">
                              <a:latin typeface="Calibri" panose="020F0502020204030204" pitchFamily="34" charset="0"/>
                              <a:cs typeface="Calibri" panose="020F0502020204030204" pitchFamily="34" charset="0"/>
                            </a:rPr>
                            <a:t>: A rule that transforms a number into another number.</a:t>
                          </a:r>
                        </a:p>
                        <a:p>
                          <a:pPr marL="342900" indent="-230188" algn="l">
                            <a:lnSpc>
                              <a:spcPct val="100000"/>
                            </a:lnSpc>
                            <a:spcBef>
                              <a:spcPts val="1090"/>
                            </a:spcBef>
                            <a:buFont typeface="Arial" panose="020B0604020202020204" pitchFamily="34" charset="0"/>
                            <a:buChar char="•"/>
                          </a:pPr>
                          <a:r>
                            <a:rPr lang="en-US" sz="2000" b="1" baseline="0" dirty="0">
                              <a:latin typeface="Calibri" panose="020F0502020204030204" pitchFamily="34" charset="0"/>
                              <a:cs typeface="Calibri" panose="020F0502020204030204" pitchFamily="34" charset="0"/>
                            </a:rPr>
                            <a:t>Functional</a:t>
                          </a:r>
                          <a:r>
                            <a:rPr lang="en-US" sz="2000" baseline="0" dirty="0">
                              <a:latin typeface="Calibri" panose="020F0502020204030204" pitchFamily="34" charset="0"/>
                              <a:cs typeface="Calibri" panose="020F0502020204030204" pitchFamily="34" charset="0"/>
                            </a:rPr>
                            <a:t>: A rule that transforms a function into a number. (A function of a function).</a:t>
                          </a:r>
                        </a:p>
                      </a:txBody>
                      <a:tcPr marL="0" marR="0" marT="94666" marB="0">
                        <a:lnL w="12700">
                          <a:solidFill>
                            <a:srgbClr val="000000"/>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prstDash val="solid"/>
                        </a:lnB>
                      </a:tcPr>
                    </a:tc>
                    <a:tc vMerge="1">
                      <a:txBody>
                        <a:bodyPr/>
                        <a:lstStyle/>
                        <a:p>
                          <a:endParaRPr/>
                        </a:p>
                      </a:txBody>
                      <a:tcPr marL="0" marR="0" marT="0" marB="0">
                        <a:lnL w="12700">
                          <a:solidFill>
                            <a:srgbClr val="000000"/>
                          </a:solidFill>
                          <a:prstDash val="solid"/>
                        </a:lnL>
                        <a:lnR w="12700">
                          <a:solidFill>
                            <a:srgbClr val="000000"/>
                          </a:solidFill>
                          <a:prstDash val="solid"/>
                        </a:lnR>
                      </a:tcPr>
                    </a:tc>
                    <a:tc>
                      <a:txBody>
                        <a:bodyPr/>
                        <a:lstStyle/>
                        <a:p>
                          <a:pPr marL="342900" marR="344805" indent="-230188" algn="l" defTabSz="914400" rtl="0" eaLnBrk="1" latinLnBrk="0" hangingPunct="1">
                            <a:lnSpc>
                              <a:spcPct val="100000"/>
                            </a:lnSpc>
                            <a:spcBef>
                              <a:spcPts val="1090"/>
                            </a:spcBef>
                            <a:buFont typeface="Arial" panose="020B0604020202020204" pitchFamily="34" charset="0"/>
                            <a:buChar char="•"/>
                          </a:pPr>
                          <a:r>
                            <a:rPr lang="en-US" sz="2000" b="0" kern="1200" baseline="0" dirty="0">
                              <a:solidFill>
                                <a:schemeClr val="tx1"/>
                              </a:solidFill>
                              <a:latin typeface="Calibri" panose="020F0502020204030204" pitchFamily="34" charset="0"/>
                              <a:ea typeface="+mn-ea"/>
                              <a:cs typeface="Calibri" panose="020F0502020204030204" pitchFamily="34" charset="0"/>
                            </a:rPr>
                            <a:t>In DFT: The total ground-state energy of a system is a functional of the electron density function, mathematically written as </a:t>
                          </a:r>
                          <a14:m>
                            <m:oMath xmlns:m="http://schemas.openxmlformats.org/officeDocument/2006/math">
                              <m:r>
                                <a:rPr lang="en-US" sz="2000" b="0" i="1" kern="1200" baseline="0" smtClean="0">
                                  <a:solidFill>
                                    <a:schemeClr val="tx1"/>
                                  </a:solidFill>
                                  <a:latin typeface="Cambria Math" panose="02040503050406030204" pitchFamily="18" charset="0"/>
                                  <a:ea typeface="+mn-ea"/>
                                  <a:cs typeface="Calibri" panose="020F0502020204030204" pitchFamily="34" charset="0"/>
                                </a:rPr>
                                <m:t>𝐸</m:t>
                              </m:r>
                              <m:r>
                                <a:rPr lang="en-US" sz="2000" b="0" i="1" kern="1200" baseline="0" smtClean="0">
                                  <a:solidFill>
                                    <a:schemeClr val="tx1"/>
                                  </a:solidFill>
                                  <a:latin typeface="Cambria Math" panose="02040503050406030204" pitchFamily="18" charset="0"/>
                                  <a:ea typeface="+mn-ea"/>
                                  <a:cs typeface="Calibri" panose="020F0502020204030204" pitchFamily="34" charset="0"/>
                                </a:rPr>
                                <m:t>(</m:t>
                              </m:r>
                              <m:r>
                                <a:rPr lang="en-US" sz="2000" b="0" i="1" kern="1200" baseline="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𝜌</m:t>
                              </m:r>
                              <m:r>
                                <a:rPr lang="en-US" sz="2000" b="0" i="1" kern="1200" baseline="0" smtClean="0">
                                  <a:solidFill>
                                    <a:schemeClr val="tx1"/>
                                  </a:solidFill>
                                  <a:latin typeface="Cambria Math" panose="02040503050406030204" pitchFamily="18" charset="0"/>
                                  <a:ea typeface="+mn-ea"/>
                                  <a:cs typeface="Calibri" panose="020F0502020204030204" pitchFamily="34" charset="0"/>
                                </a:rPr>
                                <m:t>)</m:t>
                              </m:r>
                            </m:oMath>
                          </a14:m>
                          <a:r>
                            <a:rPr lang="en-US" sz="2000" b="0" kern="1200" baseline="0" dirty="0">
                              <a:solidFill>
                                <a:schemeClr val="tx1"/>
                              </a:solidFill>
                              <a:latin typeface="Calibri" panose="020F0502020204030204" pitchFamily="34" charset="0"/>
                              <a:ea typeface="+mn-ea"/>
                              <a:cs typeface="Calibri" panose="020F0502020204030204" pitchFamily="34" charset="0"/>
                            </a:rPr>
                            <a:t>.</a:t>
                          </a:r>
                          <a:endParaRPr sz="2000" b="0" kern="1200" baseline="0" dirty="0">
                            <a:solidFill>
                              <a:schemeClr val="tx1"/>
                            </a:solidFill>
                            <a:latin typeface="Calibri" panose="020F0502020204030204" pitchFamily="34" charset="0"/>
                            <a:ea typeface="+mn-ea"/>
                            <a:cs typeface="Calibri" panose="020F0502020204030204" pitchFamily="34" charset="0"/>
                          </a:endParaRPr>
                        </a:p>
                      </a:txBody>
                      <a:tcPr marL="0" marR="0" marT="320474"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3" name="object 4">
                <a:extLst>
                  <a:ext uri="{FF2B5EF4-FFF2-40B4-BE49-F238E27FC236}">
                    <a16:creationId xmlns:a16="http://schemas.microsoft.com/office/drawing/2014/main" id="{B58A792E-0F3B-21E7-CC63-C4D1506E583E}"/>
                  </a:ext>
                </a:extLst>
              </p:cNvPr>
              <p:cNvGraphicFramePr>
                <a:graphicFrameLocks noGrp="1"/>
              </p:cNvGraphicFramePr>
              <p:nvPr>
                <p:extLst>
                  <p:ext uri="{D42A27DB-BD31-4B8C-83A1-F6EECF244321}">
                    <p14:modId xmlns:p14="http://schemas.microsoft.com/office/powerpoint/2010/main" val="977505040"/>
                  </p:ext>
                </p:extLst>
              </p:nvPr>
            </p:nvGraphicFramePr>
            <p:xfrm>
              <a:off x="499904" y="978344"/>
              <a:ext cx="11163010" cy="5506596"/>
            </p:xfrm>
            <a:graphic>
              <a:graphicData uri="http://schemas.openxmlformats.org/drawingml/2006/table">
                <a:tbl>
                  <a:tblPr firstRow="1" bandRow="1">
                    <a:tableStyleId>{2D5ABB26-0587-4C30-8999-92F81FD0307C}</a:tableStyleId>
                  </a:tblPr>
                  <a:tblGrid>
                    <a:gridCol w="5468943">
                      <a:extLst>
                        <a:ext uri="{9D8B030D-6E8A-4147-A177-3AD203B41FA5}">
                          <a16:colId xmlns:a16="http://schemas.microsoft.com/office/drawing/2014/main" val="20000"/>
                        </a:ext>
                      </a:extLst>
                    </a:gridCol>
                    <a:gridCol w="139303">
                      <a:extLst>
                        <a:ext uri="{9D8B030D-6E8A-4147-A177-3AD203B41FA5}">
                          <a16:colId xmlns:a16="http://schemas.microsoft.com/office/drawing/2014/main" val="20001"/>
                        </a:ext>
                      </a:extLst>
                    </a:gridCol>
                    <a:gridCol w="5554764">
                      <a:extLst>
                        <a:ext uri="{9D8B030D-6E8A-4147-A177-3AD203B41FA5}">
                          <a16:colId xmlns:a16="http://schemas.microsoft.com/office/drawing/2014/main" val="20002"/>
                        </a:ext>
                      </a:extLst>
                    </a:gridCol>
                  </a:tblGrid>
                  <a:tr h="3313329">
                    <a:tc gridSpan="3">
                      <a:txBody>
                        <a:bodyPr/>
                        <a:lstStyle/>
                        <a:p>
                          <a:pPr marL="890905" marR="130810">
                            <a:lnSpc>
                              <a:spcPct val="100000"/>
                            </a:lnSpc>
                            <a:spcBef>
                              <a:spcPts val="715"/>
                            </a:spcBef>
                          </a:pPr>
                          <a:endParaRPr sz="12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30745">
                    <a:tc gridSpan="3">
                      <a:txBody>
                        <a:bodyPr/>
                        <a:lstStyle/>
                        <a:p>
                          <a:pPr marR="130810">
                            <a:lnSpc>
                              <a:spcPct val="100000"/>
                            </a:lnSpc>
                          </a:pPr>
                          <a:endParaRPr sz="1200" dirty="0">
                            <a:latin typeface="Times New Roman"/>
                            <a:cs typeface="Times New Roman"/>
                          </a:endParaRPr>
                        </a:p>
                      </a:txBody>
                      <a:tcPr marL="0" marR="0" marT="0" marB="0">
                        <a:lnL w="12700">
                          <a:noFill/>
                          <a:prstDash val="solid"/>
                        </a:lnL>
                        <a:lnR w="12700">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48225">
                    <a:tc>
                      <a:txBody>
                        <a:bodyPr/>
                        <a:lstStyle/>
                        <a:p>
                          <a:pPr marL="15875" algn="ctr">
                            <a:lnSpc>
                              <a:spcPct val="100000"/>
                            </a:lnSpc>
                            <a:spcBef>
                              <a:spcPts val="395"/>
                            </a:spcBef>
                          </a:pPr>
                          <a:r>
                            <a:rPr lang="en-US" sz="2000" dirty="0">
                              <a:latin typeface="Calibri" panose="020F0502020204030204" pitchFamily="34" charset="0"/>
                              <a:cs typeface="Calibri" panose="020F0502020204030204" pitchFamily="34" charset="0"/>
                            </a:rPr>
                            <a:t>Definition</a:t>
                          </a:r>
                          <a:endParaRPr sz="2000" dirty="0">
                            <a:latin typeface="Calibri" panose="020F0502020204030204" pitchFamily="34" charset="0"/>
                            <a:cs typeface="Calibri" panose="020F0502020204030204" pitchFamily="34" charset="0"/>
                          </a:endParaRPr>
                        </a:p>
                      </a:txBody>
                      <a:tcPr marL="0" marR="0" marT="34306"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nSpc>
                              <a:spcPct val="100000"/>
                            </a:lnSpc>
                          </a:pPr>
                          <a:endParaRPr sz="2000" dirty="0">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3810" marR="130810" algn="ctr">
                            <a:lnSpc>
                              <a:spcPct val="100000"/>
                            </a:lnSpc>
                            <a:spcBef>
                              <a:spcPts val="500"/>
                            </a:spcBef>
                          </a:pPr>
                          <a:r>
                            <a:rPr lang="en-US" sz="2000" dirty="0">
                              <a:latin typeface="Calibri" panose="020F0502020204030204" pitchFamily="34" charset="0"/>
                              <a:cs typeface="Calibri" panose="020F0502020204030204" pitchFamily="34" charset="0"/>
                            </a:rPr>
                            <a:t>DFT application</a:t>
                          </a:r>
                          <a:endParaRPr sz="2000" dirty="0">
                            <a:latin typeface="Calibri" panose="020F0502020204030204" pitchFamily="34" charset="0"/>
                            <a:cs typeface="Calibri" panose="020F0502020204030204" pitchFamily="34" charset="0"/>
                          </a:endParaRPr>
                        </a:p>
                      </a:txBody>
                      <a:tcPr marL="0" marR="0" marT="43425" marB="0">
                        <a:lnL w="12700" cap="flat" cmpd="sng" algn="ctr">
                          <a:solidFill>
                            <a:schemeClr val="tx1"/>
                          </a:solidFill>
                          <a:prstDash val="solid"/>
                          <a:round/>
                          <a:headEnd type="none" w="med" len="med"/>
                          <a:tailEnd type="none" w="med" len="med"/>
                        </a:lnL>
                        <a:lnR w="12700">
                          <a:solidFill>
                            <a:srgbClr val="000000"/>
                          </a:solidFill>
                          <a:prstDash val="solid"/>
                        </a:lnR>
                        <a:lnT w="12700" cap="flat" cmpd="sng" algn="ctr">
                          <a:solidFill>
                            <a:schemeClr val="tx1"/>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1614297">
                    <a:tc>
                      <a:txBody>
                        <a:bodyPr/>
                        <a:lstStyle/>
                        <a:p>
                          <a:pPr marL="342900" indent="-230188" algn="l">
                            <a:lnSpc>
                              <a:spcPct val="100000"/>
                            </a:lnSpc>
                            <a:spcBef>
                              <a:spcPts val="1090"/>
                            </a:spcBef>
                            <a:buFont typeface="Arial" panose="020B0604020202020204" pitchFamily="34" charset="0"/>
                            <a:buChar char="•"/>
                          </a:pPr>
                          <a:r>
                            <a:rPr lang="en-US" sz="2000" b="1" baseline="0" dirty="0">
                              <a:latin typeface="Calibri" panose="020F0502020204030204" pitchFamily="34" charset="0"/>
                              <a:cs typeface="Calibri" panose="020F0502020204030204" pitchFamily="34" charset="0"/>
                            </a:rPr>
                            <a:t>Function</a:t>
                          </a:r>
                          <a:r>
                            <a:rPr lang="en-US" sz="2000" baseline="0" dirty="0">
                              <a:latin typeface="Calibri" panose="020F0502020204030204" pitchFamily="34" charset="0"/>
                              <a:cs typeface="Calibri" panose="020F0502020204030204" pitchFamily="34" charset="0"/>
                            </a:rPr>
                            <a:t>: A rule that transforms a number into another number.</a:t>
                          </a:r>
                        </a:p>
                        <a:p>
                          <a:pPr marL="342900" indent="-230188" algn="l">
                            <a:lnSpc>
                              <a:spcPct val="100000"/>
                            </a:lnSpc>
                            <a:spcBef>
                              <a:spcPts val="1090"/>
                            </a:spcBef>
                            <a:buFont typeface="Arial" panose="020B0604020202020204" pitchFamily="34" charset="0"/>
                            <a:buChar char="•"/>
                          </a:pPr>
                          <a:r>
                            <a:rPr lang="en-US" sz="2000" b="1" baseline="0" dirty="0">
                              <a:latin typeface="Calibri" panose="020F0502020204030204" pitchFamily="34" charset="0"/>
                              <a:cs typeface="Calibri" panose="020F0502020204030204" pitchFamily="34" charset="0"/>
                            </a:rPr>
                            <a:t>Functional</a:t>
                          </a:r>
                          <a:r>
                            <a:rPr lang="en-US" sz="2000" baseline="0" dirty="0">
                              <a:latin typeface="Calibri" panose="020F0502020204030204" pitchFamily="34" charset="0"/>
                              <a:cs typeface="Calibri" panose="020F0502020204030204" pitchFamily="34" charset="0"/>
                            </a:rPr>
                            <a:t>: A rule that transforms a function into a number. (A function of a function).</a:t>
                          </a:r>
                        </a:p>
                      </a:txBody>
                      <a:tcPr marL="0" marR="0" marT="94666" marB="0">
                        <a:lnL w="12700">
                          <a:solidFill>
                            <a:srgbClr val="000000"/>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rgbClr val="000000"/>
                          </a:solidFill>
                          <a:prstDash val="solid"/>
                        </a:lnB>
                      </a:tcPr>
                    </a:tc>
                    <a:tc vMerge="1">
                      <a:txBody>
                        <a:bodyPr/>
                        <a:lstStyle/>
                        <a:p>
                          <a:endParaRPr/>
                        </a:p>
                      </a:txBody>
                      <a:tcPr marL="0" marR="0" marT="0" marB="0">
                        <a:lnL w="12700">
                          <a:solidFill>
                            <a:srgbClr val="000000"/>
                          </a:solidFill>
                          <a:prstDash val="solid"/>
                        </a:lnL>
                        <a:lnR w="12700">
                          <a:solidFill>
                            <a:srgbClr val="000000"/>
                          </a:solidFill>
                          <a:prstDash val="solid"/>
                        </a:lnR>
                      </a:tcPr>
                    </a:tc>
                    <a:tc>
                      <a:txBody>
                        <a:bodyPr/>
                        <a:lstStyle/>
                        <a:p>
                          <a:endParaRPr lang="en-US"/>
                        </a:p>
                      </a:txBody>
                      <a:tcPr marL="0" marR="0" marT="320474"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blipFill>
                          <a:blip r:embed="rId3"/>
                          <a:stretch>
                            <a:fillRect l="-101096" t="-241509" r="-219" b="-755"/>
                          </a:stretch>
                        </a:blipFill>
                      </a:tcPr>
                    </a:tc>
                    <a:extLst>
                      <a:ext uri="{0D108BD9-81ED-4DB2-BD59-A6C34878D82A}">
                        <a16:rowId xmlns:a16="http://schemas.microsoft.com/office/drawing/2014/main" val="10003"/>
                      </a:ext>
                    </a:extLst>
                  </a:tr>
                </a:tbl>
              </a:graphicData>
            </a:graphic>
          </p:graphicFrame>
        </mc:Fallback>
      </mc:AlternateContent>
      <p:pic>
        <p:nvPicPr>
          <p:cNvPr id="6" name="Picture 5">
            <a:extLst>
              <a:ext uri="{FF2B5EF4-FFF2-40B4-BE49-F238E27FC236}">
                <a16:creationId xmlns:a16="http://schemas.microsoft.com/office/drawing/2014/main" id="{369E6126-741F-CC62-FD6B-05B4925F8897}"/>
              </a:ext>
            </a:extLst>
          </p:cNvPr>
          <p:cNvPicPr>
            <a:picLocks noChangeAspect="1"/>
          </p:cNvPicPr>
          <p:nvPr/>
        </p:nvPicPr>
        <p:blipFill>
          <a:blip r:embed="rId4"/>
          <a:stretch>
            <a:fillRect/>
          </a:stretch>
        </p:blipFill>
        <p:spPr>
          <a:xfrm>
            <a:off x="1368180" y="1096762"/>
            <a:ext cx="9878272" cy="2924911"/>
          </a:xfrm>
          <a:prstGeom prst="rect">
            <a:avLst/>
          </a:prstGeom>
        </p:spPr>
      </p:pic>
    </p:spTree>
    <p:extLst>
      <p:ext uri="{BB962C8B-B14F-4D97-AF65-F5344CB8AC3E}">
        <p14:creationId xmlns:p14="http://schemas.microsoft.com/office/powerpoint/2010/main" val="164098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Theoretical Pillar I: Hohenberg-Kohn Theorems (1964)</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00099E-45DB-398C-64E9-1B04D591E468}"/>
                  </a:ext>
                </a:extLst>
              </p:cNvPr>
              <p:cNvSpPr txBox="1"/>
              <p:nvPr/>
            </p:nvSpPr>
            <p:spPr>
              <a:xfrm>
                <a:off x="740864" y="921074"/>
                <a:ext cx="8836975" cy="2549416"/>
              </a:xfrm>
              <a:prstGeom prst="rect">
                <a:avLst/>
              </a:prstGeom>
              <a:noFill/>
            </p:spPr>
            <p:txBody>
              <a:bodyPr wrap="square" rtlCol="0">
                <a:spAutoFit/>
              </a:bodyPr>
              <a:lstStyle/>
              <a:p>
                <a:pPr marR="130810">
                  <a:lnSpc>
                    <a:spcPct val="100000"/>
                  </a:lnSpc>
                  <a:spcBef>
                    <a:spcPts val="715"/>
                  </a:spcBef>
                </a:pPr>
                <a:r>
                  <a:rPr lang="en-US" sz="2800" b="1" baseline="0" dirty="0">
                    <a:latin typeface="Calibri" panose="020F0502020204030204" pitchFamily="34" charset="0"/>
                    <a:cs typeface="Calibri" panose="020F0502020204030204" pitchFamily="34" charset="0"/>
                  </a:rPr>
                  <a:t>Theorem 1:</a:t>
                </a:r>
              </a:p>
              <a:p>
                <a:pPr marL="342900" marR="130810" indent="-342900">
                  <a:lnSpc>
                    <a:spcPct val="100000"/>
                  </a:lnSpc>
                  <a:spcBef>
                    <a:spcPts val="715"/>
                  </a:spcBef>
                  <a:buFont typeface="Arial" panose="020B0604020202020204" pitchFamily="34" charset="0"/>
                  <a:buChar char="•"/>
                </a:pPr>
                <a:r>
                  <a:rPr lang="en-US" sz="2400" baseline="0" dirty="0">
                    <a:latin typeface="Calibri" panose="020F0502020204030204" pitchFamily="34" charset="0"/>
                    <a:cs typeface="Calibri" panose="020F0502020204030204" pitchFamily="34" charset="0"/>
                  </a:rPr>
                  <a:t>The ground state properties of a many-electron system are uniquely determined by its electron density </a:t>
                </a:r>
                <a14:m>
                  <m:oMath xmlns:m="http://schemas.openxmlformats.org/officeDocument/2006/math">
                    <m:r>
                      <a:rPr lang="en-US" sz="2400" i="1" baseline="0" dirty="0" smtClean="0">
                        <a:latin typeface="Cambria Math" panose="02040503050406030204" pitchFamily="18" charset="0"/>
                        <a:ea typeface="Cambria Math" panose="02040503050406030204" pitchFamily="18" charset="0"/>
                        <a:cs typeface="Calibri" panose="020F0502020204030204" pitchFamily="34" charset="0"/>
                      </a:rPr>
                      <m:t>𝜌</m:t>
                    </m:r>
                    <m:r>
                      <a:rPr lang="en-US" sz="2400" b="0" i="1" baseline="0" dirty="0" smtClean="0">
                        <a:latin typeface="Cambria Math" panose="02040503050406030204" pitchFamily="18" charset="0"/>
                        <a:ea typeface="Cambria Math" panose="02040503050406030204" pitchFamily="18" charset="0"/>
                        <a:cs typeface="Calibri" panose="020F0502020204030204" pitchFamily="34" charset="0"/>
                      </a:rPr>
                      <m:t>(</m:t>
                    </m:r>
                    <m:acc>
                      <m:accPr>
                        <m:chr m:val="⃑"/>
                        <m:ctrlPr>
                          <a:rPr lang="en-US" sz="2400" b="0" i="1" baseline="0" dirty="0" smtClean="0">
                            <a:latin typeface="Cambria Math" panose="02040503050406030204" pitchFamily="18" charset="0"/>
                            <a:ea typeface="Cambria Math" panose="02040503050406030204" pitchFamily="18" charset="0"/>
                            <a:cs typeface="Calibri" panose="020F0502020204030204" pitchFamily="34" charset="0"/>
                          </a:rPr>
                        </m:ctrlPr>
                      </m:accPr>
                      <m:e>
                        <m:r>
                          <a:rPr lang="en-US" sz="2400" i="1" dirty="0">
                            <a:latin typeface="Cambria Math" panose="02040503050406030204" pitchFamily="18" charset="0"/>
                            <a:ea typeface="Cambria Math" panose="02040503050406030204" pitchFamily="18" charset="0"/>
                            <a:cs typeface="Calibri" panose="020F0502020204030204" pitchFamily="34" charset="0"/>
                          </a:rPr>
                          <m:t>𝑟</m:t>
                        </m:r>
                      </m:e>
                    </m:acc>
                    <m:r>
                      <a:rPr lang="en-US" sz="2400" b="0" i="1" baseline="0"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sz="2400" baseline="0" dirty="0">
                    <a:latin typeface="Calibri" panose="020F0502020204030204" pitchFamily="34" charset="0"/>
                    <a:cs typeface="Calibri" panose="020F0502020204030204" pitchFamily="34" charset="0"/>
                  </a:rPr>
                  <a:t>.</a:t>
                </a:r>
              </a:p>
              <a:p>
                <a:pPr marL="342900" marR="130810" indent="-342900">
                  <a:lnSpc>
                    <a:spcPct val="100000"/>
                  </a:lnSpc>
                  <a:spcBef>
                    <a:spcPts val="715"/>
                  </a:spcBef>
                  <a:buFont typeface="Arial" panose="020B0604020202020204" pitchFamily="34" charset="0"/>
                  <a:buChar char="•"/>
                </a:pPr>
                <a:r>
                  <a:rPr lang="en-US" sz="2400" i="1" u="sng" baseline="0" dirty="0">
                    <a:latin typeface="Calibri" panose="020F0502020204030204" pitchFamily="34" charset="0"/>
                    <a:cs typeface="Calibri" panose="020F0502020204030204" pitchFamily="34" charset="0"/>
                  </a:rPr>
                  <a:t>Meaning</a:t>
                </a:r>
                <a:r>
                  <a:rPr lang="en-US" sz="2400" baseline="0" dirty="0">
                    <a:latin typeface="Calibri" panose="020F0502020204030204" pitchFamily="34" charset="0"/>
                    <a:cs typeface="Calibri" panose="020F0502020204030204" pitchFamily="34" charset="0"/>
                  </a:rPr>
                  <a:t>: If you know the exact electron density, you theoretically know everything about the system. You do not need the wavefunction.</a:t>
                </a:r>
                <a:endParaRPr lang="en-US" sz="2400" dirty="0"/>
              </a:p>
            </p:txBody>
          </p:sp>
        </mc:Choice>
        <mc:Fallback xmlns="">
          <p:sp>
            <p:nvSpPr>
              <p:cNvPr id="2" name="TextBox 1">
                <a:extLst>
                  <a:ext uri="{FF2B5EF4-FFF2-40B4-BE49-F238E27FC236}">
                    <a16:creationId xmlns:a16="http://schemas.microsoft.com/office/drawing/2014/main" id="{1D00099E-45DB-398C-64E9-1B04D591E468}"/>
                  </a:ext>
                </a:extLst>
              </p:cNvPr>
              <p:cNvSpPr txBox="1">
                <a:spLocks noRot="1" noChangeAspect="1" noMove="1" noResize="1" noEditPoints="1" noAdjustHandles="1" noChangeArrowheads="1" noChangeShapeType="1" noTextEdit="1"/>
              </p:cNvSpPr>
              <p:nvPr/>
            </p:nvSpPr>
            <p:spPr>
              <a:xfrm>
                <a:off x="740864" y="921074"/>
                <a:ext cx="8836975" cy="2549416"/>
              </a:xfrm>
              <a:prstGeom prst="rect">
                <a:avLst/>
              </a:prstGeom>
              <a:blipFill>
                <a:blip r:embed="rId3"/>
                <a:stretch>
                  <a:fillRect l="-1449" t="-2153" r="-69" b="-454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694DDEE-46ED-18EC-99B3-AD2A4B55EEA4}"/>
              </a:ext>
            </a:extLst>
          </p:cNvPr>
          <p:cNvSpPr txBox="1"/>
          <p:nvPr/>
        </p:nvSpPr>
        <p:spPr>
          <a:xfrm>
            <a:off x="740865" y="3669836"/>
            <a:ext cx="8610044" cy="2918748"/>
          </a:xfrm>
          <a:prstGeom prst="rect">
            <a:avLst/>
          </a:prstGeom>
          <a:noFill/>
        </p:spPr>
        <p:txBody>
          <a:bodyPr wrap="square" rtlCol="0">
            <a:spAutoFit/>
          </a:bodyPr>
          <a:lstStyle/>
          <a:p>
            <a:pPr marR="130810">
              <a:lnSpc>
                <a:spcPct val="100000"/>
              </a:lnSpc>
              <a:spcBef>
                <a:spcPts val="715"/>
              </a:spcBef>
            </a:pPr>
            <a:r>
              <a:rPr lang="en-US" sz="2800" b="1" baseline="0" dirty="0">
                <a:latin typeface="Calibri" panose="020F0502020204030204" pitchFamily="34" charset="0"/>
                <a:cs typeface="Calibri" panose="020F0502020204030204" pitchFamily="34" charset="0"/>
              </a:rPr>
              <a:t>Theorem 2:</a:t>
            </a:r>
          </a:p>
          <a:p>
            <a:pPr marL="342900" marR="130810" indent="-342900">
              <a:lnSpc>
                <a:spcPct val="100000"/>
              </a:lnSpc>
              <a:spcBef>
                <a:spcPts val="715"/>
              </a:spcBef>
              <a:buFont typeface="Arial" panose="020B0604020202020204" pitchFamily="34" charset="0"/>
              <a:buChar char="•"/>
            </a:pPr>
            <a:r>
              <a:rPr lang="en-US" sz="2400" baseline="0" dirty="0">
                <a:latin typeface="Calibri" panose="020F0502020204030204" pitchFamily="34" charset="0"/>
                <a:cs typeface="Calibri" panose="020F0502020204030204" pitchFamily="34" charset="0"/>
              </a:rPr>
              <a:t>The true ground state electron density is the one that minimizes the total energy.</a:t>
            </a:r>
          </a:p>
          <a:p>
            <a:pPr marL="342900" marR="130810" indent="-342900">
              <a:lnSpc>
                <a:spcPct val="100000"/>
              </a:lnSpc>
              <a:spcBef>
                <a:spcPts val="715"/>
              </a:spcBef>
              <a:buFont typeface="Arial" panose="020B0604020202020204" pitchFamily="34" charset="0"/>
              <a:buChar char="•"/>
            </a:pPr>
            <a:r>
              <a:rPr lang="en-US" sz="2400" i="1" u="sng" baseline="0" dirty="0">
                <a:latin typeface="Calibri" panose="020F0502020204030204" pitchFamily="34" charset="0"/>
                <a:cs typeface="Calibri" panose="020F0502020204030204" pitchFamily="34" charset="0"/>
              </a:rPr>
              <a:t>Meaning</a:t>
            </a:r>
            <a:r>
              <a:rPr lang="en-US" sz="2400" baseline="0" dirty="0">
                <a:latin typeface="Calibri" panose="020F0502020204030204" pitchFamily="34" charset="0"/>
                <a:cs typeface="Calibri" panose="020F0502020204030204" pitchFamily="34" charset="0"/>
              </a:rPr>
              <a:t>: This gives us a practical way to find the correct density: we continuously adjust our mathematical density model until the calculated energy reaches its absolute lowest point.</a:t>
            </a:r>
            <a:endParaRPr lang="en-US" sz="2400" dirty="0"/>
          </a:p>
        </p:txBody>
      </p:sp>
      <p:pic>
        <p:nvPicPr>
          <p:cNvPr id="8" name="Picture 7">
            <a:extLst>
              <a:ext uri="{FF2B5EF4-FFF2-40B4-BE49-F238E27FC236}">
                <a16:creationId xmlns:a16="http://schemas.microsoft.com/office/drawing/2014/main" id="{54977751-64C9-D97C-15B6-C830136EC3FD}"/>
              </a:ext>
            </a:extLst>
          </p:cNvPr>
          <p:cNvPicPr>
            <a:picLocks noChangeAspect="1"/>
          </p:cNvPicPr>
          <p:nvPr/>
        </p:nvPicPr>
        <p:blipFill>
          <a:blip r:embed="rId4"/>
          <a:stretch>
            <a:fillRect/>
          </a:stretch>
        </p:blipFill>
        <p:spPr>
          <a:xfrm>
            <a:off x="9577839" y="921074"/>
            <a:ext cx="1809191" cy="2342733"/>
          </a:xfrm>
          <a:prstGeom prst="rect">
            <a:avLst/>
          </a:prstGeom>
        </p:spPr>
      </p:pic>
      <p:sp>
        <p:nvSpPr>
          <p:cNvPr id="10" name="TextBox 9">
            <a:extLst>
              <a:ext uri="{FF2B5EF4-FFF2-40B4-BE49-F238E27FC236}">
                <a16:creationId xmlns:a16="http://schemas.microsoft.com/office/drawing/2014/main" id="{3401BF6D-FC6E-E067-8FB7-91B0081CA465}"/>
              </a:ext>
            </a:extLst>
          </p:cNvPr>
          <p:cNvSpPr txBox="1"/>
          <p:nvPr/>
        </p:nvSpPr>
        <p:spPr>
          <a:xfrm>
            <a:off x="9295895" y="3308553"/>
            <a:ext cx="2591309" cy="523220"/>
          </a:xfrm>
          <a:prstGeom prst="rect">
            <a:avLst/>
          </a:prstGeom>
          <a:noFill/>
        </p:spPr>
        <p:txBody>
          <a:bodyPr wrap="square">
            <a:spAutoFit/>
          </a:bodyPr>
          <a:lstStyle/>
          <a:p>
            <a:pPr algn="l"/>
            <a:r>
              <a:rPr lang="en-US" sz="1400" b="0" i="1" dirty="0">
                <a:solidFill>
                  <a:srgbClr val="101418"/>
                </a:solidFill>
                <a:effectLst/>
                <a:latin typeface="Calibri" panose="020F0502020204030204" pitchFamily="34" charset="0"/>
                <a:cs typeface="Calibri" panose="020F0502020204030204" pitchFamily="34" charset="0"/>
              </a:rPr>
              <a:t>Walter Kohn (1923-2016)</a:t>
            </a:r>
            <a:br>
              <a:rPr lang="en-US" sz="1400" b="0" i="1" dirty="0">
                <a:solidFill>
                  <a:srgbClr val="101418"/>
                </a:solidFill>
                <a:effectLst/>
                <a:latin typeface="Calibri" panose="020F0502020204030204" pitchFamily="34" charset="0"/>
                <a:cs typeface="Calibri" panose="020F0502020204030204" pitchFamily="34" charset="0"/>
              </a:rPr>
            </a:br>
            <a:r>
              <a:rPr lang="en-US" sz="1400" b="0" i="1" dirty="0">
                <a:solidFill>
                  <a:srgbClr val="101418"/>
                </a:solidFill>
                <a:effectLst/>
                <a:latin typeface="Calibri" panose="020F0502020204030204" pitchFamily="34" charset="0"/>
                <a:cs typeface="Calibri" panose="020F0502020204030204" pitchFamily="34" charset="0"/>
              </a:rPr>
              <a:t>Nobel Prize in Chemistry, 1998</a:t>
            </a:r>
          </a:p>
        </p:txBody>
      </p:sp>
      <p:pic>
        <p:nvPicPr>
          <p:cNvPr id="12" name="Picture 11">
            <a:extLst>
              <a:ext uri="{FF2B5EF4-FFF2-40B4-BE49-F238E27FC236}">
                <a16:creationId xmlns:a16="http://schemas.microsoft.com/office/drawing/2014/main" id="{1F9CA82D-9D88-0F5F-DFE6-372DD23585CE}"/>
              </a:ext>
            </a:extLst>
          </p:cNvPr>
          <p:cNvPicPr>
            <a:picLocks noChangeAspect="1"/>
          </p:cNvPicPr>
          <p:nvPr/>
        </p:nvPicPr>
        <p:blipFill>
          <a:blip r:embed="rId5"/>
          <a:stretch>
            <a:fillRect/>
          </a:stretch>
        </p:blipFill>
        <p:spPr>
          <a:xfrm>
            <a:off x="9577839" y="4000053"/>
            <a:ext cx="1695258" cy="2034310"/>
          </a:xfrm>
          <a:prstGeom prst="rect">
            <a:avLst/>
          </a:prstGeom>
        </p:spPr>
      </p:pic>
      <p:sp>
        <p:nvSpPr>
          <p:cNvPr id="13" name="TextBox 12">
            <a:extLst>
              <a:ext uri="{FF2B5EF4-FFF2-40B4-BE49-F238E27FC236}">
                <a16:creationId xmlns:a16="http://schemas.microsoft.com/office/drawing/2014/main" id="{4FE477B6-D097-F3F7-2A23-885318B7065E}"/>
              </a:ext>
            </a:extLst>
          </p:cNvPr>
          <p:cNvSpPr txBox="1"/>
          <p:nvPr/>
        </p:nvSpPr>
        <p:spPr>
          <a:xfrm>
            <a:off x="9295894" y="6080769"/>
            <a:ext cx="2591309" cy="307777"/>
          </a:xfrm>
          <a:prstGeom prst="rect">
            <a:avLst/>
          </a:prstGeom>
          <a:noFill/>
        </p:spPr>
        <p:txBody>
          <a:bodyPr wrap="square">
            <a:spAutoFit/>
          </a:bodyPr>
          <a:lstStyle/>
          <a:p>
            <a:pPr algn="l"/>
            <a:r>
              <a:rPr lang="en-US" sz="1400" b="0" i="1" dirty="0">
                <a:solidFill>
                  <a:srgbClr val="101418"/>
                </a:solidFill>
                <a:effectLst/>
                <a:latin typeface="Calibri" panose="020F0502020204030204" pitchFamily="34" charset="0"/>
                <a:cs typeface="Calibri" panose="020F0502020204030204" pitchFamily="34" charset="0"/>
              </a:rPr>
              <a:t>Pierre Hohenberg (1934-2017)</a:t>
            </a:r>
          </a:p>
        </p:txBody>
      </p:sp>
    </p:spTree>
    <p:extLst>
      <p:ext uri="{BB962C8B-B14F-4D97-AF65-F5344CB8AC3E}">
        <p14:creationId xmlns:p14="http://schemas.microsoft.com/office/powerpoint/2010/main" val="405789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Theoretical Pillar II: The Kohn-Sham Scheme (1965)</a:t>
            </a:r>
          </a:p>
        </p:txBody>
      </p:sp>
      <p:sp>
        <p:nvSpPr>
          <p:cNvPr id="3" name="Rectangle 2">
            <a:extLst>
              <a:ext uri="{FF2B5EF4-FFF2-40B4-BE49-F238E27FC236}">
                <a16:creationId xmlns:a16="http://schemas.microsoft.com/office/drawing/2014/main" id="{6A33ACC2-46C2-F5A5-7C1B-90ACC917F19E}"/>
              </a:ext>
            </a:extLst>
          </p:cNvPr>
          <p:cNvSpPr/>
          <p:nvPr/>
        </p:nvSpPr>
        <p:spPr>
          <a:xfrm>
            <a:off x="738638" y="5028388"/>
            <a:ext cx="10520190" cy="1330140"/>
          </a:xfrm>
          <a:prstGeom prst="rect">
            <a:avLst/>
          </a:prstGeom>
          <a:solidFill>
            <a:srgbClr val="F1E7E6"/>
          </a:solidFill>
          <a:ln w="28575">
            <a:solidFill>
              <a:srgbClr val="5E2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ontent Placeholder 7">
            <a:extLst>
              <a:ext uri="{FF2B5EF4-FFF2-40B4-BE49-F238E27FC236}">
                <a16:creationId xmlns:a16="http://schemas.microsoft.com/office/drawing/2014/main" id="{16C7763B-1721-6FFF-F837-8A272248F68E}"/>
              </a:ext>
            </a:extLst>
          </p:cNvPr>
          <p:cNvSpPr txBox="1">
            <a:spLocks/>
          </p:cNvSpPr>
          <p:nvPr/>
        </p:nvSpPr>
        <p:spPr>
          <a:xfrm>
            <a:off x="808718" y="5071621"/>
            <a:ext cx="10427083" cy="1266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latin typeface="Calibri" panose="020F0502020204030204" pitchFamily="34" charset="0"/>
                <a:cs typeface="Calibri" panose="020F0502020204030204" pitchFamily="34" charset="0"/>
              </a:rPr>
              <a:t>The Exchange-Correlation (XC) Functional: The mathematical "bucket". If we knew the exact formula for the XC functional, DFT would yield perfect, exact results. Because we do not, we must approximate it.</a:t>
            </a:r>
          </a:p>
          <a:p>
            <a:pPr marL="0" indent="0">
              <a:lnSpc>
                <a:spcPct val="100000"/>
              </a:lnSpc>
              <a:buNone/>
            </a:pPr>
            <a:endParaRPr lang="en-US"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715F65C-7778-4A82-53DD-ECE5D1A1B775}"/>
              </a:ext>
            </a:extLst>
          </p:cNvPr>
          <p:cNvSpPr txBox="1"/>
          <p:nvPr/>
        </p:nvSpPr>
        <p:spPr>
          <a:xfrm>
            <a:off x="808720" y="832068"/>
            <a:ext cx="10253628" cy="830997"/>
          </a:xfrm>
          <a:prstGeom prst="rect">
            <a:avLst/>
          </a:prstGeom>
          <a:noFill/>
        </p:spPr>
        <p:txBody>
          <a:bodyPr wrap="square">
            <a:spAutoFit/>
          </a:bodyPr>
          <a:lstStyle/>
          <a:p>
            <a:r>
              <a:rPr lang="en-US" sz="2400" dirty="0"/>
              <a:t>The Hohenberg-Kohn theorems prove DFT is valid, but they do not tell us how to calculate the kinetic energy of interacting electrons.</a:t>
            </a:r>
          </a:p>
        </p:txBody>
      </p:sp>
      <p:sp>
        <p:nvSpPr>
          <p:cNvPr id="11" name="TextBox 10">
            <a:extLst>
              <a:ext uri="{FF2B5EF4-FFF2-40B4-BE49-F238E27FC236}">
                <a16:creationId xmlns:a16="http://schemas.microsoft.com/office/drawing/2014/main" id="{D6F12ADB-B3F8-6A74-CB49-AE8BEC688DE4}"/>
              </a:ext>
            </a:extLst>
          </p:cNvPr>
          <p:cNvSpPr txBox="1"/>
          <p:nvPr/>
        </p:nvSpPr>
        <p:spPr>
          <a:xfrm>
            <a:off x="738638" y="2143010"/>
            <a:ext cx="2947241" cy="2338315"/>
          </a:xfrm>
          <a:prstGeom prst="rect">
            <a:avLst/>
          </a:prstGeom>
          <a:noFill/>
          <a:ln w="28575">
            <a:solidFill>
              <a:schemeClr val="tx1">
                <a:lumMod val="65000"/>
                <a:lumOff val="35000"/>
              </a:schemeClr>
            </a:solidFill>
          </a:ln>
        </p:spPr>
        <p:txBody>
          <a:bodyPr wrap="square" rtlCol="0">
            <a:noAutofit/>
          </a:bodyPr>
          <a:lstStyle/>
          <a:p>
            <a:r>
              <a:rPr lang="en-US" b="1" dirty="0"/>
              <a:t>Step 1: Real System</a:t>
            </a:r>
          </a:p>
          <a:p>
            <a:endParaRPr lang="en-US" dirty="0"/>
          </a:p>
          <a:p>
            <a:r>
              <a:rPr lang="en-US" dirty="0"/>
              <a:t>Real Interacting Electrons</a:t>
            </a:r>
          </a:p>
          <a:p>
            <a:r>
              <a:rPr lang="en-US" dirty="0"/>
              <a:t>(Math is too complex).</a:t>
            </a:r>
          </a:p>
        </p:txBody>
      </p:sp>
      <p:sp>
        <p:nvSpPr>
          <p:cNvPr id="14" name="TextBox 13">
            <a:extLst>
              <a:ext uri="{FF2B5EF4-FFF2-40B4-BE49-F238E27FC236}">
                <a16:creationId xmlns:a16="http://schemas.microsoft.com/office/drawing/2014/main" id="{C3864BD0-FA67-0213-592E-4279B9DC8ED2}"/>
              </a:ext>
            </a:extLst>
          </p:cNvPr>
          <p:cNvSpPr txBox="1"/>
          <p:nvPr/>
        </p:nvSpPr>
        <p:spPr>
          <a:xfrm>
            <a:off x="4513599" y="2143009"/>
            <a:ext cx="2947241" cy="2338315"/>
          </a:xfrm>
          <a:prstGeom prst="rect">
            <a:avLst/>
          </a:prstGeom>
          <a:noFill/>
          <a:ln w="28575">
            <a:solidFill>
              <a:schemeClr val="accent4">
                <a:lumMod val="75000"/>
              </a:schemeClr>
            </a:solidFill>
          </a:ln>
        </p:spPr>
        <p:txBody>
          <a:bodyPr wrap="square" rtlCol="0">
            <a:noAutofit/>
          </a:bodyPr>
          <a:lstStyle/>
          <a:p>
            <a:r>
              <a:rPr lang="en-US" b="1" dirty="0"/>
              <a:t>Step 2: Fictitious System</a:t>
            </a:r>
          </a:p>
          <a:p>
            <a:endParaRPr lang="en-US" dirty="0"/>
          </a:p>
          <a:p>
            <a:r>
              <a:rPr lang="en-US" dirty="0"/>
              <a:t>Electrons do not interact, but maintain the exact same overall density as the real system. Kinetic energy is now easy to calculate.</a:t>
            </a:r>
          </a:p>
        </p:txBody>
      </p:sp>
      <p:sp>
        <p:nvSpPr>
          <p:cNvPr id="15" name="TextBox 14">
            <a:extLst>
              <a:ext uri="{FF2B5EF4-FFF2-40B4-BE49-F238E27FC236}">
                <a16:creationId xmlns:a16="http://schemas.microsoft.com/office/drawing/2014/main" id="{F8E4DB2D-2571-F513-AB6B-C67F4461C9C2}"/>
              </a:ext>
            </a:extLst>
          </p:cNvPr>
          <p:cNvSpPr txBox="1"/>
          <p:nvPr/>
        </p:nvSpPr>
        <p:spPr>
          <a:xfrm>
            <a:off x="8288560" y="2143009"/>
            <a:ext cx="2947241" cy="2338315"/>
          </a:xfrm>
          <a:prstGeom prst="rect">
            <a:avLst/>
          </a:prstGeom>
          <a:noFill/>
          <a:ln w="28575">
            <a:solidFill>
              <a:schemeClr val="accent2">
                <a:lumMod val="50000"/>
              </a:schemeClr>
            </a:solidFill>
          </a:ln>
        </p:spPr>
        <p:txBody>
          <a:bodyPr wrap="square" rtlCol="0">
            <a:noAutofit/>
          </a:bodyPr>
          <a:lstStyle/>
          <a:p>
            <a:r>
              <a:rPr lang="en-US" b="1" dirty="0"/>
              <a:t>Step 3: The Bucket</a:t>
            </a:r>
          </a:p>
          <a:p>
            <a:endParaRPr lang="en-US" dirty="0"/>
          </a:p>
          <a:p>
            <a:r>
              <a:rPr lang="en-US" dirty="0"/>
              <a:t>All the complicated, unknown quantum effects (like electrons avoiding each other) are swept into a single mathematical term.</a:t>
            </a:r>
          </a:p>
        </p:txBody>
      </p:sp>
      <p:sp>
        <p:nvSpPr>
          <p:cNvPr id="16" name="Arrow: Right 15">
            <a:extLst>
              <a:ext uri="{FF2B5EF4-FFF2-40B4-BE49-F238E27FC236}">
                <a16:creationId xmlns:a16="http://schemas.microsoft.com/office/drawing/2014/main" id="{CB99A934-441B-0C89-63F4-1C9BA282FA69}"/>
              </a:ext>
            </a:extLst>
          </p:cNvPr>
          <p:cNvSpPr/>
          <p:nvPr/>
        </p:nvSpPr>
        <p:spPr>
          <a:xfrm>
            <a:off x="3912124" y="3129699"/>
            <a:ext cx="424206" cy="2993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C738DE18-1955-C6D5-517F-23F82E1FD53D}"/>
              </a:ext>
            </a:extLst>
          </p:cNvPr>
          <p:cNvSpPr/>
          <p:nvPr/>
        </p:nvSpPr>
        <p:spPr>
          <a:xfrm>
            <a:off x="7700304" y="3129698"/>
            <a:ext cx="424206" cy="2993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510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Theoretical Pillar II: The Kohn-Sham Scheme (1965)</a:t>
            </a:r>
          </a:p>
        </p:txBody>
      </p:sp>
      <p:pic>
        <p:nvPicPr>
          <p:cNvPr id="5" name="Picture 4" descr="A person in suit and tie with text overlay&#10;&#10;AI-generated content may be incorrect.">
            <a:extLst>
              <a:ext uri="{FF2B5EF4-FFF2-40B4-BE49-F238E27FC236}">
                <a16:creationId xmlns:a16="http://schemas.microsoft.com/office/drawing/2014/main" id="{3695A3BD-1C7C-0EB5-13E1-AA9B920BA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01" y="838200"/>
            <a:ext cx="8147957" cy="5431971"/>
          </a:xfrm>
          <a:prstGeom prst="rect">
            <a:avLst/>
          </a:prstGeom>
        </p:spPr>
      </p:pic>
      <p:sp>
        <p:nvSpPr>
          <p:cNvPr id="8" name="TextBox 7">
            <a:extLst>
              <a:ext uri="{FF2B5EF4-FFF2-40B4-BE49-F238E27FC236}">
                <a16:creationId xmlns:a16="http://schemas.microsoft.com/office/drawing/2014/main" id="{95695B31-98B4-ADEA-0211-48A746113FB9}"/>
              </a:ext>
            </a:extLst>
          </p:cNvPr>
          <p:cNvSpPr txBox="1"/>
          <p:nvPr/>
        </p:nvSpPr>
        <p:spPr>
          <a:xfrm>
            <a:off x="3677330" y="6270171"/>
            <a:ext cx="1711793" cy="369332"/>
          </a:xfrm>
          <a:prstGeom prst="rect">
            <a:avLst/>
          </a:prstGeom>
          <a:noFill/>
        </p:spPr>
        <p:txBody>
          <a:bodyPr wrap="square">
            <a:spAutoFit/>
          </a:bodyPr>
          <a:lstStyle/>
          <a:p>
            <a:r>
              <a:rPr lang="en-US" dirty="0" err="1">
                <a:latin typeface="微软雅黑 Light" panose="020B0502040204020203" pitchFamily="34" charset="-122"/>
                <a:ea typeface="微软雅黑 Light" panose="020B0502040204020203" pitchFamily="34" charset="-122"/>
              </a:rPr>
              <a:t>沈吕九</a:t>
            </a:r>
            <a:r>
              <a:rPr lang="en-US" dirty="0">
                <a:latin typeface="微软雅黑 Light" panose="020B0502040204020203" pitchFamily="34" charset="-122"/>
                <a:ea typeface="微软雅黑 Light" panose="020B0502040204020203" pitchFamily="34" charset="-122"/>
              </a:rPr>
              <a:t>(1938-)</a:t>
            </a:r>
          </a:p>
        </p:txBody>
      </p:sp>
      <p:sp>
        <p:nvSpPr>
          <p:cNvPr id="12" name="TextBox 11">
            <a:extLst>
              <a:ext uri="{FF2B5EF4-FFF2-40B4-BE49-F238E27FC236}">
                <a16:creationId xmlns:a16="http://schemas.microsoft.com/office/drawing/2014/main" id="{2531AB6D-8569-BB44-29E1-D7C2854AD0BD}"/>
              </a:ext>
            </a:extLst>
          </p:cNvPr>
          <p:cNvSpPr txBox="1"/>
          <p:nvPr/>
        </p:nvSpPr>
        <p:spPr>
          <a:xfrm>
            <a:off x="8925509" y="838200"/>
            <a:ext cx="2885491" cy="1077218"/>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SCF (Self-Consistent Field) is an iterative procedure to solve the Kohn-Sham equations self-consistently.</a:t>
            </a:r>
          </a:p>
        </p:txBody>
      </p:sp>
      <p:sp>
        <p:nvSpPr>
          <p:cNvPr id="19" name="TextBox 18">
            <a:extLst>
              <a:ext uri="{FF2B5EF4-FFF2-40B4-BE49-F238E27FC236}">
                <a16:creationId xmlns:a16="http://schemas.microsoft.com/office/drawing/2014/main" id="{D0F7916D-A74C-511A-9167-3A350BA2A89F}"/>
              </a:ext>
            </a:extLst>
          </p:cNvPr>
          <p:cNvSpPr txBox="1"/>
          <p:nvPr/>
        </p:nvSpPr>
        <p:spPr>
          <a:xfrm>
            <a:off x="8925509" y="2075751"/>
            <a:ext cx="2885491" cy="1569660"/>
          </a:xfrm>
          <a:prstGeom prst="rect">
            <a:avLst/>
          </a:prstGeom>
          <a:noFill/>
        </p:spPr>
        <p:txBody>
          <a:bodyPr wrap="square">
            <a:spAutoFit/>
          </a:bodyPr>
          <a:lstStyle/>
          <a:p>
            <a:r>
              <a:rPr lang="en-US" altLang="zh-CN" sz="1600" b="1" dirty="0">
                <a:solidFill>
                  <a:srgbClr val="3B82F6"/>
                </a:solidFill>
                <a:latin typeface="Calibri" panose="020F0502020204030204" pitchFamily="34" charset="0"/>
                <a:cs typeface="Calibri" panose="020F0502020204030204" pitchFamily="34" charset="0"/>
              </a:rPr>
              <a:t>Key idea</a:t>
            </a:r>
            <a:endParaRPr lang="en-US" sz="1600" b="1" dirty="0">
              <a:solidFill>
                <a:srgbClr val="3B82F6"/>
              </a:solidFill>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The effective potential </a:t>
            </a:r>
            <a:r>
              <a:rPr lang="en-US" sz="1600" i="1" dirty="0" err="1">
                <a:latin typeface="Calibri" panose="020F0502020204030204" pitchFamily="34" charset="0"/>
                <a:cs typeface="Calibri" panose="020F0502020204030204" pitchFamily="34" charset="0"/>
              </a:rPr>
              <a:t>V</a:t>
            </a:r>
            <a:r>
              <a:rPr lang="en-US" sz="1600" baseline="-25000" dirty="0" err="1">
                <a:latin typeface="Calibri" panose="020F0502020204030204" pitchFamily="34" charset="0"/>
                <a:cs typeface="Calibri" panose="020F0502020204030204" pitchFamily="34" charset="0"/>
              </a:rPr>
              <a:t>eff</a:t>
            </a:r>
            <a:r>
              <a:rPr lang="en-US" sz="1600" dirty="0">
                <a:latin typeface="Calibri" panose="020F0502020204030204" pitchFamily="34" charset="0"/>
                <a:cs typeface="Calibri" panose="020F0502020204030204" pitchFamily="34" charset="0"/>
              </a:rPr>
              <a:t> depends on the electron density p(r), which is obtained from the orbitals Pi(r).SCF iterates until p(r) (and </a:t>
            </a:r>
            <a:r>
              <a:rPr lang="en-US" sz="1600" dirty="0" err="1">
                <a:latin typeface="Calibri" panose="020F0502020204030204" pitchFamily="34" charset="0"/>
                <a:cs typeface="Calibri" panose="020F0502020204030204" pitchFamily="34" charset="0"/>
              </a:rPr>
              <a:t>Veff</a:t>
            </a:r>
            <a:r>
              <a:rPr lang="en-US" sz="1600" dirty="0">
                <a:latin typeface="Calibri" panose="020F0502020204030204" pitchFamily="34" charset="0"/>
                <a:cs typeface="Calibri" panose="020F0502020204030204" pitchFamily="34" charset="0"/>
              </a:rPr>
              <a:t>) is self-consistent.</a:t>
            </a:r>
          </a:p>
        </p:txBody>
      </p:sp>
      <p:sp>
        <p:nvSpPr>
          <p:cNvPr id="20" name="TextBox 19">
            <a:extLst>
              <a:ext uri="{FF2B5EF4-FFF2-40B4-BE49-F238E27FC236}">
                <a16:creationId xmlns:a16="http://schemas.microsoft.com/office/drawing/2014/main" id="{BC439641-3E00-3ED4-7A86-B6E4CE5755A9}"/>
              </a:ext>
            </a:extLst>
          </p:cNvPr>
          <p:cNvSpPr txBox="1"/>
          <p:nvPr/>
        </p:nvSpPr>
        <p:spPr>
          <a:xfrm>
            <a:off x="8925509" y="4157753"/>
            <a:ext cx="2885491" cy="2308324"/>
          </a:xfrm>
          <a:prstGeom prst="rect">
            <a:avLst/>
          </a:prstGeom>
          <a:noFill/>
        </p:spPr>
        <p:txBody>
          <a:bodyPr wrap="square">
            <a:spAutoFit/>
          </a:bodyPr>
          <a:lstStyle/>
          <a:p>
            <a:r>
              <a:rPr lang="en-US" altLang="zh-CN" sz="1600" b="1" dirty="0">
                <a:solidFill>
                  <a:srgbClr val="3B82F6"/>
                </a:solidFill>
                <a:latin typeface="Calibri" panose="020F0502020204030204" pitchFamily="34" charset="0"/>
                <a:cs typeface="Calibri" panose="020F0502020204030204" pitchFamily="34" charset="0"/>
              </a:rPr>
              <a:t>Summary</a:t>
            </a:r>
          </a:p>
          <a:p>
            <a:r>
              <a:rPr lang="en-US" sz="1600" dirty="0">
                <a:latin typeface="Calibri" panose="020F0502020204030204" pitchFamily="34" charset="0"/>
                <a:cs typeface="Calibri" panose="020F0502020204030204" pitchFamily="34" charset="0"/>
              </a:rPr>
              <a:t>SCF iteratively updates the electron density and effective potential until the solution of the Kohn-Sham equations is self-consistent. This self-consistent solution yields the ground-state density, energy, and related properties within DFT.</a:t>
            </a:r>
          </a:p>
        </p:txBody>
      </p:sp>
    </p:spTree>
    <p:extLst>
      <p:ext uri="{BB962C8B-B14F-4D97-AF65-F5344CB8AC3E}">
        <p14:creationId xmlns:p14="http://schemas.microsoft.com/office/powerpoint/2010/main" val="4183355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itle 4">
            <a:extLst>
              <a:ext uri="{FF2B5EF4-FFF2-40B4-BE49-F238E27FC236}">
                <a16:creationId xmlns:a16="http://schemas.microsoft.com/office/drawing/2014/main" id="{98B919A5-AD68-F082-F9E6-EB253F499C3E}"/>
              </a:ext>
            </a:extLst>
          </p:cNvPr>
          <p:cNvSpPr txBox="1">
            <a:spLocks/>
          </p:cNvSpPr>
          <p:nvPr/>
        </p:nvSpPr>
        <p:spPr>
          <a:xfrm>
            <a:off x="381000" y="152400"/>
            <a:ext cx="11430000" cy="68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Calibri" panose="020F0502020204030204" pitchFamily="34" charset="0"/>
                <a:cs typeface="Calibri" panose="020F0502020204030204" pitchFamily="34" charset="0"/>
              </a:rPr>
              <a:t>Jacob's ladder of DFT </a:t>
            </a:r>
          </a:p>
        </p:txBody>
      </p:sp>
      <p:pic>
        <p:nvPicPr>
          <p:cNvPr id="7" name="Picture 6" descr="A diagram of a person on a ladder&#10;&#10;AI-generated content may be incorrect.">
            <a:extLst>
              <a:ext uri="{FF2B5EF4-FFF2-40B4-BE49-F238E27FC236}">
                <a16:creationId xmlns:a16="http://schemas.microsoft.com/office/drawing/2014/main" id="{B198B40E-7B35-7D54-1709-6A1DAEA6B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406" y="838200"/>
            <a:ext cx="6594996" cy="5602647"/>
          </a:xfrm>
          <a:prstGeom prst="rect">
            <a:avLst/>
          </a:prstGeom>
        </p:spPr>
      </p:pic>
      <p:sp>
        <p:nvSpPr>
          <p:cNvPr id="8" name="TextBox 7">
            <a:extLst>
              <a:ext uri="{FF2B5EF4-FFF2-40B4-BE49-F238E27FC236}">
                <a16:creationId xmlns:a16="http://schemas.microsoft.com/office/drawing/2014/main" id="{D8355819-60D2-C7F7-4E40-DD28E63C9470}"/>
              </a:ext>
            </a:extLst>
          </p:cNvPr>
          <p:cNvSpPr txBox="1"/>
          <p:nvPr/>
        </p:nvSpPr>
        <p:spPr>
          <a:xfrm>
            <a:off x="7355247" y="890053"/>
            <a:ext cx="4672116" cy="5498941"/>
          </a:xfrm>
          <a:prstGeom prst="rect">
            <a:avLst/>
          </a:prstGeom>
          <a:noFill/>
        </p:spPr>
        <p:txBody>
          <a:bodyPr wrap="square" rtlCol="0">
            <a:spAutoFit/>
          </a:bodyPr>
          <a:lstStyle/>
          <a:p>
            <a:pPr marL="342900" marR="130810" indent="-342900">
              <a:lnSpc>
                <a:spcPct val="100000"/>
              </a:lnSpc>
              <a:spcBef>
                <a:spcPts val="715"/>
              </a:spcBef>
              <a:spcAft>
                <a:spcPts val="1200"/>
              </a:spcAft>
              <a:buFont typeface="Arial" panose="020B0604020202020204" pitchFamily="34" charset="0"/>
              <a:buChar char="•"/>
            </a:pPr>
            <a:r>
              <a:rPr lang="en-US" sz="2400" baseline="0" dirty="0">
                <a:solidFill>
                  <a:srgbClr val="C00000"/>
                </a:solidFill>
                <a:latin typeface="Calibri" panose="020F0502020204030204" pitchFamily="34" charset="0"/>
                <a:cs typeface="Calibri" panose="020F0502020204030204" pitchFamily="34" charset="0"/>
              </a:rPr>
              <a:t>Dung 1</a:t>
            </a:r>
            <a:r>
              <a:rPr lang="en-US" sz="2400" baseline="0" dirty="0">
                <a:latin typeface="Calibri" panose="020F0502020204030204" pitchFamily="34" charset="0"/>
                <a:cs typeface="Calibri" panose="020F0502020204030204" pitchFamily="34" charset="0"/>
              </a:rPr>
              <a:t> (</a:t>
            </a:r>
            <a:r>
              <a:rPr lang="en-US" sz="2400" baseline="0" dirty="0">
                <a:solidFill>
                  <a:srgbClr val="00B0F0"/>
                </a:solidFill>
                <a:latin typeface="Calibri" panose="020F0502020204030204" pitchFamily="34" charset="0"/>
                <a:cs typeface="Calibri" panose="020F0502020204030204" pitchFamily="34" charset="0"/>
              </a:rPr>
              <a:t>LDA</a:t>
            </a:r>
            <a:r>
              <a:rPr lang="en-US" sz="2400" baseline="0" dirty="0">
                <a:latin typeface="Calibri" panose="020F0502020204030204" pitchFamily="34" charset="0"/>
                <a:cs typeface="Calibri" panose="020F0502020204030204" pitchFamily="34" charset="0"/>
              </a:rPr>
              <a:t>): Assumes density is uniform locally.</a:t>
            </a:r>
          </a:p>
          <a:p>
            <a:pPr marL="342900" marR="130810" indent="-342900">
              <a:lnSpc>
                <a:spcPct val="100000"/>
              </a:lnSpc>
              <a:spcBef>
                <a:spcPts val="715"/>
              </a:spcBef>
              <a:spcAft>
                <a:spcPts val="1200"/>
              </a:spcAft>
              <a:buFont typeface="Arial" panose="020B0604020202020204" pitchFamily="34" charset="0"/>
              <a:buChar char="•"/>
            </a:pPr>
            <a:r>
              <a:rPr lang="en-US" sz="2400" baseline="0" dirty="0">
                <a:solidFill>
                  <a:srgbClr val="C00000"/>
                </a:solidFill>
                <a:latin typeface="Calibri" panose="020F0502020204030204" pitchFamily="34" charset="0"/>
                <a:cs typeface="Calibri" panose="020F0502020204030204" pitchFamily="34" charset="0"/>
              </a:rPr>
              <a:t>Dung 2</a:t>
            </a:r>
            <a:r>
              <a:rPr lang="en-US" sz="2400" baseline="0" dirty="0">
                <a:latin typeface="Calibri" panose="020F0502020204030204" pitchFamily="34" charset="0"/>
                <a:cs typeface="Calibri" panose="020F0502020204030204" pitchFamily="34" charset="0"/>
              </a:rPr>
              <a:t> (</a:t>
            </a:r>
            <a:r>
              <a:rPr lang="en-US" sz="2400" baseline="0" dirty="0">
                <a:solidFill>
                  <a:srgbClr val="00B0F0"/>
                </a:solidFill>
                <a:latin typeface="Calibri" panose="020F0502020204030204" pitchFamily="34" charset="0"/>
                <a:cs typeface="Calibri" panose="020F0502020204030204" pitchFamily="34" charset="0"/>
              </a:rPr>
              <a:t>GGA</a:t>
            </a:r>
            <a:r>
              <a:rPr lang="en-US" sz="2400" baseline="0" dirty="0">
                <a:latin typeface="Calibri" panose="020F0502020204030204" pitchFamily="34" charset="0"/>
                <a:cs typeface="Calibri" panose="020F0502020204030204" pitchFamily="34" charset="0"/>
              </a:rPr>
              <a:t>): Accounts for the slope (gradient) of the density.</a:t>
            </a:r>
          </a:p>
          <a:p>
            <a:pPr marL="342900" marR="130810" indent="-342900">
              <a:lnSpc>
                <a:spcPct val="100000"/>
              </a:lnSpc>
              <a:spcBef>
                <a:spcPts val="715"/>
              </a:spcBef>
              <a:spcAft>
                <a:spcPts val="1200"/>
              </a:spcAft>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Dung 3</a:t>
            </a:r>
            <a:r>
              <a:rPr lang="en-US" sz="2400" dirty="0">
                <a:latin typeface="Calibri" panose="020F0502020204030204" pitchFamily="34" charset="0"/>
                <a:cs typeface="Calibri" panose="020F0502020204030204" pitchFamily="34" charset="0"/>
              </a:rPr>
              <a:t> (</a:t>
            </a:r>
            <a:r>
              <a:rPr lang="en-US" sz="2400" dirty="0">
                <a:solidFill>
                  <a:srgbClr val="00B0F0"/>
                </a:solidFill>
                <a:latin typeface="Calibri" panose="020F0502020204030204" pitchFamily="34" charset="0"/>
                <a:cs typeface="Calibri" panose="020F0502020204030204" pitchFamily="34" charset="0"/>
              </a:rPr>
              <a:t>Meta-GGA</a:t>
            </a:r>
            <a:r>
              <a:rPr lang="en-US" sz="2400" dirty="0">
                <a:latin typeface="Calibri" panose="020F0502020204030204" pitchFamily="34" charset="0"/>
                <a:cs typeface="Calibri" panose="020F0502020204030204" pitchFamily="34" charset="0"/>
              </a:rPr>
              <a:t>): Adds the second derivative of the density</a:t>
            </a:r>
          </a:p>
          <a:p>
            <a:pPr marL="342900" marR="130810" indent="-342900">
              <a:lnSpc>
                <a:spcPct val="100000"/>
              </a:lnSpc>
              <a:spcBef>
                <a:spcPts val="715"/>
              </a:spcBef>
              <a:spcAft>
                <a:spcPts val="1200"/>
              </a:spcAft>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Dung 4</a:t>
            </a:r>
            <a:r>
              <a:rPr lang="en-US" sz="2400" dirty="0">
                <a:latin typeface="Calibri" panose="020F0502020204030204" pitchFamily="34" charset="0"/>
                <a:cs typeface="Calibri" panose="020F0502020204030204" pitchFamily="34" charset="0"/>
              </a:rPr>
              <a:t> (</a:t>
            </a:r>
            <a:r>
              <a:rPr lang="en-US" sz="2400" dirty="0">
                <a:solidFill>
                  <a:srgbClr val="00B0F0"/>
                </a:solidFill>
                <a:latin typeface="Calibri" panose="020F0502020204030204" pitchFamily="34" charset="0"/>
                <a:cs typeface="Calibri" panose="020F0502020204030204" pitchFamily="34" charset="0"/>
              </a:rPr>
              <a:t>Hybrid</a:t>
            </a:r>
            <a:r>
              <a:rPr lang="en-US" sz="2400" dirty="0">
                <a:latin typeface="Calibri" panose="020F0502020204030204" pitchFamily="34" charset="0"/>
                <a:cs typeface="Calibri" panose="020F0502020204030204" pitchFamily="34" charset="0"/>
              </a:rPr>
              <a:t>): Mixes DFT with exact Hartree-</a:t>
            </a:r>
            <a:r>
              <a:rPr lang="en-US" sz="2400" dirty="0" err="1">
                <a:latin typeface="Calibri" panose="020F0502020204030204" pitchFamily="34" charset="0"/>
                <a:cs typeface="Calibri" panose="020F0502020204030204" pitchFamily="34" charset="0"/>
              </a:rPr>
              <a:t>Fock</a:t>
            </a:r>
            <a:r>
              <a:rPr lang="en-US" sz="2400" dirty="0">
                <a:latin typeface="Calibri" panose="020F0502020204030204" pitchFamily="34" charset="0"/>
                <a:cs typeface="Calibri" panose="020F0502020204030204" pitchFamily="34" charset="0"/>
              </a:rPr>
              <a:t> exchange. Highly accurate for chemistry (e.g., B3LYP, M06-2X)</a:t>
            </a:r>
          </a:p>
          <a:p>
            <a:pPr marL="342900" marR="130810" indent="-342900">
              <a:lnSpc>
                <a:spcPct val="100000"/>
              </a:lnSpc>
              <a:spcBef>
                <a:spcPts val="715"/>
              </a:spcBef>
              <a:spcAft>
                <a:spcPts val="1200"/>
              </a:spcAft>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Dung 5</a:t>
            </a:r>
            <a:r>
              <a:rPr lang="en-US" sz="2400" dirty="0">
                <a:latin typeface="Calibri" panose="020F0502020204030204" pitchFamily="34" charset="0"/>
                <a:cs typeface="Calibri" panose="020F0502020204030204" pitchFamily="34" charset="0"/>
              </a:rPr>
              <a:t> (</a:t>
            </a:r>
            <a:r>
              <a:rPr lang="en-US" sz="2400" dirty="0">
                <a:solidFill>
                  <a:srgbClr val="00B0F0"/>
                </a:solidFill>
                <a:latin typeface="Calibri" panose="020F0502020204030204" pitchFamily="34" charset="0"/>
                <a:cs typeface="Calibri" panose="020F0502020204030204" pitchFamily="34" charset="0"/>
              </a:rPr>
              <a:t>Double Hybrid</a:t>
            </a:r>
            <a:r>
              <a:rPr lang="en-US" sz="2400" dirty="0">
                <a:latin typeface="Calibri" panose="020F0502020204030204" pitchFamily="34" charset="0"/>
                <a:cs typeface="Calibri" panose="020F0502020204030204" pitchFamily="34" charset="0"/>
              </a:rPr>
              <a:t>): Add dependence on virtual orbitals</a:t>
            </a:r>
          </a:p>
        </p:txBody>
      </p:sp>
    </p:spTree>
    <p:extLst>
      <p:ext uri="{BB962C8B-B14F-4D97-AF65-F5344CB8AC3E}">
        <p14:creationId xmlns:p14="http://schemas.microsoft.com/office/powerpoint/2010/main" val="180566673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6295</TotalTime>
  <Words>2472</Words>
  <Application>Microsoft Office PowerPoint</Application>
  <PresentationFormat>Widescreen</PresentationFormat>
  <Paragraphs>182</Paragraphs>
  <Slides>25</Slides>
  <Notes>23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Inter</vt:lpstr>
      <vt:lpstr>微软雅黑</vt:lpstr>
      <vt:lpstr>微软雅黑 Light</vt:lpstr>
      <vt:lpstr>等线</vt:lpstr>
      <vt:lpstr>Arial</vt:lpstr>
      <vt:lpstr>Calibri</vt:lpstr>
      <vt:lpstr>Cambria Math</vt:lpstr>
      <vt:lpstr>Poppins</vt:lpstr>
      <vt:lpstr>Times New Roman</vt:lpstr>
      <vt:lpstr>Office 主题​​</vt:lpstr>
      <vt:lpstr>Equation</vt:lpstr>
      <vt:lpstr>AI赋能的生物大分子模拟和计算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Yuankuan Zhang</dc:creator>
  <cp:lastModifiedBy>Yi Xue</cp:lastModifiedBy>
  <cp:revision>271</cp:revision>
  <dcterms:created xsi:type="dcterms:W3CDTF">2026-04-06T14:18:56Z</dcterms:created>
  <dcterms:modified xsi:type="dcterms:W3CDTF">2026-04-28T23:31:21Z</dcterms:modified>
</cp:coreProperties>
</file>