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sldIdLst>
    <p:sldId id="256" r:id="rId2"/>
    <p:sldId id="257" r:id="rId3"/>
    <p:sldId id="258" r:id="rId4"/>
    <p:sldId id="260" r:id="rId5"/>
    <p:sldId id="259" r:id="rId6"/>
    <p:sldId id="261" r:id="rId7"/>
    <p:sldId id="262" r:id="rId8"/>
    <p:sldId id="263" r:id="rId9"/>
    <p:sldId id="264" r:id="rId10"/>
    <p:sldId id="265" r:id="rId11"/>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9" d="100"/>
          <a:sy n="49" d="100"/>
        </p:scale>
        <p:origin x="115" y="1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8" name="Shape 158"/>
          <p:cNvSpPr>
            <a:spLocks noGrp="1" noRot="1" noChangeAspect="1"/>
          </p:cNvSpPr>
          <p:nvPr>
            <p:ph type="sldImg"/>
          </p:nvPr>
        </p:nvSpPr>
        <p:spPr>
          <a:xfrm>
            <a:off x="1143000" y="685800"/>
            <a:ext cx="4572000" cy="3429000"/>
          </a:xfrm>
          <a:prstGeom prst="rect">
            <a:avLst/>
          </a:prstGeom>
        </p:spPr>
        <p:txBody>
          <a:bodyPr/>
          <a:lstStyle/>
          <a:p>
            <a:endParaRPr/>
          </a:p>
        </p:txBody>
      </p:sp>
      <p:sp>
        <p:nvSpPr>
          <p:cNvPr id="159" name="Shape 15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Author and Date"/>
          <p:cNvSpPr txBox="1">
            <a:spLocks noGrp="1"/>
          </p:cNvSpPr>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Author and Date</a:t>
            </a:r>
          </a:p>
        </p:txBody>
      </p:sp>
      <p:sp>
        <p:nvSpPr>
          <p:cNvPr id="12" name="Presentation Title"/>
          <p:cNvSpPr txBox="1">
            <a:spLocks noGrp="1"/>
          </p:cNvSpPr>
          <p:nvPr>
            <p:ph type="title" hasCustomPrompt="1"/>
          </p:nvPr>
        </p:nvSpPr>
        <p:spPr>
          <a:xfrm>
            <a:off x="1206496" y="2574991"/>
            <a:ext cx="21971004" cy="4648201"/>
          </a:xfrm>
          <a:prstGeom prst="rect">
            <a:avLst/>
          </a:prstGeom>
        </p:spPr>
        <p:txBody>
          <a:bodyPr anchor="b"/>
          <a:lstStyle>
            <a:lvl1pPr>
              <a:defRPr sz="11600" spc="-232"/>
            </a:lvl1pPr>
          </a:lstStyle>
          <a:p>
            <a:r>
              <a:t>Presentation Title</a:t>
            </a:r>
          </a:p>
        </p:txBody>
      </p:sp>
      <p:sp>
        <p:nvSpPr>
          <p:cNvPr id="13" name="Body Level One…"/>
          <p:cNvSpPr txBox="1">
            <a:spLocks noGrp="1"/>
          </p:cNvSpPr>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Presentation Subtitle</a:t>
            </a:r>
          </a:p>
          <a:p>
            <a:pPr lvl="1"/>
            <a:endParaRPr/>
          </a:p>
          <a:p>
            <a:pPr lvl="2"/>
            <a:endParaRPr/>
          </a:p>
          <a:p>
            <a:pPr lvl="3"/>
            <a:endParaRPr/>
          </a:p>
          <a:p>
            <a:pPr lvl="4"/>
            <a:endParaRP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98" name="Body Level One…"/>
          <p:cNvSpPr txBox="1">
            <a:spLocks noGrp="1"/>
          </p:cNvSpPr>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z="11600" spc="-232">
                <a:latin typeface="Helvetica Neue Medium"/>
                <a:ea typeface="Helvetica Neue Medium"/>
                <a:cs typeface="Helvetica Neue Medium"/>
                <a:sym typeface="Helvetica Neue Medium"/>
              </a:defRPr>
            </a:lvl1pPr>
            <a:lvl2pPr marL="0" indent="457200" algn="ctr">
              <a:lnSpc>
                <a:spcPct val="80000"/>
              </a:lnSpc>
              <a:spcBef>
                <a:spcPts val="0"/>
              </a:spcBef>
              <a:buSzTx/>
              <a:buNone/>
              <a:defRPr sz="11600" spc="-232">
                <a:latin typeface="Helvetica Neue Medium"/>
                <a:ea typeface="Helvetica Neue Medium"/>
                <a:cs typeface="Helvetica Neue Medium"/>
                <a:sym typeface="Helvetica Neue Medium"/>
              </a:defRPr>
            </a:lvl2pPr>
            <a:lvl3pPr marL="0" indent="914400" algn="ctr">
              <a:lnSpc>
                <a:spcPct val="80000"/>
              </a:lnSpc>
              <a:spcBef>
                <a:spcPts val="0"/>
              </a:spcBef>
              <a:buSzTx/>
              <a:buNone/>
              <a:defRPr sz="11600" spc="-232">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z="11600" spc="-232">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z="11600" spc="-232">
                <a:latin typeface="Helvetica Neue Medium"/>
                <a:ea typeface="Helvetica Neue Medium"/>
                <a:cs typeface="Helvetica Neue Medium"/>
                <a:sym typeface="Helvetica Neue Medium"/>
              </a:defRPr>
            </a:lvl5pPr>
          </a:lstStyle>
          <a:p>
            <a:r>
              <a:t>Statement</a:t>
            </a:r>
          </a:p>
          <a:p>
            <a:pPr lvl="1"/>
            <a:endParaRPr/>
          </a:p>
          <a:p>
            <a:pPr lvl="2"/>
            <a:endParaRPr/>
          </a:p>
          <a:p>
            <a:pPr lvl="3"/>
            <a:endParaRPr/>
          </a:p>
          <a:p>
            <a:pPr lvl="4"/>
            <a:endParaRP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106" name="Body Level One…"/>
          <p:cNvSpPr txBox="1">
            <a:spLocks noGrp="1"/>
          </p:cNvSpPr>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sz="25000" b="1" spc="-250"/>
            </a:lvl1pPr>
            <a:lvl2pPr marL="0" indent="457200" algn="ctr">
              <a:lnSpc>
                <a:spcPct val="80000"/>
              </a:lnSpc>
              <a:spcBef>
                <a:spcPts val="0"/>
              </a:spcBef>
              <a:buSzTx/>
              <a:buNone/>
              <a:defRPr sz="25000" b="1" spc="-250"/>
            </a:lvl2pPr>
            <a:lvl3pPr marL="0" indent="914400" algn="ctr">
              <a:lnSpc>
                <a:spcPct val="80000"/>
              </a:lnSpc>
              <a:spcBef>
                <a:spcPts val="0"/>
              </a:spcBef>
              <a:buSzTx/>
              <a:buNone/>
              <a:defRPr sz="25000" b="1" spc="-250"/>
            </a:lvl3pPr>
            <a:lvl4pPr marL="0" indent="1371600" algn="ctr">
              <a:lnSpc>
                <a:spcPct val="80000"/>
              </a:lnSpc>
              <a:spcBef>
                <a:spcPts val="0"/>
              </a:spcBef>
              <a:buSzTx/>
              <a:buNone/>
              <a:defRPr sz="25000" b="1" spc="-250"/>
            </a:lvl4pPr>
            <a:lvl5pPr marL="0" indent="1828800" algn="ctr">
              <a:lnSpc>
                <a:spcPct val="80000"/>
              </a:lnSpc>
              <a:spcBef>
                <a:spcPts val="0"/>
              </a:spcBef>
              <a:buSzTx/>
              <a:buNone/>
              <a:defRPr sz="25000" b="1" spc="-250"/>
            </a:lvl5pPr>
          </a:lstStyle>
          <a:p>
            <a:r>
              <a:t>100%</a:t>
            </a:r>
          </a:p>
          <a:p>
            <a:pPr lvl="1"/>
            <a:endParaRPr/>
          </a:p>
          <a:p>
            <a:pPr lvl="2"/>
            <a:endParaRPr/>
          </a:p>
          <a:p>
            <a:pPr lvl="3"/>
            <a:endParaRPr/>
          </a:p>
          <a:p>
            <a:pPr lvl="4"/>
            <a:endParaRPr/>
          </a:p>
        </p:txBody>
      </p:sp>
      <p:sp>
        <p:nvSpPr>
          <p:cNvPr id="107" name="Fact information"/>
          <p:cNvSpPr txBox="1">
            <a:spLocks noGrp="1"/>
          </p:cNvSpPr>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sz="5500" b="1"/>
            </a:lvl1pPr>
          </a:lstStyle>
          <a:p>
            <a:r>
              <a:t>Fact information</a:t>
            </a:r>
          </a:p>
        </p:txBody>
      </p:sp>
      <p:sp>
        <p:nvSpPr>
          <p:cNvPr id="10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15" name="Attribution"/>
          <p:cNvSpPr txBox="1">
            <a:spLocks noGrp="1"/>
          </p:cNvSpPr>
          <p:nvPr>
            <p:ph type="body" sz="quarter" idx="21"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Attribution</a:t>
            </a:r>
          </a:p>
        </p:txBody>
      </p:sp>
      <p:sp>
        <p:nvSpPr>
          <p:cNvPr id="116" name="Body Level One…"/>
          <p:cNvSpPr txBox="1">
            <a:spLocks noGrp="1"/>
          </p:cNvSpPr>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z="8500" spc="-170">
                <a:latin typeface="Helvetica Neue Medium"/>
                <a:ea typeface="Helvetica Neue Medium"/>
                <a:cs typeface="Helvetica Neue Medium"/>
                <a:sym typeface="Helvetica Neue Medium"/>
              </a:defRPr>
            </a:lvl1pPr>
            <a:lvl2pPr marL="638923" indent="-12700">
              <a:spcBef>
                <a:spcPts val="0"/>
              </a:spcBef>
              <a:buSzTx/>
              <a:buNone/>
              <a:defRPr sz="8500" spc="-170">
                <a:latin typeface="Helvetica Neue Medium"/>
                <a:ea typeface="Helvetica Neue Medium"/>
                <a:cs typeface="Helvetica Neue Medium"/>
                <a:sym typeface="Helvetica Neue Medium"/>
              </a:defRPr>
            </a:lvl2pPr>
            <a:lvl3pPr marL="638923" indent="444500">
              <a:spcBef>
                <a:spcPts val="0"/>
              </a:spcBef>
              <a:buSzTx/>
              <a:buNone/>
              <a:defRPr sz="8500" spc="-170">
                <a:latin typeface="Helvetica Neue Medium"/>
                <a:ea typeface="Helvetica Neue Medium"/>
                <a:cs typeface="Helvetica Neue Medium"/>
                <a:sym typeface="Helvetica Neue Medium"/>
              </a:defRPr>
            </a:lvl3pPr>
            <a:lvl4pPr marL="638923" indent="901700">
              <a:spcBef>
                <a:spcPts val="0"/>
              </a:spcBef>
              <a:buSzTx/>
              <a:buNone/>
              <a:defRPr sz="8500" spc="-170">
                <a:latin typeface="Helvetica Neue Medium"/>
                <a:ea typeface="Helvetica Neue Medium"/>
                <a:cs typeface="Helvetica Neue Medium"/>
                <a:sym typeface="Helvetica Neue Medium"/>
              </a:defRPr>
            </a:lvl4pPr>
            <a:lvl5pPr marL="638923" indent="1358900">
              <a:spcBef>
                <a:spcPts val="0"/>
              </a:spcBef>
              <a:buSzTx/>
              <a:buNone/>
              <a:defRPr sz="8500" spc="-170">
                <a:latin typeface="Helvetica Neue Medium"/>
                <a:ea typeface="Helvetica Neue Medium"/>
                <a:cs typeface="Helvetica Neue Medium"/>
                <a:sym typeface="Helvetica Neue Medium"/>
              </a:defRPr>
            </a:lvl5pPr>
          </a:lstStyle>
          <a:p>
            <a:r>
              <a:t>“Notable Quote”</a:t>
            </a:r>
          </a:p>
          <a:p>
            <a:pPr lvl="1"/>
            <a:endParaRPr/>
          </a:p>
          <a:p>
            <a:pPr lvl="2"/>
            <a:endParaRPr/>
          </a:p>
          <a:p>
            <a:pPr lvl="3"/>
            <a:endParaRPr/>
          </a:p>
          <a:p>
            <a:pPr lvl="4"/>
            <a:endParaRPr/>
          </a:p>
        </p:txBody>
      </p:sp>
      <p:sp>
        <p:nvSpPr>
          <p:cNvPr id="1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24" name="Bowl of salad with fried rice, boiled eggs, and chopsticks"/>
          <p:cNvSpPr>
            <a:spLocks noGrp="1"/>
          </p:cNvSpPr>
          <p:nvPr>
            <p:ph type="pic" sz="quarter" idx="21"/>
          </p:nvPr>
        </p:nvSpPr>
        <p:spPr>
          <a:xfrm>
            <a:off x="15760700" y="1016000"/>
            <a:ext cx="7439099" cy="5949678"/>
          </a:xfrm>
          <a:prstGeom prst="rect">
            <a:avLst/>
          </a:prstGeom>
        </p:spPr>
        <p:txBody>
          <a:bodyPr lIns="91439" tIns="45719" rIns="91439" bIns="45719">
            <a:noAutofit/>
          </a:bodyPr>
          <a:lstStyle/>
          <a:p>
            <a:endParaRPr/>
          </a:p>
        </p:txBody>
      </p:sp>
      <p:sp>
        <p:nvSpPr>
          <p:cNvPr id="125" name="Bowl with salmon cakes, salad, and hummus "/>
          <p:cNvSpPr>
            <a:spLocks noGrp="1"/>
          </p:cNvSpPr>
          <p:nvPr>
            <p:ph type="pic" sz="half" idx="22"/>
          </p:nvPr>
        </p:nvSpPr>
        <p:spPr>
          <a:xfrm>
            <a:off x="13500100" y="3978275"/>
            <a:ext cx="10439400" cy="12150181"/>
          </a:xfrm>
          <a:prstGeom prst="rect">
            <a:avLst/>
          </a:prstGeom>
        </p:spPr>
        <p:txBody>
          <a:bodyPr lIns="91439" tIns="45719" rIns="91439" bIns="45719">
            <a:noAutofit/>
          </a:bodyPr>
          <a:lstStyle/>
          <a:p>
            <a:endParaRPr/>
          </a:p>
        </p:txBody>
      </p:sp>
      <p:sp>
        <p:nvSpPr>
          <p:cNvPr id="126" name="Bowl of pappardelle pasta with parsley butter, roasted hazelnuts, and shaved parmesan cheese"/>
          <p:cNvSpPr>
            <a:spLocks noGrp="1"/>
          </p:cNvSpPr>
          <p:nvPr>
            <p:ph type="pic" idx="23"/>
          </p:nvPr>
        </p:nvSpPr>
        <p:spPr>
          <a:xfrm>
            <a:off x="-139700" y="495300"/>
            <a:ext cx="16611600" cy="12458700"/>
          </a:xfrm>
          <a:prstGeom prst="rect">
            <a:avLst/>
          </a:prstGeom>
        </p:spPr>
        <p:txBody>
          <a:bodyPr lIns="91439" tIns="45719" rIns="91439" bIns="45719">
            <a:noAutofit/>
          </a:bodyPr>
          <a:lstStyle/>
          <a:p>
            <a:endParaRPr/>
          </a:p>
        </p:txBody>
      </p:sp>
      <p:sp>
        <p:nvSpPr>
          <p:cNvPr id="1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34" name="bowl of salad with fried rice, boiled eggs, and chopsticks"/>
          <p:cNvSpPr>
            <a:spLocks noGrp="1"/>
          </p:cNvSpPr>
          <p:nvPr>
            <p:ph type="pic" idx="21"/>
          </p:nvPr>
        </p:nvSpPr>
        <p:spPr>
          <a:xfrm>
            <a:off x="-1333500" y="-5524500"/>
            <a:ext cx="27051000" cy="21640800"/>
          </a:xfrm>
          <a:prstGeom prst="rect">
            <a:avLst/>
          </a:prstGeom>
        </p:spPr>
        <p:txBody>
          <a:bodyPr lIns="91439" tIns="45719" rIns="91439" bIns="45719">
            <a:noAutofit/>
          </a:bodyPr>
          <a:lstStyle/>
          <a:p>
            <a:endParaRPr/>
          </a:p>
        </p:txBody>
      </p:sp>
      <p:sp>
        <p:nvSpPr>
          <p:cNvPr id="135"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
    <p:spTree>
      <p:nvGrpSpPr>
        <p:cNvPr id="1" name=""/>
        <p:cNvGrpSpPr/>
        <p:nvPr/>
      </p:nvGrpSpPr>
      <p:grpSpPr>
        <a:xfrm>
          <a:off x="0" y="0"/>
          <a:ext cx="0" cy="0"/>
          <a:chOff x="0" y="0"/>
          <a:chExt cx="0" cy="0"/>
        </a:xfrm>
      </p:grpSpPr>
      <p:sp>
        <p:nvSpPr>
          <p:cNvPr id="149" name="Body Level One…"/>
          <p:cNvSpPr txBox="1">
            <a:spLocks noGrp="1"/>
          </p:cNvSpPr>
          <p:nvPr>
            <p:ph type="body" sz="quarter" idx="1" hasCustomPrompt="1"/>
          </p:nvPr>
        </p:nvSpPr>
        <p:spPr>
          <a:xfrm>
            <a:off x="1201340" y="11859862"/>
            <a:ext cx="21971004" cy="636980"/>
          </a:xfrm>
          <a:prstGeom prst="rect">
            <a:avLst/>
          </a:prstGeom>
        </p:spPr>
        <p:txBody>
          <a:bodyPr lIns="45718" tIns="45718" rIns="45718" bIns="45718"/>
          <a:lstStyle>
            <a:lvl1pPr marL="0" indent="0" defTabSz="825500">
              <a:lnSpc>
                <a:spcPct val="100000"/>
              </a:lnSpc>
              <a:spcBef>
                <a:spcPts val="0"/>
              </a:spcBef>
              <a:buSzTx/>
              <a:buNone/>
              <a:defRPr sz="3600" b="1"/>
            </a:lvl1pPr>
            <a:lvl2pPr marL="1066800" indent="-457200" defTabSz="825500">
              <a:lnSpc>
                <a:spcPct val="100000"/>
              </a:lnSpc>
              <a:spcBef>
                <a:spcPts val="0"/>
              </a:spcBef>
              <a:defRPr sz="3600" b="1"/>
            </a:lvl2pPr>
            <a:lvl3pPr marL="1676400" indent="-457200" defTabSz="825500">
              <a:lnSpc>
                <a:spcPct val="100000"/>
              </a:lnSpc>
              <a:spcBef>
                <a:spcPts val="0"/>
              </a:spcBef>
              <a:defRPr sz="3600" b="1"/>
            </a:lvl3pPr>
            <a:lvl4pPr marL="2286000" indent="-457200" defTabSz="825500">
              <a:lnSpc>
                <a:spcPct val="100000"/>
              </a:lnSpc>
              <a:spcBef>
                <a:spcPts val="0"/>
              </a:spcBef>
              <a:defRPr sz="3600" b="1"/>
            </a:lvl4pPr>
            <a:lvl5pPr marL="2895600" indent="-457200" defTabSz="825500">
              <a:lnSpc>
                <a:spcPct val="100000"/>
              </a:lnSpc>
              <a:spcBef>
                <a:spcPts val="0"/>
              </a:spcBef>
              <a:defRPr sz="3600" b="1"/>
            </a:lvl5pPr>
          </a:lstStyle>
          <a:p>
            <a:r>
              <a:t>Author and Date</a:t>
            </a:r>
          </a:p>
          <a:p>
            <a:pPr lvl="1"/>
            <a:endParaRPr/>
          </a:p>
          <a:p>
            <a:pPr lvl="2"/>
            <a:endParaRPr/>
          </a:p>
          <a:p>
            <a:pPr lvl="3"/>
            <a:endParaRPr/>
          </a:p>
          <a:p>
            <a:pPr lvl="4"/>
            <a:endParaRPr/>
          </a:p>
        </p:txBody>
      </p:sp>
      <p:sp>
        <p:nvSpPr>
          <p:cNvPr id="150" name="Presentation Title"/>
          <p:cNvSpPr txBox="1">
            <a:spLocks noGrp="1"/>
          </p:cNvSpPr>
          <p:nvPr>
            <p:ph type="title" hasCustomPrompt="1"/>
          </p:nvPr>
        </p:nvSpPr>
        <p:spPr>
          <a:xfrm>
            <a:off x="1206496" y="2574991"/>
            <a:ext cx="21971005" cy="4648202"/>
          </a:xfrm>
          <a:prstGeom prst="rect">
            <a:avLst/>
          </a:prstGeom>
        </p:spPr>
        <p:txBody>
          <a:bodyPr anchor="b"/>
          <a:lstStyle>
            <a:lvl1pPr defTabSz="2438337">
              <a:defRPr sz="11600" spc="-232"/>
            </a:lvl1pPr>
          </a:lstStyle>
          <a:p>
            <a:r>
              <a:t>Presentation Title</a:t>
            </a:r>
          </a:p>
        </p:txBody>
      </p:sp>
      <p:sp>
        <p:nvSpPr>
          <p:cNvPr id="151" name="Body Level One…"/>
          <p:cNvSpPr txBox="1">
            <a:spLocks noGrp="1"/>
          </p:cNvSpPr>
          <p:nvPr>
            <p:ph type="body" sz="quarter" idx="21" hasCustomPrompt="1"/>
          </p:nvPr>
        </p:nvSpPr>
        <p:spPr>
          <a:xfrm>
            <a:off x="1201342" y="7223190"/>
            <a:ext cx="21971002" cy="1905002"/>
          </a:xfrm>
          <a:prstGeom prst="rect">
            <a:avLst/>
          </a:prstGeom>
        </p:spPr>
        <p:txBody>
          <a:bodyPr/>
          <a:lstStyle>
            <a:lvl1pPr marL="0" indent="0" defTabSz="825500">
              <a:lnSpc>
                <a:spcPct val="100000"/>
              </a:lnSpc>
              <a:spcBef>
                <a:spcPts val="0"/>
              </a:spcBef>
              <a:buSzTx/>
              <a:buNone/>
              <a:defRPr sz="5500" b="1"/>
            </a:lvl1pPr>
          </a:lstStyle>
          <a:p>
            <a:r>
              <a:t>Presentation Subtitle</a:t>
            </a:r>
          </a:p>
        </p:txBody>
      </p:sp>
      <p:sp>
        <p:nvSpPr>
          <p:cNvPr id="152" name="Slide Number"/>
          <p:cNvSpPr txBox="1">
            <a:spLocks noGrp="1"/>
          </p:cNvSpPr>
          <p:nvPr>
            <p:ph type="sldNum" sz="quarter" idx="2"/>
          </p:nvPr>
        </p:nvSpPr>
        <p:spPr>
          <a:xfrm>
            <a:off x="12001499" y="13080999"/>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Photo">
    <p:spTree>
      <p:nvGrpSpPr>
        <p:cNvPr id="1" name=""/>
        <p:cNvGrpSpPr/>
        <p:nvPr/>
      </p:nvGrpSpPr>
      <p:grpSpPr>
        <a:xfrm>
          <a:off x="0" y="0"/>
          <a:ext cx="0" cy="0"/>
          <a:chOff x="0" y="0"/>
          <a:chExt cx="0" cy="0"/>
        </a:xfrm>
      </p:grpSpPr>
      <p:sp>
        <p:nvSpPr>
          <p:cNvPr id="21" name="Avocados and limes"/>
          <p:cNvSpPr>
            <a:spLocks noGrp="1"/>
          </p:cNvSpPr>
          <p:nvPr>
            <p:ph type="pic" idx="21"/>
          </p:nvPr>
        </p:nvSpPr>
        <p:spPr>
          <a:xfrm>
            <a:off x="-1155700" y="-1295400"/>
            <a:ext cx="26746200" cy="16018933"/>
          </a:xfrm>
          <a:prstGeom prst="rect">
            <a:avLst/>
          </a:prstGeom>
        </p:spPr>
        <p:txBody>
          <a:bodyPr lIns="91439" tIns="45719" rIns="91439" bIns="45719">
            <a:noAutofit/>
          </a:bodyPr>
          <a:lstStyle/>
          <a:p>
            <a:endParaRPr/>
          </a:p>
        </p:txBody>
      </p:sp>
      <p:sp>
        <p:nvSpPr>
          <p:cNvPr id="22" name="Presentation Title"/>
          <p:cNvSpPr txBox="1">
            <a:spLocks noGrp="1"/>
          </p:cNvSpPr>
          <p:nvPr>
            <p:ph type="title" hasCustomPrompt="1"/>
          </p:nvPr>
        </p:nvSpPr>
        <p:spPr>
          <a:xfrm>
            <a:off x="1206500" y="7124700"/>
            <a:ext cx="21971000" cy="4648200"/>
          </a:xfrm>
          <a:prstGeom prst="rect">
            <a:avLst/>
          </a:prstGeom>
        </p:spPr>
        <p:txBody>
          <a:bodyPr anchor="b"/>
          <a:lstStyle>
            <a:lvl1pPr>
              <a:defRPr sz="11600" spc="-232"/>
            </a:lvl1pPr>
          </a:lstStyle>
          <a:p>
            <a:r>
              <a:t>Presentation Title</a:t>
            </a:r>
          </a:p>
        </p:txBody>
      </p:sp>
      <p:sp>
        <p:nvSpPr>
          <p:cNvPr id="23" name="Author and Date"/>
          <p:cNvSpPr txBox="1">
            <a:spLocks noGrp="1"/>
          </p:cNvSpPr>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Author and Date</a:t>
            </a:r>
          </a:p>
        </p:txBody>
      </p:sp>
      <p:sp>
        <p:nvSpPr>
          <p:cNvPr id="24" name="Body Level One…"/>
          <p:cNvSpPr txBox="1">
            <a:spLocks noGrp="1"/>
          </p:cNvSpPr>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Presentation Subtitle</a:t>
            </a:r>
          </a:p>
          <a:p>
            <a:pPr lvl="1"/>
            <a:endParaRPr/>
          </a:p>
          <a:p>
            <a:pPr lvl="2"/>
            <a:endParaRPr/>
          </a:p>
          <a:p>
            <a:pPr lvl="3"/>
            <a:endParaRPr/>
          </a:p>
          <a:p>
            <a:pPr lvl="4"/>
            <a:endParaRPr/>
          </a:p>
        </p:txBody>
      </p:sp>
      <p:sp>
        <p:nvSpPr>
          <p:cNvPr id="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Photo Alt">
    <p:spTree>
      <p:nvGrpSpPr>
        <p:cNvPr id="1" name=""/>
        <p:cNvGrpSpPr/>
        <p:nvPr/>
      </p:nvGrpSpPr>
      <p:grpSpPr>
        <a:xfrm>
          <a:off x="0" y="0"/>
          <a:ext cx="0" cy="0"/>
          <a:chOff x="0" y="0"/>
          <a:chExt cx="0" cy="0"/>
        </a:xfrm>
      </p:grpSpPr>
      <p:sp>
        <p:nvSpPr>
          <p:cNvPr id="32" name="Bowl with salmon cakes, salad, and hummus"/>
          <p:cNvSpPr>
            <a:spLocks noGrp="1"/>
          </p:cNvSpPr>
          <p:nvPr>
            <p:ph type="pic" idx="21"/>
          </p:nvPr>
        </p:nvSpPr>
        <p:spPr>
          <a:xfrm>
            <a:off x="10972800" y="-203200"/>
            <a:ext cx="12144837" cy="14135100"/>
          </a:xfrm>
          <a:prstGeom prst="rect">
            <a:avLst/>
          </a:prstGeom>
        </p:spPr>
        <p:txBody>
          <a:bodyPr lIns="91439" tIns="45719" rIns="91439" bIns="45719">
            <a:noAutofit/>
          </a:bodyPr>
          <a:lstStyle/>
          <a:p>
            <a:endParaRPr/>
          </a:p>
        </p:txBody>
      </p:sp>
      <p:sp>
        <p:nvSpPr>
          <p:cNvPr id="33" name="Slide Title"/>
          <p:cNvSpPr txBox="1">
            <a:spLocks noGrp="1"/>
          </p:cNvSpPr>
          <p:nvPr>
            <p:ph type="title" hasCustomPrompt="1"/>
          </p:nvPr>
        </p:nvSpPr>
        <p:spPr>
          <a:xfrm>
            <a:off x="1206500" y="1270000"/>
            <a:ext cx="9779000" cy="5882273"/>
          </a:xfrm>
          <a:prstGeom prst="rect">
            <a:avLst/>
          </a:prstGeom>
        </p:spPr>
        <p:txBody>
          <a:bodyPr anchor="b"/>
          <a:lstStyle/>
          <a:p>
            <a:r>
              <a:t>Slide Title</a:t>
            </a:r>
          </a:p>
        </p:txBody>
      </p:sp>
      <p:sp>
        <p:nvSpPr>
          <p:cNvPr id="34" name="Body Level One…"/>
          <p:cNvSpPr txBox="1">
            <a:spLocks noGrp="1"/>
          </p:cNvSpPr>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Slide Subtitle</a:t>
            </a:r>
          </a:p>
          <a:p>
            <a:pPr lvl="1"/>
            <a:endParaRPr/>
          </a:p>
          <a:p>
            <a:pPr lvl="2"/>
            <a:endParaRPr/>
          </a:p>
          <a:p>
            <a:pPr lvl="3"/>
            <a:endParaRPr/>
          </a:p>
          <a:p>
            <a:pPr lvl="4"/>
            <a:endParaRPr/>
          </a:p>
        </p:txBody>
      </p:sp>
      <p:sp>
        <p:nvSpPr>
          <p:cNvPr id="35"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prstGeom prst="rect">
            <a:avLst/>
          </a:prstGeom>
        </p:spPr>
        <p:txBody>
          <a:bodyPr/>
          <a:lstStyle/>
          <a:p>
            <a:r>
              <a:t>Slide Title</a:t>
            </a:r>
          </a:p>
        </p:txBody>
      </p:sp>
      <p:sp>
        <p:nvSpPr>
          <p:cNvPr id="43" name="Slide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44"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2" name="Body Level One…"/>
          <p:cNvSpPr txBox="1">
            <a:spLocks noGrp="1"/>
          </p:cNvSpPr>
          <p:nvPr>
            <p:ph type="body" idx="1" hasCustomPrompt="1"/>
          </p:nvPr>
        </p:nvSpPr>
        <p:spPr>
          <a:prstGeom prst="rect">
            <a:avLst/>
          </a:prstGeom>
        </p:spPr>
        <p:txBody>
          <a:bodyPr numCol="2" spcCol="1098550"/>
          <a:lstStyle/>
          <a:p>
            <a:r>
              <a:t>Slide bullet text</a:t>
            </a:r>
          </a:p>
          <a:p>
            <a:pPr lvl="1"/>
            <a:endParaRPr/>
          </a:p>
          <a:p>
            <a:pPr lvl="2"/>
            <a:endParaRPr/>
          </a:p>
          <a:p>
            <a:pPr lvl="3"/>
            <a:endParaRPr/>
          </a:p>
          <a:p>
            <a:pPr lvl="4"/>
            <a:endParaRP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0" name="Slide Subtitle"/>
          <p:cNvSpPr txBox="1">
            <a:spLocks noGrp="1"/>
          </p:cNvSpPr>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61" name="Body Level One…"/>
          <p:cNvSpPr txBox="1">
            <a:spLocks noGrp="1"/>
          </p:cNvSpPr>
          <p:nvPr>
            <p:ph type="body" sz="half" idx="1" hasCustomPrompt="1"/>
          </p:nvPr>
        </p:nvSpPr>
        <p:spPr>
          <a:xfrm>
            <a:off x="1206500" y="4248504"/>
            <a:ext cx="9779000" cy="8256630"/>
          </a:xfrm>
          <a:prstGeom prst="rect">
            <a:avLst/>
          </a:prstGeom>
        </p:spPr>
        <p:txBody>
          <a:bodyPr/>
          <a:lstStyle/>
          <a:p>
            <a:r>
              <a:t>Slide bullet text</a:t>
            </a:r>
          </a:p>
          <a:p>
            <a:pPr lvl="1"/>
            <a:endParaRPr/>
          </a:p>
          <a:p>
            <a:pPr lvl="2"/>
            <a:endParaRPr/>
          </a:p>
          <a:p>
            <a:pPr lvl="3"/>
            <a:endParaRPr/>
          </a:p>
          <a:p>
            <a:pPr lvl="4"/>
            <a:endParaRPr/>
          </a:p>
        </p:txBody>
      </p:sp>
      <p:sp>
        <p:nvSpPr>
          <p:cNvPr id="62" name="Bowl of pappardelle pasta with parsley butter, roasted hazelnuts, and shaved parmesan cheese"/>
          <p:cNvSpPr>
            <a:spLocks noGrp="1"/>
          </p:cNvSpPr>
          <p:nvPr>
            <p:ph type="pic" idx="22"/>
          </p:nvPr>
        </p:nvSpPr>
        <p:spPr>
          <a:xfrm>
            <a:off x="12192000" y="-407266"/>
            <a:ext cx="10916874" cy="14555832"/>
          </a:xfrm>
          <a:prstGeom prst="rect">
            <a:avLst/>
          </a:prstGeom>
        </p:spPr>
        <p:txBody>
          <a:bodyPr lIns="91439" tIns="45719" rIns="91439" bIns="45719">
            <a:noAutofit/>
          </a:bodyPr>
          <a:lstStyle/>
          <a:p>
            <a:endParaRPr/>
          </a:p>
        </p:txBody>
      </p:sp>
      <p:sp>
        <p:nvSpPr>
          <p:cNvPr id="63" name="Slide Title"/>
          <p:cNvSpPr txBox="1">
            <a:spLocks noGrp="1"/>
          </p:cNvSpPr>
          <p:nvPr>
            <p:ph type="title" hasCustomPrompt="1"/>
          </p:nvPr>
        </p:nvSpPr>
        <p:spPr>
          <a:xfrm>
            <a:off x="1206500" y="1079500"/>
            <a:ext cx="9779000" cy="1435100"/>
          </a:xfrm>
          <a:prstGeom prst="rect">
            <a:avLst/>
          </a:prstGeom>
        </p:spPr>
        <p:txBody>
          <a:bodyPr/>
          <a:lstStyle/>
          <a:p>
            <a:r>
              <a:t>Slide Title</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ection">
    <p:spTree>
      <p:nvGrpSpPr>
        <p:cNvPr id="1" name=""/>
        <p:cNvGrpSpPr/>
        <p:nvPr/>
      </p:nvGrpSpPr>
      <p:grpSpPr>
        <a:xfrm>
          <a:off x="0" y="0"/>
          <a:ext cx="0" cy="0"/>
          <a:chOff x="0" y="0"/>
          <a:chExt cx="0" cy="0"/>
        </a:xfrm>
      </p:grpSpPr>
      <p:sp>
        <p:nvSpPr>
          <p:cNvPr id="71" name="Section Title"/>
          <p:cNvSpPr txBox="1">
            <a:spLocks noGrp="1"/>
          </p:cNvSpPr>
          <p:nvPr>
            <p:ph type="title" hasCustomPrompt="1"/>
          </p:nvPr>
        </p:nvSpPr>
        <p:spPr>
          <a:xfrm>
            <a:off x="1206496" y="4533900"/>
            <a:ext cx="21971004" cy="4648200"/>
          </a:xfrm>
          <a:prstGeom prst="rect">
            <a:avLst/>
          </a:prstGeom>
        </p:spPr>
        <p:txBody>
          <a:bodyPr anchor="ctr"/>
          <a:lstStyle>
            <a:lvl1pPr>
              <a:defRPr sz="11600" b="0" spc="-232">
                <a:latin typeface="Helvetica Neue Medium"/>
                <a:ea typeface="Helvetica Neue Medium"/>
                <a:cs typeface="Helvetica Neue Medium"/>
                <a:sym typeface="Helvetica Neue Medium"/>
              </a:defRPr>
            </a:lvl1pPr>
          </a:lstStyle>
          <a:p>
            <a:r>
              <a:t>Section Title</a:t>
            </a:r>
          </a:p>
        </p:txBody>
      </p:sp>
      <p:sp>
        <p:nvSpPr>
          <p:cNvPr id="72"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79" name="Slide Title"/>
          <p:cNvSpPr txBox="1">
            <a:spLocks noGrp="1"/>
          </p:cNvSpPr>
          <p:nvPr>
            <p:ph type="title" hasCustomPrompt="1"/>
          </p:nvPr>
        </p:nvSpPr>
        <p:spPr>
          <a:xfrm>
            <a:off x="1206500" y="1079500"/>
            <a:ext cx="21971000" cy="1434949"/>
          </a:xfrm>
          <a:prstGeom prst="rect">
            <a:avLst/>
          </a:prstGeom>
        </p:spPr>
        <p:txBody>
          <a:bodyPr/>
          <a:lstStyle/>
          <a:p>
            <a:r>
              <a:t>Slide Title</a:t>
            </a:r>
          </a:p>
        </p:txBody>
      </p:sp>
      <p:sp>
        <p:nvSpPr>
          <p:cNvPr id="80" name="Slide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8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88" name="Agenda Title"/>
          <p:cNvSpPr txBox="1">
            <a:spLocks noGrp="1"/>
          </p:cNvSpPr>
          <p:nvPr>
            <p:ph type="title" hasCustomPrompt="1"/>
          </p:nvPr>
        </p:nvSpPr>
        <p:spPr>
          <a:xfrm>
            <a:off x="1206500" y="1079500"/>
            <a:ext cx="21971000" cy="1435100"/>
          </a:xfrm>
          <a:prstGeom prst="rect">
            <a:avLst/>
          </a:prstGeom>
        </p:spPr>
        <p:txBody>
          <a:bodyPr/>
          <a:lstStyle/>
          <a:p>
            <a:r>
              <a:t>Agenda Title</a:t>
            </a:r>
          </a:p>
        </p:txBody>
      </p:sp>
      <p:sp>
        <p:nvSpPr>
          <p:cNvPr id="89" name="Agenda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Agenda Subtitle</a:t>
            </a:r>
          </a:p>
        </p:txBody>
      </p:sp>
      <p:sp>
        <p:nvSpPr>
          <p:cNvPr id="90" name="Body Level One…"/>
          <p:cNvSpPr txBox="1">
            <a:spLocks noGrp="1"/>
          </p:cNvSpPr>
          <p:nvPr>
            <p:ph type="body" idx="1" hasCustomPrompt="1"/>
          </p:nvPr>
        </p:nvSpPr>
        <p:spPr>
          <a:prstGeom prst="rect">
            <a:avLst/>
          </a:prstGeom>
        </p:spPr>
        <p:txBody>
          <a:bodyPr/>
          <a:lstStyle>
            <a:lvl1pPr marL="0" indent="0" defTabSz="825500">
              <a:lnSpc>
                <a:spcPct val="100000"/>
              </a:lnSpc>
              <a:spcBef>
                <a:spcPts val="1800"/>
              </a:spcBef>
              <a:buSzTx/>
              <a:buNone/>
              <a:defRPr sz="5500" spc="-55"/>
            </a:lvl1pPr>
            <a:lvl2pPr marL="0" indent="457200" defTabSz="825500">
              <a:lnSpc>
                <a:spcPct val="100000"/>
              </a:lnSpc>
              <a:spcBef>
                <a:spcPts val="1800"/>
              </a:spcBef>
              <a:buSzTx/>
              <a:buNone/>
              <a:defRPr sz="5500" spc="-55"/>
            </a:lvl2pPr>
            <a:lvl3pPr marL="0" indent="914400" defTabSz="825500">
              <a:lnSpc>
                <a:spcPct val="100000"/>
              </a:lnSpc>
              <a:spcBef>
                <a:spcPts val="1800"/>
              </a:spcBef>
              <a:buSzTx/>
              <a:buNone/>
              <a:defRPr sz="5500" spc="-55"/>
            </a:lvl3pPr>
            <a:lvl4pPr marL="0" indent="1371600" defTabSz="825500">
              <a:lnSpc>
                <a:spcPct val="100000"/>
              </a:lnSpc>
              <a:spcBef>
                <a:spcPts val="1800"/>
              </a:spcBef>
              <a:buSzTx/>
              <a:buNone/>
              <a:defRPr sz="5500" spc="-55"/>
            </a:lvl4pPr>
            <a:lvl5pPr marL="0" indent="1828800" defTabSz="825500">
              <a:lnSpc>
                <a:spcPct val="100000"/>
              </a:lnSpc>
              <a:spcBef>
                <a:spcPts val="1800"/>
              </a:spcBef>
              <a:buSzTx/>
              <a:buNone/>
              <a:defRPr sz="5500" spc="-55"/>
            </a:lvl5pPr>
          </a:lstStyle>
          <a:p>
            <a:r>
              <a:t>Agenda Topics</a:t>
            </a:r>
          </a:p>
          <a:p>
            <a:pPr lvl="1"/>
            <a:endParaRPr/>
          </a:p>
          <a:p>
            <a:pPr lvl="2"/>
            <a:endParaRPr/>
          </a:p>
          <a:p>
            <a:pPr lvl="3"/>
            <a:endParaRPr/>
          </a:p>
          <a:p>
            <a:pPr lvl="4"/>
            <a:endParaRPr/>
          </a:p>
        </p:txBody>
      </p:sp>
      <p:sp>
        <p:nvSpPr>
          <p:cNvPr id="9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Title"/>
          <p:cNvSpPr txBox="1">
            <a:spLocks noGrp="1"/>
          </p:cNvSpPr>
          <p:nvPr>
            <p:ph type="title" hasCustomPrompt="1"/>
          </p:nvPr>
        </p:nvSpPr>
        <p:spPr>
          <a:xfrm>
            <a:off x="1206500" y="1079500"/>
            <a:ext cx="21971000" cy="14331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Slide Title</a:t>
            </a:r>
          </a:p>
        </p:txBody>
      </p:sp>
      <p:sp>
        <p:nvSpPr>
          <p:cNvPr id="3" name="Body Level One…"/>
          <p:cNvSpPr txBox="1">
            <a:spLocks noGrp="1"/>
          </p:cNvSpPr>
          <p:nvPr>
            <p:ph type="body" idx="1" hasCustomPrompt="1"/>
          </p:nvPr>
        </p:nvSpPr>
        <p:spPr>
          <a:xfrm>
            <a:off x="1206500" y="4248504"/>
            <a:ext cx="21971000" cy="82560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Slide bullet text</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ransition spd="med"/>
  <p:txStyles>
    <p:title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amberhub.chpc.utah.edu/loadcrd/" TargetMode="External"/><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hyperlink" Target="https://amberhub.chpc.utah.edu/list/" TargetMode="External"/><Relationship Id="rId5" Type="http://schemas.openxmlformats.org/officeDocument/2006/relationships/image" Target="../media/image6.png"/><Relationship Id="rId4" Type="http://schemas.openxmlformats.org/officeDocument/2006/relationships/hyperlink" Target="https://amberhub.chpc.utah.edu/createcrd-2/"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Rectangle"/>
          <p:cNvSpPr/>
          <p:nvPr/>
        </p:nvSpPr>
        <p:spPr>
          <a:xfrm>
            <a:off x="0" y="339972"/>
            <a:ext cx="24384001" cy="1835926"/>
          </a:xfrm>
          <a:prstGeom prst="rect">
            <a:avLst/>
          </a:prstGeom>
          <a:solidFill>
            <a:srgbClr val="8D9594"/>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162" name="Rectangle"/>
          <p:cNvSpPr/>
          <p:nvPr/>
        </p:nvSpPr>
        <p:spPr>
          <a:xfrm>
            <a:off x="3080" y="3862599"/>
            <a:ext cx="24377840" cy="7725987"/>
          </a:xfrm>
          <a:prstGeom prst="rect">
            <a:avLst/>
          </a:prstGeom>
          <a:solidFill>
            <a:srgbClr val="8D9594"/>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pic>
        <p:nvPicPr>
          <p:cNvPr id="163" name="图片 2" descr="图片 2"/>
          <p:cNvPicPr>
            <a:picLocks noChangeAspect="1"/>
          </p:cNvPicPr>
          <p:nvPr/>
        </p:nvPicPr>
        <p:blipFill>
          <a:blip r:embed="rId2"/>
          <a:stretch>
            <a:fillRect/>
          </a:stretch>
        </p:blipFill>
        <p:spPr>
          <a:xfrm>
            <a:off x="18479310" y="83171"/>
            <a:ext cx="5560234" cy="2349528"/>
          </a:xfrm>
          <a:prstGeom prst="rect">
            <a:avLst/>
          </a:prstGeom>
          <a:ln w="12700">
            <a:miter lim="400000"/>
          </a:ln>
          <a:effectLst>
            <a:outerShdw blurRad="50800" dist="25400" dir="3600000" rotWithShape="0">
              <a:srgbClr val="000000">
                <a:alpha val="70000"/>
              </a:srgbClr>
            </a:outerShdw>
          </a:effectLst>
        </p:spPr>
      </p:pic>
      <p:sp>
        <p:nvSpPr>
          <p:cNvPr id="164" name="What I’ve done for the last four weeks"/>
          <p:cNvSpPr txBox="1"/>
          <p:nvPr/>
        </p:nvSpPr>
        <p:spPr>
          <a:xfrm>
            <a:off x="708625" y="626719"/>
            <a:ext cx="12219470" cy="12624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algn="l" defTabSz="825500">
              <a:defRPr sz="6000" b="1">
                <a:solidFill>
                  <a:srgbClr val="FFFFFF"/>
                </a:solidFill>
                <a:latin typeface="Helvetica"/>
                <a:ea typeface="Helvetica"/>
                <a:cs typeface="Helvetica"/>
                <a:sym typeface="Helvetica"/>
              </a:defRPr>
            </a:lvl1pPr>
          </a:lstStyle>
          <a:p>
            <a:r>
              <a:t>Workshop</a:t>
            </a:r>
          </a:p>
        </p:txBody>
      </p:sp>
      <p:sp>
        <p:nvSpPr>
          <p:cNvPr id="165" name="2022.1.20"/>
          <p:cNvSpPr txBox="1"/>
          <p:nvPr/>
        </p:nvSpPr>
        <p:spPr>
          <a:xfrm>
            <a:off x="20917220" y="12187605"/>
            <a:ext cx="2091731" cy="711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defTabSz="825500">
              <a:lnSpc>
                <a:spcPct val="180000"/>
              </a:lnSpc>
              <a:spcBef>
                <a:spcPts val="2100"/>
              </a:spcBef>
              <a:defRPr sz="4000" i="1">
                <a:solidFill>
                  <a:srgbClr val="929292"/>
                </a:solidFill>
                <a:latin typeface="Helvetica"/>
                <a:ea typeface="Helvetica"/>
                <a:cs typeface="Helvetica"/>
                <a:sym typeface="Helvetica"/>
              </a:defRPr>
            </a:lvl1pPr>
          </a:lstStyle>
          <a:p>
            <a:r>
              <a:t>2023.6.3</a:t>
            </a:r>
          </a:p>
        </p:txBody>
      </p:sp>
      <p:sp>
        <p:nvSpPr>
          <p:cNvPr id="166" name="Steered MD simulation: 1.1. Simulate a compact 4wj RNA and find some similarities with SL5 candidates.…"/>
          <p:cNvSpPr txBox="1"/>
          <p:nvPr/>
        </p:nvSpPr>
        <p:spPr>
          <a:xfrm>
            <a:off x="2073633" y="4115175"/>
            <a:ext cx="20236734" cy="69030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p>
            <a:pPr marL="926041" indent="-926041" algn="l" defTabSz="2438338">
              <a:lnSpc>
                <a:spcPct val="150000"/>
              </a:lnSpc>
              <a:spcBef>
                <a:spcPts val="1600"/>
              </a:spcBef>
              <a:buSzPct val="100000"/>
              <a:buAutoNum type="arabicPeriod"/>
              <a:defRPr sz="5200" b="1">
                <a:solidFill>
                  <a:srgbClr val="FFFFFF"/>
                </a:solidFill>
              </a:defRPr>
            </a:pPr>
            <a:r>
              <a:rPr dirty="0"/>
              <a:t>Introduction of </a:t>
            </a:r>
            <a:r>
              <a:rPr lang="en-US" dirty="0"/>
              <a:t>CPPTARJ/PYTRAJ</a:t>
            </a:r>
            <a:endParaRPr dirty="0"/>
          </a:p>
          <a:p>
            <a:pPr marL="926041" indent="-926041" algn="l" defTabSz="2438338">
              <a:lnSpc>
                <a:spcPct val="150000"/>
              </a:lnSpc>
              <a:spcBef>
                <a:spcPts val="1600"/>
              </a:spcBef>
              <a:buSzPct val="100000"/>
              <a:buAutoNum type="arabicPeriod"/>
              <a:defRPr sz="5200">
                <a:solidFill>
                  <a:srgbClr val="FFFFFF"/>
                </a:solidFill>
              </a:defRPr>
            </a:pPr>
            <a:r>
              <a:rPr lang="en-US" b="1" dirty="0"/>
              <a:t>CPPTRAJ</a:t>
            </a:r>
            <a:endParaRPr b="1" dirty="0"/>
          </a:p>
          <a:p>
            <a:pPr marL="926041" indent="-926041" algn="l" defTabSz="2438338">
              <a:lnSpc>
                <a:spcPct val="150000"/>
              </a:lnSpc>
              <a:spcBef>
                <a:spcPts val="1600"/>
              </a:spcBef>
              <a:buSzPct val="100000"/>
              <a:buAutoNum type="arabicPeriod"/>
              <a:defRPr sz="5200">
                <a:solidFill>
                  <a:srgbClr val="FFFFFF"/>
                </a:solidFill>
              </a:defRPr>
            </a:pPr>
            <a:r>
              <a:rPr lang="en-US" b="1" dirty="0"/>
              <a:t>PYTRAJ</a:t>
            </a:r>
            <a:endParaRPr b="1"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Rectangle"/>
          <p:cNvSpPr/>
          <p:nvPr/>
        </p:nvSpPr>
        <p:spPr>
          <a:xfrm>
            <a:off x="0" y="339972"/>
            <a:ext cx="24384001" cy="1314579"/>
          </a:xfrm>
          <a:prstGeom prst="rect">
            <a:avLst/>
          </a:prstGeom>
          <a:solidFill>
            <a:srgbClr val="8D9594"/>
          </a:solidFill>
          <a:ln w="12700">
            <a:miter lim="400000"/>
          </a:ln>
        </p:spPr>
        <p:txBody>
          <a:bodyPr lIns="50800" tIns="50800" rIns="50800" bIns="50800" anchor="ctr"/>
          <a:lstStyle/>
          <a:p>
            <a:pPr algn="l" defTabSz="825500">
              <a:defRPr sz="3200">
                <a:solidFill>
                  <a:srgbClr val="FFFFFF"/>
                </a:solidFill>
                <a:latin typeface="Helvetica Neue Medium"/>
                <a:ea typeface="Helvetica Neue Medium"/>
                <a:cs typeface="Helvetica Neue Medium"/>
                <a:sym typeface="Helvetica Neue Medium"/>
              </a:defRPr>
            </a:pPr>
            <a:r>
              <a:rPr lang="en-US" sz="4000" dirty="0"/>
              <a:t>Program flow of CPPTRAJ</a:t>
            </a:r>
            <a:endParaRPr sz="4000" dirty="0"/>
          </a:p>
        </p:txBody>
      </p:sp>
      <p:sp>
        <p:nvSpPr>
          <p:cNvPr id="169" name="Free energy landscape of RNA and protein"/>
          <p:cNvSpPr txBox="1"/>
          <p:nvPr/>
        </p:nvSpPr>
        <p:spPr>
          <a:xfrm>
            <a:off x="208739" y="628961"/>
            <a:ext cx="10860721" cy="736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ormAutofit lnSpcReduction="10000"/>
          </a:bodyPr>
          <a:lstStyle>
            <a:lvl1pPr marL="635000" indent="-635000" algn="l" defTabSz="825500">
              <a:buSzPct val="123000"/>
              <a:buChar char="•"/>
              <a:defRPr sz="4200">
                <a:solidFill>
                  <a:srgbClr val="FFFFFF"/>
                </a:solidFill>
                <a:latin typeface="Helvetica"/>
                <a:ea typeface="Helvetica"/>
                <a:cs typeface="Helvetica"/>
                <a:sym typeface="Helvetica"/>
              </a:defRPr>
            </a:lvl1pPr>
          </a:lstStyle>
          <a:p>
            <a:endParaRPr dirty="0"/>
          </a:p>
        </p:txBody>
      </p:sp>
      <p:pic>
        <p:nvPicPr>
          <p:cNvPr id="3" name="图片 2">
            <a:extLst>
              <a:ext uri="{FF2B5EF4-FFF2-40B4-BE49-F238E27FC236}">
                <a16:creationId xmlns:a16="http://schemas.microsoft.com/office/drawing/2014/main" id="{45BE990D-3B27-5AB2-1288-752AE2208B00}"/>
              </a:ext>
            </a:extLst>
          </p:cNvPr>
          <p:cNvPicPr>
            <a:picLocks noChangeAspect="1"/>
          </p:cNvPicPr>
          <p:nvPr/>
        </p:nvPicPr>
        <p:blipFill>
          <a:blip r:embed="rId2"/>
          <a:stretch>
            <a:fillRect/>
          </a:stretch>
        </p:blipFill>
        <p:spPr>
          <a:xfrm>
            <a:off x="208739" y="2101170"/>
            <a:ext cx="11302242" cy="6234432"/>
          </a:xfrm>
          <a:prstGeom prst="rect">
            <a:avLst/>
          </a:prstGeom>
        </p:spPr>
      </p:pic>
      <p:pic>
        <p:nvPicPr>
          <p:cNvPr id="5" name="图片 4">
            <a:extLst>
              <a:ext uri="{FF2B5EF4-FFF2-40B4-BE49-F238E27FC236}">
                <a16:creationId xmlns:a16="http://schemas.microsoft.com/office/drawing/2014/main" id="{39E8D5A1-58B6-2BD9-1200-6227294D08C6}"/>
              </a:ext>
            </a:extLst>
          </p:cNvPr>
          <p:cNvPicPr>
            <a:picLocks noChangeAspect="1"/>
          </p:cNvPicPr>
          <p:nvPr/>
        </p:nvPicPr>
        <p:blipFill>
          <a:blip r:embed="rId3"/>
          <a:stretch>
            <a:fillRect/>
          </a:stretch>
        </p:blipFill>
        <p:spPr>
          <a:xfrm>
            <a:off x="0" y="9588591"/>
            <a:ext cx="11510981" cy="4127409"/>
          </a:xfrm>
          <a:prstGeom prst="rect">
            <a:avLst/>
          </a:prstGeom>
        </p:spPr>
      </p:pic>
      <p:sp>
        <p:nvSpPr>
          <p:cNvPr id="6" name="文本框 5">
            <a:extLst>
              <a:ext uri="{FF2B5EF4-FFF2-40B4-BE49-F238E27FC236}">
                <a16:creationId xmlns:a16="http://schemas.microsoft.com/office/drawing/2014/main" id="{2FF4DBD7-1BF9-B66F-C533-AF508E880DED}"/>
              </a:ext>
            </a:extLst>
          </p:cNvPr>
          <p:cNvSpPr txBox="1"/>
          <p:nvPr/>
        </p:nvSpPr>
        <p:spPr>
          <a:xfrm>
            <a:off x="1655379" y="8702059"/>
            <a:ext cx="7189076"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altLang="zh-CN" sz="2400" b="0" i="0" u="none" strike="noStrike" cap="none" spc="0" normalizeH="0" baseline="0" dirty="0">
                <a:ln>
                  <a:noFill/>
                </a:ln>
                <a:solidFill>
                  <a:srgbClr val="5E5E5E"/>
                </a:solidFill>
                <a:effectLst/>
                <a:uFillTx/>
                <a:latin typeface="+mn-lt"/>
                <a:ea typeface="+mn-ea"/>
                <a:cs typeface="+mn-cs"/>
                <a:sym typeface="Helvetica Neue"/>
              </a:rPr>
              <a:t>Need py39 because amber site-packages</a:t>
            </a:r>
            <a:endParaRPr kumimoji="0" lang="zh-CN" altLang="en-US" sz="2400" b="0" i="0" u="none" strike="noStrike" cap="none" spc="0" normalizeH="0" baseline="0" dirty="0">
              <a:ln>
                <a:noFill/>
              </a:ln>
              <a:solidFill>
                <a:srgbClr val="5E5E5E"/>
              </a:solidFill>
              <a:effectLst/>
              <a:uFillTx/>
              <a:latin typeface="+mn-lt"/>
              <a:ea typeface="+mn-ea"/>
              <a:cs typeface="+mn-cs"/>
              <a:sym typeface="Helvetica Neue"/>
            </a:endParaRPr>
          </a:p>
        </p:txBody>
      </p:sp>
      <p:sp>
        <p:nvSpPr>
          <p:cNvPr id="8" name="文本框 7">
            <a:extLst>
              <a:ext uri="{FF2B5EF4-FFF2-40B4-BE49-F238E27FC236}">
                <a16:creationId xmlns:a16="http://schemas.microsoft.com/office/drawing/2014/main" id="{881C2114-D131-56DB-031E-6F94A2C048C1}"/>
              </a:ext>
            </a:extLst>
          </p:cNvPr>
          <p:cNvSpPr txBox="1"/>
          <p:nvPr/>
        </p:nvSpPr>
        <p:spPr>
          <a:xfrm>
            <a:off x="17906525" y="13145195"/>
            <a:ext cx="6416566"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altLang="zh-CN" dirty="0"/>
              <a:t>https://amber-md.github.io/pytraj</a:t>
            </a:r>
            <a:endParaRPr lang="zh-CN" altLang="en-US" dirty="0"/>
          </a:p>
        </p:txBody>
      </p:sp>
      <p:pic>
        <p:nvPicPr>
          <p:cNvPr id="10" name="图片 9">
            <a:extLst>
              <a:ext uri="{FF2B5EF4-FFF2-40B4-BE49-F238E27FC236}">
                <a16:creationId xmlns:a16="http://schemas.microsoft.com/office/drawing/2014/main" id="{F27CB848-443D-DE81-BB84-2C3514B2E277}"/>
              </a:ext>
            </a:extLst>
          </p:cNvPr>
          <p:cNvPicPr>
            <a:picLocks noChangeAspect="1"/>
          </p:cNvPicPr>
          <p:nvPr/>
        </p:nvPicPr>
        <p:blipFill>
          <a:blip r:embed="rId4"/>
          <a:stretch>
            <a:fillRect/>
          </a:stretch>
        </p:blipFill>
        <p:spPr>
          <a:xfrm>
            <a:off x="14332573" y="2632841"/>
            <a:ext cx="4687364" cy="10137206"/>
          </a:xfrm>
          <a:prstGeom prst="rect">
            <a:avLst/>
          </a:prstGeom>
        </p:spPr>
      </p:pic>
    </p:spTree>
    <p:extLst>
      <p:ext uri="{BB962C8B-B14F-4D97-AF65-F5344CB8AC3E}">
        <p14:creationId xmlns:p14="http://schemas.microsoft.com/office/powerpoint/2010/main" val="353878242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Rectangle"/>
          <p:cNvSpPr/>
          <p:nvPr/>
        </p:nvSpPr>
        <p:spPr>
          <a:xfrm>
            <a:off x="0" y="339972"/>
            <a:ext cx="24384001" cy="1314579"/>
          </a:xfrm>
          <a:prstGeom prst="rect">
            <a:avLst/>
          </a:prstGeom>
          <a:solidFill>
            <a:srgbClr val="8D9594"/>
          </a:solidFill>
          <a:ln w="12700">
            <a:miter lim="400000"/>
          </a:ln>
        </p:spPr>
        <p:txBody>
          <a:bodyPr lIns="50800" tIns="50800" rIns="50800" bIns="50800" anchor="ctr"/>
          <a:lstStyle/>
          <a:p>
            <a:pPr algn="l" defTabSz="825500">
              <a:defRPr sz="3200">
                <a:solidFill>
                  <a:srgbClr val="FFFFFF"/>
                </a:solidFill>
                <a:latin typeface="Helvetica Neue Medium"/>
                <a:ea typeface="Helvetica Neue Medium"/>
                <a:cs typeface="Helvetica Neue Medium"/>
                <a:sym typeface="Helvetica Neue Medium"/>
              </a:defRPr>
            </a:pPr>
            <a:r>
              <a:rPr lang="en-US" sz="4000" dirty="0"/>
              <a:t>Program flow of CPPTRAJ</a:t>
            </a:r>
            <a:endParaRPr sz="4000" dirty="0"/>
          </a:p>
        </p:txBody>
      </p:sp>
      <p:sp>
        <p:nvSpPr>
          <p:cNvPr id="169" name="Free energy landscape of RNA and protein"/>
          <p:cNvSpPr txBox="1"/>
          <p:nvPr/>
        </p:nvSpPr>
        <p:spPr>
          <a:xfrm>
            <a:off x="208739" y="628961"/>
            <a:ext cx="10860721" cy="736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ormAutofit lnSpcReduction="10000"/>
          </a:bodyPr>
          <a:lstStyle>
            <a:lvl1pPr marL="635000" indent="-635000" algn="l" defTabSz="825500">
              <a:buSzPct val="123000"/>
              <a:buChar char="•"/>
              <a:defRPr sz="4200">
                <a:solidFill>
                  <a:srgbClr val="FFFFFF"/>
                </a:solidFill>
                <a:latin typeface="Helvetica"/>
                <a:ea typeface="Helvetica"/>
                <a:cs typeface="Helvetica"/>
                <a:sym typeface="Helvetica"/>
              </a:defRPr>
            </a:lvl1pPr>
          </a:lstStyle>
          <a:p>
            <a:endParaRPr dirty="0"/>
          </a:p>
        </p:txBody>
      </p:sp>
      <p:pic>
        <p:nvPicPr>
          <p:cNvPr id="3" name="图片 2">
            <a:extLst>
              <a:ext uri="{FF2B5EF4-FFF2-40B4-BE49-F238E27FC236}">
                <a16:creationId xmlns:a16="http://schemas.microsoft.com/office/drawing/2014/main" id="{750502AD-09AD-99FA-3DEF-8992C923CA51}"/>
              </a:ext>
            </a:extLst>
          </p:cNvPr>
          <p:cNvPicPr>
            <a:picLocks noChangeAspect="1"/>
          </p:cNvPicPr>
          <p:nvPr/>
        </p:nvPicPr>
        <p:blipFill>
          <a:blip r:embed="rId2"/>
          <a:stretch>
            <a:fillRect/>
          </a:stretch>
        </p:blipFill>
        <p:spPr>
          <a:xfrm>
            <a:off x="3384508" y="3661167"/>
            <a:ext cx="17614983" cy="8511783"/>
          </a:xfrm>
          <a:prstGeom prst="rect">
            <a:avLst/>
          </a:prstGeom>
        </p:spPr>
      </p:pic>
      <p:sp>
        <p:nvSpPr>
          <p:cNvPr id="5" name="文本框 4">
            <a:extLst>
              <a:ext uri="{FF2B5EF4-FFF2-40B4-BE49-F238E27FC236}">
                <a16:creationId xmlns:a16="http://schemas.microsoft.com/office/drawing/2014/main" id="{8EE91F7D-0F9A-E33F-A849-657DBD3EBBE4}"/>
              </a:ext>
            </a:extLst>
          </p:cNvPr>
          <p:cNvSpPr txBox="1"/>
          <p:nvPr/>
        </p:nvSpPr>
        <p:spPr>
          <a:xfrm>
            <a:off x="5810250" y="2465127"/>
            <a:ext cx="4914900"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altLang="zh-CN" b="1" dirty="0">
                <a:solidFill>
                  <a:schemeClr val="tx1">
                    <a:lumMod val="50000"/>
                  </a:schemeClr>
                </a:solidFill>
                <a:latin typeface="Times New Roman" panose="02020603050405020304" pitchFamily="18" charset="0"/>
                <a:cs typeface="Times New Roman" panose="02020603050405020304" pitchFamily="18" charset="0"/>
              </a:rPr>
              <a:t>PTRAJ (Process </a:t>
            </a:r>
            <a:r>
              <a:rPr lang="en-US" altLang="zh-CN" b="1" dirty="0" err="1">
                <a:solidFill>
                  <a:schemeClr val="tx1">
                    <a:lumMod val="50000"/>
                  </a:schemeClr>
                </a:solidFill>
                <a:latin typeface="Times New Roman" panose="02020603050405020304" pitchFamily="18" charset="0"/>
                <a:cs typeface="Times New Roman" panose="02020603050405020304" pitchFamily="18" charset="0"/>
              </a:rPr>
              <a:t>TRAJectory</a:t>
            </a:r>
            <a:r>
              <a:rPr lang="en-US" altLang="zh-CN" b="1" dirty="0">
                <a:solidFill>
                  <a:schemeClr val="tx1">
                    <a:lumMod val="50000"/>
                  </a:schemeClr>
                </a:solidFill>
                <a:latin typeface="Times New Roman" panose="02020603050405020304" pitchFamily="18" charset="0"/>
                <a:cs typeface="Times New Roman" panose="02020603050405020304" pitchFamily="18" charset="0"/>
              </a:rPr>
              <a:t>)</a:t>
            </a:r>
            <a:endParaRPr lang="zh-CN" altLang="en-US" b="1" dirty="0">
              <a:solidFill>
                <a:schemeClr val="tx1">
                  <a:lumMod val="50000"/>
                </a:schemeClr>
              </a:solidFill>
              <a:latin typeface="Times New Roman" panose="02020603050405020304" pitchFamily="18" charset="0"/>
              <a:cs typeface="Times New Roman" panose="02020603050405020304" pitchFamily="18" charset="0"/>
            </a:endParaRPr>
          </a:p>
        </p:txBody>
      </p:sp>
      <p:sp>
        <p:nvSpPr>
          <p:cNvPr id="7" name="文本框 6">
            <a:extLst>
              <a:ext uri="{FF2B5EF4-FFF2-40B4-BE49-F238E27FC236}">
                <a16:creationId xmlns:a16="http://schemas.microsoft.com/office/drawing/2014/main" id="{BF712035-70C5-6D81-65F2-A27E210C9468}"/>
              </a:ext>
            </a:extLst>
          </p:cNvPr>
          <p:cNvSpPr txBox="1"/>
          <p:nvPr/>
        </p:nvSpPr>
        <p:spPr>
          <a:xfrm>
            <a:off x="12191999" y="2491854"/>
            <a:ext cx="6267450"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zh-CN" altLang="en-US" b="1" dirty="0">
                <a:solidFill>
                  <a:schemeClr val="tx1">
                    <a:lumMod val="50000"/>
                  </a:schemeClr>
                </a:solidFill>
                <a:latin typeface="Times New Roman" panose="02020603050405020304" pitchFamily="18" charset="0"/>
                <a:cs typeface="Times New Roman" panose="02020603050405020304" pitchFamily="18" charset="0"/>
              </a:rPr>
              <a:t>CPPTRAJ, a rewrite of PTRAJ in C++</a:t>
            </a:r>
          </a:p>
        </p:txBody>
      </p:sp>
      <p:sp>
        <p:nvSpPr>
          <p:cNvPr id="11" name="文本框 10">
            <a:extLst>
              <a:ext uri="{FF2B5EF4-FFF2-40B4-BE49-F238E27FC236}">
                <a16:creationId xmlns:a16="http://schemas.microsoft.com/office/drawing/2014/main" id="{E2472DFB-F036-20B0-E10B-9D14F3CA3EA7}"/>
              </a:ext>
            </a:extLst>
          </p:cNvPr>
          <p:cNvSpPr txBox="1"/>
          <p:nvPr/>
        </p:nvSpPr>
        <p:spPr>
          <a:xfrm>
            <a:off x="3384507" y="12880598"/>
            <a:ext cx="17614983"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spcBef>
                <a:spcPts val="0"/>
              </a:spcBef>
              <a:spcAft>
                <a:spcPts val="0"/>
              </a:spcAft>
            </a:pPr>
            <a:r>
              <a:rPr lang="en-US" altLang="zh-CN" dirty="0">
                <a:effectLst/>
              </a:rPr>
              <a:t>Roe, D. R. &amp; Cheatham, T. E. PTRAJ and CPPTRAJ: Software for Processing and Analysis of Molecular Dynamics Trajectory Data. </a:t>
            </a:r>
            <a:r>
              <a:rPr lang="en-US" altLang="zh-CN" i="1" dirty="0">
                <a:effectLst/>
              </a:rPr>
              <a:t>J. Chem. Theory </a:t>
            </a:r>
            <a:r>
              <a:rPr lang="en-US" altLang="zh-CN" i="1" dirty="0" err="1">
                <a:effectLst/>
              </a:rPr>
              <a:t>Comput</a:t>
            </a:r>
            <a:r>
              <a:rPr lang="en-US" altLang="zh-CN" i="1" dirty="0">
                <a:effectLst/>
              </a:rPr>
              <a:t>.</a:t>
            </a:r>
            <a:r>
              <a:rPr lang="en-US" altLang="zh-CN" dirty="0">
                <a:effectLst/>
              </a:rPr>
              <a:t> </a:t>
            </a:r>
            <a:r>
              <a:rPr lang="en-US" altLang="zh-CN" b="1" dirty="0">
                <a:effectLst/>
              </a:rPr>
              <a:t>9</a:t>
            </a:r>
            <a:r>
              <a:rPr lang="en-US" altLang="zh-CN" dirty="0">
                <a:effectLst/>
              </a:rPr>
              <a:t>, 3084–3095 (2013).</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Rectangle"/>
          <p:cNvSpPr/>
          <p:nvPr/>
        </p:nvSpPr>
        <p:spPr>
          <a:xfrm>
            <a:off x="0" y="339972"/>
            <a:ext cx="24384001" cy="1314579"/>
          </a:xfrm>
          <a:prstGeom prst="rect">
            <a:avLst/>
          </a:prstGeom>
          <a:solidFill>
            <a:srgbClr val="8D9594"/>
          </a:solidFill>
          <a:ln w="12700">
            <a:miter lim="400000"/>
          </a:ln>
        </p:spPr>
        <p:txBody>
          <a:bodyPr lIns="50800" tIns="50800" rIns="50800" bIns="50800" anchor="ctr"/>
          <a:lstStyle/>
          <a:p>
            <a:pPr algn="l" defTabSz="825500">
              <a:defRPr sz="3200">
                <a:solidFill>
                  <a:srgbClr val="FFFFFF"/>
                </a:solidFill>
                <a:latin typeface="Helvetica Neue Medium"/>
                <a:ea typeface="Helvetica Neue Medium"/>
                <a:cs typeface="Helvetica Neue Medium"/>
                <a:sym typeface="Helvetica Neue Medium"/>
              </a:defRPr>
            </a:pPr>
            <a:r>
              <a:rPr lang="en-US" sz="4000" dirty="0"/>
              <a:t>Program flow of CPPTRAJ</a:t>
            </a:r>
            <a:endParaRPr sz="4000" dirty="0"/>
          </a:p>
        </p:txBody>
      </p:sp>
      <p:sp>
        <p:nvSpPr>
          <p:cNvPr id="169" name="Free energy landscape of RNA and protein"/>
          <p:cNvSpPr txBox="1"/>
          <p:nvPr/>
        </p:nvSpPr>
        <p:spPr>
          <a:xfrm>
            <a:off x="208739" y="628961"/>
            <a:ext cx="10860721" cy="736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ormAutofit lnSpcReduction="10000"/>
          </a:bodyPr>
          <a:lstStyle>
            <a:lvl1pPr marL="635000" indent="-635000" algn="l" defTabSz="825500">
              <a:buSzPct val="123000"/>
              <a:buChar char="•"/>
              <a:defRPr sz="4200">
                <a:solidFill>
                  <a:srgbClr val="FFFFFF"/>
                </a:solidFill>
                <a:latin typeface="Helvetica"/>
                <a:ea typeface="Helvetica"/>
                <a:cs typeface="Helvetica"/>
                <a:sym typeface="Helvetica"/>
              </a:defRPr>
            </a:lvl1pPr>
          </a:lstStyle>
          <a:p>
            <a:endParaRPr dirty="0"/>
          </a:p>
        </p:txBody>
      </p:sp>
      <p:pic>
        <p:nvPicPr>
          <p:cNvPr id="4" name="图片 3">
            <a:extLst>
              <a:ext uri="{FF2B5EF4-FFF2-40B4-BE49-F238E27FC236}">
                <a16:creationId xmlns:a16="http://schemas.microsoft.com/office/drawing/2014/main" id="{6DA2C26A-FE6E-B0E6-1A2D-116EF50C0EF1}"/>
              </a:ext>
            </a:extLst>
          </p:cNvPr>
          <p:cNvPicPr>
            <a:picLocks noChangeAspect="1"/>
          </p:cNvPicPr>
          <p:nvPr/>
        </p:nvPicPr>
        <p:blipFill>
          <a:blip r:embed="rId2"/>
          <a:stretch>
            <a:fillRect/>
          </a:stretch>
        </p:blipFill>
        <p:spPr>
          <a:xfrm>
            <a:off x="208739" y="2975338"/>
            <a:ext cx="12212822" cy="9657740"/>
          </a:xfrm>
          <a:prstGeom prst="rect">
            <a:avLst/>
          </a:prstGeom>
        </p:spPr>
      </p:pic>
      <p:pic>
        <p:nvPicPr>
          <p:cNvPr id="8" name="图片 7">
            <a:extLst>
              <a:ext uri="{FF2B5EF4-FFF2-40B4-BE49-F238E27FC236}">
                <a16:creationId xmlns:a16="http://schemas.microsoft.com/office/drawing/2014/main" id="{C51A5060-EEE0-B0EA-6EF7-381DF4FC41B5}"/>
              </a:ext>
            </a:extLst>
          </p:cNvPr>
          <p:cNvPicPr>
            <a:picLocks noChangeAspect="1"/>
          </p:cNvPicPr>
          <p:nvPr/>
        </p:nvPicPr>
        <p:blipFill>
          <a:blip r:embed="rId3"/>
          <a:stretch>
            <a:fillRect/>
          </a:stretch>
        </p:blipFill>
        <p:spPr>
          <a:xfrm>
            <a:off x="12221462" y="2449695"/>
            <a:ext cx="11743438" cy="5890770"/>
          </a:xfrm>
          <a:prstGeom prst="rect">
            <a:avLst/>
          </a:prstGeom>
        </p:spPr>
      </p:pic>
      <p:sp>
        <p:nvSpPr>
          <p:cNvPr id="9" name="文本框 8">
            <a:extLst>
              <a:ext uri="{FF2B5EF4-FFF2-40B4-BE49-F238E27FC236}">
                <a16:creationId xmlns:a16="http://schemas.microsoft.com/office/drawing/2014/main" id="{3DFA842B-3C25-6E0B-250B-2FD7785E001A}"/>
              </a:ext>
            </a:extLst>
          </p:cNvPr>
          <p:cNvSpPr txBox="1"/>
          <p:nvPr/>
        </p:nvSpPr>
        <p:spPr>
          <a:xfrm>
            <a:off x="419100" y="2090623"/>
            <a:ext cx="11506200"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lang="en-US" altLang="zh-CN" sz="4000" b="0" i="0" dirty="0">
                <a:effectLst/>
                <a:latin typeface="Droid Serif"/>
              </a:rPr>
              <a:t>One-line commands</a:t>
            </a:r>
            <a:endParaRPr kumimoji="0" lang="zh-CN" altLang="en-US" sz="4000" b="0" i="0" u="none" strike="noStrike" cap="none" spc="0" normalizeH="0" baseline="0" dirty="0">
              <a:ln>
                <a:noFill/>
              </a:ln>
              <a:solidFill>
                <a:srgbClr val="5E5E5E"/>
              </a:solidFill>
              <a:effectLst/>
              <a:uFillTx/>
              <a:latin typeface="+mn-lt"/>
              <a:ea typeface="+mn-ea"/>
              <a:cs typeface="+mn-cs"/>
              <a:sym typeface="Helvetica Neue"/>
            </a:endParaRPr>
          </a:p>
        </p:txBody>
      </p:sp>
      <p:sp>
        <p:nvSpPr>
          <p:cNvPr id="2" name="文本框 1">
            <a:extLst>
              <a:ext uri="{FF2B5EF4-FFF2-40B4-BE49-F238E27FC236}">
                <a16:creationId xmlns:a16="http://schemas.microsoft.com/office/drawing/2014/main" id="{7BA05D64-EA02-A440-7750-A2E902125592}"/>
              </a:ext>
            </a:extLst>
          </p:cNvPr>
          <p:cNvSpPr txBox="1"/>
          <p:nvPr/>
        </p:nvSpPr>
        <p:spPr>
          <a:xfrm>
            <a:off x="13952483" y="10525162"/>
            <a:ext cx="8671034" cy="12105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lang="en-US" altLang="zh-CN" sz="3600" dirty="0" err="1"/>
              <a:t>cppt</a:t>
            </a:r>
            <a:r>
              <a:rPr kumimoji="0" lang="en-US" altLang="zh-CN" sz="3600" b="0" i="0" u="none" strike="noStrike" cap="none" spc="0" normalizeH="0" baseline="0" dirty="0" err="1">
                <a:ln>
                  <a:noFill/>
                </a:ln>
                <a:solidFill>
                  <a:srgbClr val="5E5E5E"/>
                </a:solidFill>
                <a:effectLst/>
                <a:uFillTx/>
                <a:latin typeface="+mn-lt"/>
                <a:ea typeface="+mn-ea"/>
                <a:cs typeface="+mn-cs"/>
                <a:sym typeface="Helvetica Neue"/>
              </a:rPr>
              <a:t>raj</a:t>
            </a:r>
            <a:r>
              <a:rPr kumimoji="0" lang="en-US" altLang="zh-CN" sz="3600" b="0" i="0" u="none" strike="noStrike" cap="none" spc="0" normalizeH="0" baseline="0" dirty="0">
                <a:ln>
                  <a:noFill/>
                </a:ln>
                <a:solidFill>
                  <a:srgbClr val="5E5E5E"/>
                </a:solidFill>
                <a:effectLst/>
                <a:uFillTx/>
                <a:latin typeface="+mn-lt"/>
                <a:ea typeface="+mn-ea"/>
                <a:cs typeface="+mn-cs"/>
                <a:sym typeface="Helvetica Neue"/>
              </a:rPr>
              <a:t> xxx.sh</a:t>
            </a:r>
          </a:p>
          <a:p>
            <a:pPr marL="0" marR="0" indent="0" algn="ctr" defTabSz="2438338" rtl="0" fontAlgn="auto" latinLnBrk="0" hangingPunct="0">
              <a:lnSpc>
                <a:spcPct val="100000"/>
              </a:lnSpc>
              <a:spcBef>
                <a:spcPts val="0"/>
              </a:spcBef>
              <a:spcAft>
                <a:spcPts val="0"/>
              </a:spcAft>
              <a:buClrTx/>
              <a:buSzTx/>
              <a:buFontTx/>
              <a:buNone/>
              <a:tabLst/>
            </a:pPr>
            <a:r>
              <a:rPr lang="en-US" altLang="zh-CN" sz="3600" dirty="0"/>
              <a:t>xxx.sh contain all commands</a:t>
            </a:r>
            <a:endParaRPr kumimoji="0" lang="zh-CN" altLang="en-US" sz="3600" b="0" i="0" u="none" strike="noStrike" cap="none" spc="0" normalizeH="0" baseline="0" dirty="0">
              <a:ln>
                <a:noFill/>
              </a:ln>
              <a:solidFill>
                <a:srgbClr val="5E5E5E"/>
              </a:solidFill>
              <a:effectLst/>
              <a:uFillTx/>
              <a:latin typeface="+mn-lt"/>
              <a:ea typeface="+mn-ea"/>
              <a:cs typeface="+mn-cs"/>
              <a:sym typeface="Helvetica Neue"/>
            </a:endParaRPr>
          </a:p>
        </p:txBody>
      </p:sp>
    </p:spTree>
    <p:extLst>
      <p:ext uri="{BB962C8B-B14F-4D97-AF65-F5344CB8AC3E}">
        <p14:creationId xmlns:p14="http://schemas.microsoft.com/office/powerpoint/2010/main" val="1054933921"/>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Rectangle"/>
          <p:cNvSpPr/>
          <p:nvPr/>
        </p:nvSpPr>
        <p:spPr>
          <a:xfrm>
            <a:off x="0" y="339972"/>
            <a:ext cx="24384001" cy="1314579"/>
          </a:xfrm>
          <a:prstGeom prst="rect">
            <a:avLst/>
          </a:prstGeom>
          <a:solidFill>
            <a:srgbClr val="8D9594"/>
          </a:solidFill>
          <a:ln w="12700">
            <a:miter lim="400000"/>
          </a:ln>
        </p:spPr>
        <p:txBody>
          <a:bodyPr lIns="50800" tIns="50800" rIns="50800" bIns="50800" anchor="ctr"/>
          <a:lstStyle/>
          <a:p>
            <a:pPr algn="l" defTabSz="825500">
              <a:defRPr sz="3200">
                <a:solidFill>
                  <a:srgbClr val="FFFFFF"/>
                </a:solidFill>
                <a:latin typeface="Helvetica Neue Medium"/>
                <a:ea typeface="Helvetica Neue Medium"/>
                <a:cs typeface="Helvetica Neue Medium"/>
                <a:sym typeface="Helvetica Neue Medium"/>
              </a:defRPr>
            </a:pPr>
            <a:r>
              <a:rPr lang="en-US" sz="4000" dirty="0"/>
              <a:t>Commands of CPPTRAJ</a:t>
            </a:r>
            <a:endParaRPr sz="4000" dirty="0"/>
          </a:p>
        </p:txBody>
      </p:sp>
      <p:sp>
        <p:nvSpPr>
          <p:cNvPr id="169" name="Free energy landscape of RNA and protein"/>
          <p:cNvSpPr txBox="1"/>
          <p:nvPr/>
        </p:nvSpPr>
        <p:spPr>
          <a:xfrm>
            <a:off x="208739" y="628961"/>
            <a:ext cx="10860721" cy="736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ormAutofit lnSpcReduction="10000"/>
          </a:bodyPr>
          <a:lstStyle>
            <a:lvl1pPr marL="635000" indent="-635000" algn="l" defTabSz="825500">
              <a:buSzPct val="123000"/>
              <a:buChar char="•"/>
              <a:defRPr sz="4200">
                <a:solidFill>
                  <a:srgbClr val="FFFFFF"/>
                </a:solidFill>
                <a:latin typeface="Helvetica"/>
                <a:ea typeface="Helvetica"/>
                <a:cs typeface="Helvetica"/>
                <a:sym typeface="Helvetica"/>
              </a:defRPr>
            </a:lvl1pPr>
          </a:lstStyle>
          <a:p>
            <a:endParaRPr dirty="0"/>
          </a:p>
        </p:txBody>
      </p:sp>
      <p:pic>
        <p:nvPicPr>
          <p:cNvPr id="3" name="图片 2">
            <a:extLst>
              <a:ext uri="{FF2B5EF4-FFF2-40B4-BE49-F238E27FC236}">
                <a16:creationId xmlns:a16="http://schemas.microsoft.com/office/drawing/2014/main" id="{724C4E7A-A951-EA23-B62B-4B3DF5B0A78B}"/>
              </a:ext>
            </a:extLst>
          </p:cNvPr>
          <p:cNvPicPr>
            <a:picLocks noChangeAspect="1"/>
          </p:cNvPicPr>
          <p:nvPr/>
        </p:nvPicPr>
        <p:blipFill>
          <a:blip r:embed="rId2"/>
          <a:stretch>
            <a:fillRect/>
          </a:stretch>
        </p:blipFill>
        <p:spPr>
          <a:xfrm>
            <a:off x="208739" y="2417317"/>
            <a:ext cx="14030483" cy="8881365"/>
          </a:xfrm>
          <a:prstGeom prst="rect">
            <a:avLst/>
          </a:prstGeom>
        </p:spPr>
      </p:pic>
      <p:sp>
        <p:nvSpPr>
          <p:cNvPr id="4" name="文本框 3">
            <a:extLst>
              <a:ext uri="{FF2B5EF4-FFF2-40B4-BE49-F238E27FC236}">
                <a16:creationId xmlns:a16="http://schemas.microsoft.com/office/drawing/2014/main" id="{84A70D90-4BBF-E773-D232-4C227D07E9D4}"/>
              </a:ext>
            </a:extLst>
          </p:cNvPr>
          <p:cNvSpPr txBox="1"/>
          <p:nvPr/>
        </p:nvSpPr>
        <p:spPr>
          <a:xfrm>
            <a:off x="2601309" y="12061448"/>
            <a:ext cx="8184371"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zh-CN" altLang="en-US" dirty="0"/>
              <a:t>https://amberhub.chpc.utah.edu/cpptraj</a:t>
            </a:r>
          </a:p>
        </p:txBody>
      </p:sp>
      <p:sp>
        <p:nvSpPr>
          <p:cNvPr id="6" name="文本框 5">
            <a:extLst>
              <a:ext uri="{FF2B5EF4-FFF2-40B4-BE49-F238E27FC236}">
                <a16:creationId xmlns:a16="http://schemas.microsoft.com/office/drawing/2014/main" id="{F71F512B-A6F9-72F9-2797-B02F3F25F7EB}"/>
              </a:ext>
            </a:extLst>
          </p:cNvPr>
          <p:cNvSpPr txBox="1"/>
          <p:nvPr/>
        </p:nvSpPr>
        <p:spPr>
          <a:xfrm>
            <a:off x="15182106" y="3252571"/>
            <a:ext cx="8802960"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altLang="zh-CN" b="0" i="0" dirty="0">
                <a:effectLst/>
                <a:latin typeface="Roboto" panose="02000000000000000000" pitchFamily="2" charset="0"/>
              </a:rPr>
              <a:t>trajectory coordinates may be saved as a separate data set via </a:t>
            </a:r>
            <a:r>
              <a:rPr lang="en-US" altLang="zh-CN" dirty="0">
                <a:latin typeface="Roboto" panose="02000000000000000000" pitchFamily="2" charset="0"/>
              </a:rPr>
              <a:t>the </a:t>
            </a:r>
            <a:r>
              <a:rPr lang="en-US" altLang="zh-CN" dirty="0" err="1">
                <a:latin typeface="Roboto" panose="02000000000000000000" pitchFamily="2" charset="0"/>
                <a:hlinkClick r:id="rId3">
                  <a:extLst>
                    <a:ext uri="{A12FA001-AC4F-418D-AE19-62706E023703}">
                      <ahyp:hlinkClr xmlns:ahyp="http://schemas.microsoft.com/office/drawing/2018/hyperlinkcolor" val="tx"/>
                    </a:ext>
                  </a:extLst>
                </a:hlinkClick>
              </a:rPr>
              <a:t>loadcrd</a:t>
            </a:r>
            <a:r>
              <a:rPr lang="en-US" altLang="zh-CN" dirty="0">
                <a:latin typeface="Roboto" panose="02000000000000000000" pitchFamily="2" charset="0"/>
              </a:rPr>
              <a:t> command or </a:t>
            </a:r>
            <a:r>
              <a:rPr lang="en-US" altLang="zh-CN" dirty="0" err="1">
                <a:latin typeface="Roboto" panose="02000000000000000000" pitchFamily="2" charset="0"/>
                <a:hlinkClick r:id="rId4">
                  <a:extLst>
                    <a:ext uri="{A12FA001-AC4F-418D-AE19-62706E023703}">
                      <ahyp:hlinkClr xmlns:ahyp="http://schemas.microsoft.com/office/drawing/2018/hyperlinkcolor" val="tx"/>
                    </a:ext>
                  </a:extLst>
                </a:hlinkClick>
              </a:rPr>
              <a:t>createcrd</a:t>
            </a:r>
            <a:r>
              <a:rPr lang="en-US" altLang="zh-CN" dirty="0">
                <a:latin typeface="Roboto" panose="02000000000000000000" pitchFamily="2" charset="0"/>
              </a:rPr>
              <a:t> action.</a:t>
            </a:r>
            <a:endParaRPr lang="zh-CN" altLang="en-US" dirty="0">
              <a:latin typeface="Roboto" panose="02000000000000000000" pitchFamily="2" charset="0"/>
            </a:endParaRPr>
          </a:p>
        </p:txBody>
      </p:sp>
      <p:pic>
        <p:nvPicPr>
          <p:cNvPr id="8" name="图片 7">
            <a:extLst>
              <a:ext uri="{FF2B5EF4-FFF2-40B4-BE49-F238E27FC236}">
                <a16:creationId xmlns:a16="http://schemas.microsoft.com/office/drawing/2014/main" id="{58EE487E-63A9-74AB-DB80-C1FE080A10DE}"/>
              </a:ext>
            </a:extLst>
          </p:cNvPr>
          <p:cNvPicPr>
            <a:picLocks noChangeAspect="1"/>
          </p:cNvPicPr>
          <p:nvPr/>
        </p:nvPicPr>
        <p:blipFill>
          <a:blip r:embed="rId5"/>
          <a:stretch>
            <a:fillRect/>
          </a:stretch>
        </p:blipFill>
        <p:spPr>
          <a:xfrm>
            <a:off x="15474602" y="4816328"/>
            <a:ext cx="8510463" cy="1128585"/>
          </a:xfrm>
          <a:prstGeom prst="rect">
            <a:avLst/>
          </a:prstGeom>
        </p:spPr>
      </p:pic>
      <p:sp>
        <p:nvSpPr>
          <p:cNvPr id="10" name="文本框 9">
            <a:extLst>
              <a:ext uri="{FF2B5EF4-FFF2-40B4-BE49-F238E27FC236}">
                <a16:creationId xmlns:a16="http://schemas.microsoft.com/office/drawing/2014/main" id="{76B69534-FB31-AAE4-370D-C034FED2E8C7}"/>
              </a:ext>
            </a:extLst>
          </p:cNvPr>
          <p:cNvSpPr txBox="1"/>
          <p:nvPr/>
        </p:nvSpPr>
        <p:spPr>
          <a:xfrm>
            <a:off x="15070370" y="6677673"/>
            <a:ext cx="8802960" cy="1200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altLang="zh-CN" b="0" i="0" dirty="0">
                <a:effectLst/>
                <a:latin typeface="Roboto" panose="02000000000000000000" pitchFamily="2" charset="0"/>
              </a:rPr>
              <a:t>These commands control the reading and writing of topology files.</a:t>
            </a:r>
          </a:p>
          <a:p>
            <a:r>
              <a:rPr lang="en-US" altLang="zh-CN" dirty="0">
                <a:latin typeface="Roboto" panose="02000000000000000000" pitchFamily="2" charset="0"/>
              </a:rPr>
              <a:t>parm </a:t>
            </a:r>
            <a:r>
              <a:rPr lang="en-US" altLang="zh-CN" dirty="0" err="1">
                <a:latin typeface="Roboto" panose="02000000000000000000" pitchFamily="2" charset="0"/>
              </a:rPr>
              <a:t>xxx.prmtop</a:t>
            </a:r>
            <a:endParaRPr lang="zh-CN" altLang="en-US" dirty="0"/>
          </a:p>
        </p:txBody>
      </p:sp>
      <p:sp>
        <p:nvSpPr>
          <p:cNvPr id="13" name="文本框 12">
            <a:extLst>
              <a:ext uri="{FF2B5EF4-FFF2-40B4-BE49-F238E27FC236}">
                <a16:creationId xmlns:a16="http://schemas.microsoft.com/office/drawing/2014/main" id="{E01726F2-E265-D28F-A48E-C8BC999772DC}"/>
              </a:ext>
            </a:extLst>
          </p:cNvPr>
          <p:cNvSpPr txBox="1"/>
          <p:nvPr/>
        </p:nvSpPr>
        <p:spPr>
          <a:xfrm>
            <a:off x="15182104" y="8200081"/>
            <a:ext cx="8802961" cy="156966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altLang="zh-CN" dirty="0"/>
              <a:t>Unlike some other command types, when an Action command is issued it is by default added to the Action queue and is not executed until trajectory processing is started (e.g. by a run or go command).  Such as rms/</a:t>
            </a:r>
            <a:r>
              <a:rPr lang="en-US" altLang="zh-CN" dirty="0" err="1"/>
              <a:t>rmsd</a:t>
            </a:r>
            <a:r>
              <a:rPr lang="en-US" altLang="zh-CN" dirty="0"/>
              <a:t>.</a:t>
            </a:r>
            <a:endParaRPr lang="zh-CN" altLang="en-US" dirty="0"/>
          </a:p>
        </p:txBody>
      </p:sp>
      <p:sp>
        <p:nvSpPr>
          <p:cNvPr id="15" name="文本框 14">
            <a:extLst>
              <a:ext uri="{FF2B5EF4-FFF2-40B4-BE49-F238E27FC236}">
                <a16:creationId xmlns:a16="http://schemas.microsoft.com/office/drawing/2014/main" id="{C0F84CA1-B0CD-CE45-299D-1A2510DC7AEF}"/>
              </a:ext>
            </a:extLst>
          </p:cNvPr>
          <p:cNvSpPr txBox="1"/>
          <p:nvPr/>
        </p:nvSpPr>
        <p:spPr>
          <a:xfrm>
            <a:off x="15182103" y="10127976"/>
            <a:ext cx="8802961" cy="1200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altLang="zh-CN" b="0" i="0" dirty="0">
                <a:effectLst/>
                <a:latin typeface="Roboto" panose="02000000000000000000" pitchFamily="2" charset="0"/>
              </a:rPr>
              <a:t> a complete list of data sets available for analysis is shown after trajectory processing (</a:t>
            </a:r>
            <a:r>
              <a:rPr lang="en-US" altLang="zh-CN" dirty="0">
                <a:latin typeface="Roboto" panose="02000000000000000000" pitchFamily="2" charset="0"/>
              </a:rPr>
              <a:t>prefaced by ’DATASETS’) or can be shown with the ’</a:t>
            </a:r>
            <a:r>
              <a:rPr lang="en-US" altLang="zh-CN" dirty="0">
                <a:latin typeface="Roboto" panose="02000000000000000000" pitchFamily="2" charset="0"/>
                <a:hlinkClick r:id="rId6">
                  <a:extLst>
                    <a:ext uri="{A12FA001-AC4F-418D-AE19-62706E023703}">
                      <ahyp:hlinkClr xmlns:ahyp="http://schemas.microsoft.com/office/drawing/2018/hyperlinkcolor" val="tx"/>
                    </a:ext>
                  </a:extLst>
                </a:hlinkClick>
              </a:rPr>
              <a:t>list dataset</a:t>
            </a:r>
            <a:r>
              <a:rPr lang="en-US" altLang="zh-CN" dirty="0">
                <a:latin typeface="Roboto" panose="02000000000000000000" pitchFamily="2" charset="0"/>
              </a:rPr>
              <a:t>’ command</a:t>
            </a:r>
            <a:r>
              <a:rPr lang="en-US" altLang="zh-CN" b="0" i="0" dirty="0">
                <a:effectLst/>
                <a:latin typeface="Roboto" panose="02000000000000000000" pitchFamily="2" charset="0"/>
              </a:rPr>
              <a:t>.</a:t>
            </a:r>
            <a:endParaRPr lang="zh-CN" altLang="en-US" dirty="0"/>
          </a:p>
        </p:txBody>
      </p:sp>
      <p:sp>
        <p:nvSpPr>
          <p:cNvPr id="27" name="文本框 26">
            <a:extLst>
              <a:ext uri="{FF2B5EF4-FFF2-40B4-BE49-F238E27FC236}">
                <a16:creationId xmlns:a16="http://schemas.microsoft.com/office/drawing/2014/main" id="{F30B3ED6-0051-3AB3-3F21-D60AE1E72860}"/>
              </a:ext>
            </a:extLst>
          </p:cNvPr>
          <p:cNvSpPr txBox="1"/>
          <p:nvPr/>
        </p:nvSpPr>
        <p:spPr>
          <a:xfrm>
            <a:off x="13684469" y="3215222"/>
            <a:ext cx="1639614"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altLang="zh-CN" sz="2400" b="1" i="0" u="none" strike="noStrike" cap="none" spc="0" normalizeH="0" baseline="0" dirty="0" err="1">
                <a:ln>
                  <a:noFill/>
                </a:ln>
                <a:solidFill>
                  <a:srgbClr val="5E5E5E"/>
                </a:solidFill>
                <a:effectLst/>
                <a:uFillTx/>
                <a:latin typeface="+mn-lt"/>
                <a:ea typeface="+mn-ea"/>
                <a:cs typeface="+mn-cs"/>
                <a:sym typeface="Helvetica Neue"/>
              </a:rPr>
              <a:t>Coords</a:t>
            </a:r>
            <a:endParaRPr kumimoji="0" lang="zh-CN" altLang="en-US" sz="2400" b="1" i="0" u="none" strike="noStrike" cap="none" spc="0" normalizeH="0" baseline="0" dirty="0">
              <a:ln>
                <a:noFill/>
              </a:ln>
              <a:solidFill>
                <a:srgbClr val="5E5E5E"/>
              </a:solidFill>
              <a:effectLst/>
              <a:uFillTx/>
              <a:latin typeface="+mn-lt"/>
              <a:ea typeface="+mn-ea"/>
              <a:cs typeface="+mn-cs"/>
              <a:sym typeface="Helvetica Neue"/>
            </a:endParaRPr>
          </a:p>
        </p:txBody>
      </p:sp>
      <p:sp>
        <p:nvSpPr>
          <p:cNvPr id="28" name="文本框 27">
            <a:extLst>
              <a:ext uri="{FF2B5EF4-FFF2-40B4-BE49-F238E27FC236}">
                <a16:creationId xmlns:a16="http://schemas.microsoft.com/office/drawing/2014/main" id="{F9734A82-1BEB-CC4E-373A-22123E6A22E2}"/>
              </a:ext>
            </a:extLst>
          </p:cNvPr>
          <p:cNvSpPr txBox="1"/>
          <p:nvPr/>
        </p:nvSpPr>
        <p:spPr>
          <a:xfrm>
            <a:off x="13834989" y="5070791"/>
            <a:ext cx="1639614"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altLang="zh-CN" sz="2400" b="1" i="0" u="none" strike="noStrike" cap="none" spc="0" normalizeH="0" baseline="0" dirty="0">
                <a:ln>
                  <a:noFill/>
                </a:ln>
                <a:solidFill>
                  <a:srgbClr val="5E5E5E"/>
                </a:solidFill>
                <a:effectLst/>
                <a:uFillTx/>
                <a:latin typeface="+mn-lt"/>
                <a:ea typeface="+mn-ea"/>
                <a:cs typeface="+mn-cs"/>
                <a:sym typeface="Helvetica Neue"/>
              </a:rPr>
              <a:t>Traje</a:t>
            </a:r>
            <a:r>
              <a:rPr lang="en-US" altLang="zh-CN" b="1" dirty="0"/>
              <a:t>ctory</a:t>
            </a:r>
            <a:endParaRPr kumimoji="0" lang="zh-CN" altLang="en-US" sz="2400" b="1" i="0" u="none" strike="noStrike" cap="none" spc="0" normalizeH="0" baseline="0" dirty="0">
              <a:ln>
                <a:noFill/>
              </a:ln>
              <a:solidFill>
                <a:srgbClr val="5E5E5E"/>
              </a:solidFill>
              <a:effectLst/>
              <a:uFillTx/>
              <a:latin typeface="+mn-lt"/>
              <a:ea typeface="+mn-ea"/>
              <a:cs typeface="+mn-cs"/>
              <a:sym typeface="Helvetica Neue"/>
            </a:endParaRPr>
          </a:p>
        </p:txBody>
      </p:sp>
      <p:sp>
        <p:nvSpPr>
          <p:cNvPr id="29" name="文本框 28">
            <a:extLst>
              <a:ext uri="{FF2B5EF4-FFF2-40B4-BE49-F238E27FC236}">
                <a16:creationId xmlns:a16="http://schemas.microsoft.com/office/drawing/2014/main" id="{8E176A89-DCED-B88F-6AAF-A3B8732CFE82}"/>
              </a:ext>
            </a:extLst>
          </p:cNvPr>
          <p:cNvSpPr txBox="1"/>
          <p:nvPr/>
        </p:nvSpPr>
        <p:spPr>
          <a:xfrm>
            <a:off x="13834989" y="6754241"/>
            <a:ext cx="1639614"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altLang="zh-CN" sz="2400" b="1" i="0" u="none" strike="noStrike" cap="none" spc="0" normalizeH="0" baseline="0" dirty="0">
                <a:ln>
                  <a:noFill/>
                </a:ln>
                <a:solidFill>
                  <a:srgbClr val="5E5E5E"/>
                </a:solidFill>
                <a:effectLst/>
                <a:uFillTx/>
                <a:latin typeface="+mn-lt"/>
                <a:ea typeface="+mn-ea"/>
                <a:cs typeface="+mn-cs"/>
                <a:sym typeface="Helvetica Neue"/>
              </a:rPr>
              <a:t>Topology</a:t>
            </a:r>
            <a:endParaRPr kumimoji="0" lang="zh-CN" altLang="en-US" sz="2400" b="1" i="0" u="none" strike="noStrike" cap="none" spc="0" normalizeH="0" baseline="0" dirty="0">
              <a:ln>
                <a:noFill/>
              </a:ln>
              <a:solidFill>
                <a:srgbClr val="5E5E5E"/>
              </a:solidFill>
              <a:effectLst/>
              <a:uFillTx/>
              <a:latin typeface="+mn-lt"/>
              <a:ea typeface="+mn-ea"/>
              <a:cs typeface="+mn-cs"/>
              <a:sym typeface="Helvetica Neue"/>
            </a:endParaRPr>
          </a:p>
        </p:txBody>
      </p:sp>
      <p:sp>
        <p:nvSpPr>
          <p:cNvPr id="30" name="文本框 29">
            <a:extLst>
              <a:ext uri="{FF2B5EF4-FFF2-40B4-BE49-F238E27FC236}">
                <a16:creationId xmlns:a16="http://schemas.microsoft.com/office/drawing/2014/main" id="{AB4283A2-F739-FDD7-EF8A-A8C82781F19C}"/>
              </a:ext>
            </a:extLst>
          </p:cNvPr>
          <p:cNvSpPr txBox="1"/>
          <p:nvPr/>
        </p:nvSpPr>
        <p:spPr>
          <a:xfrm>
            <a:off x="13834989" y="8610762"/>
            <a:ext cx="1639614"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altLang="zh-CN" sz="2400" b="1" i="0" u="none" strike="noStrike" cap="none" spc="0" normalizeH="0" baseline="0" dirty="0">
                <a:ln>
                  <a:noFill/>
                </a:ln>
                <a:solidFill>
                  <a:srgbClr val="5E5E5E"/>
                </a:solidFill>
                <a:effectLst/>
                <a:uFillTx/>
                <a:latin typeface="+mn-lt"/>
                <a:ea typeface="+mn-ea"/>
                <a:cs typeface="+mn-cs"/>
                <a:sym typeface="Helvetica Neue"/>
              </a:rPr>
              <a:t>Action</a:t>
            </a:r>
            <a:endParaRPr kumimoji="0" lang="zh-CN" altLang="en-US" sz="2400" b="1" i="0" u="none" strike="noStrike" cap="none" spc="0" normalizeH="0" baseline="0" dirty="0">
              <a:ln>
                <a:noFill/>
              </a:ln>
              <a:solidFill>
                <a:srgbClr val="5E5E5E"/>
              </a:solidFill>
              <a:effectLst/>
              <a:uFillTx/>
              <a:latin typeface="+mn-lt"/>
              <a:ea typeface="+mn-ea"/>
              <a:cs typeface="+mn-cs"/>
              <a:sym typeface="Helvetica Neue"/>
            </a:endParaRPr>
          </a:p>
        </p:txBody>
      </p:sp>
      <p:sp>
        <p:nvSpPr>
          <p:cNvPr id="31" name="文本框 30">
            <a:extLst>
              <a:ext uri="{FF2B5EF4-FFF2-40B4-BE49-F238E27FC236}">
                <a16:creationId xmlns:a16="http://schemas.microsoft.com/office/drawing/2014/main" id="{23F15FA4-6F4A-0102-6A67-1D41536B5CAB}"/>
              </a:ext>
            </a:extLst>
          </p:cNvPr>
          <p:cNvSpPr txBox="1"/>
          <p:nvPr/>
        </p:nvSpPr>
        <p:spPr>
          <a:xfrm>
            <a:off x="13836869" y="10411329"/>
            <a:ext cx="1639614"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altLang="zh-CN" sz="2400" b="1" i="0" u="none" strike="noStrike" cap="none" spc="0" normalizeH="0" baseline="0" dirty="0">
                <a:ln>
                  <a:noFill/>
                </a:ln>
                <a:solidFill>
                  <a:srgbClr val="5E5E5E"/>
                </a:solidFill>
                <a:effectLst/>
                <a:uFillTx/>
                <a:latin typeface="+mn-lt"/>
                <a:ea typeface="+mn-ea"/>
                <a:cs typeface="+mn-cs"/>
                <a:sym typeface="Helvetica Neue"/>
              </a:rPr>
              <a:t>Analysis</a:t>
            </a:r>
            <a:endParaRPr kumimoji="0" lang="zh-CN" altLang="en-US" sz="2400" b="1" i="0" u="none" strike="noStrike" cap="none" spc="0" normalizeH="0" baseline="0" dirty="0">
              <a:ln>
                <a:noFill/>
              </a:ln>
              <a:solidFill>
                <a:srgbClr val="5E5E5E"/>
              </a:solidFill>
              <a:effectLst/>
              <a:uFillTx/>
              <a:latin typeface="+mn-lt"/>
              <a:ea typeface="+mn-ea"/>
              <a:cs typeface="+mn-cs"/>
              <a:sym typeface="Helvetica Neue"/>
            </a:endParaRPr>
          </a:p>
        </p:txBody>
      </p:sp>
    </p:spTree>
    <p:extLst>
      <p:ext uri="{BB962C8B-B14F-4D97-AF65-F5344CB8AC3E}">
        <p14:creationId xmlns:p14="http://schemas.microsoft.com/office/powerpoint/2010/main" val="4001617271"/>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Rectangle"/>
          <p:cNvSpPr/>
          <p:nvPr/>
        </p:nvSpPr>
        <p:spPr>
          <a:xfrm>
            <a:off x="0" y="339972"/>
            <a:ext cx="24384001" cy="1314579"/>
          </a:xfrm>
          <a:prstGeom prst="rect">
            <a:avLst/>
          </a:prstGeom>
          <a:solidFill>
            <a:srgbClr val="8D9594"/>
          </a:solidFill>
          <a:ln w="12700">
            <a:miter lim="400000"/>
          </a:ln>
        </p:spPr>
        <p:txBody>
          <a:bodyPr lIns="50800" tIns="50800" rIns="50800" bIns="50800" anchor="ctr"/>
          <a:lstStyle/>
          <a:p>
            <a:pPr algn="l" defTabSz="825500">
              <a:defRPr sz="3200">
                <a:solidFill>
                  <a:srgbClr val="FFFFFF"/>
                </a:solidFill>
                <a:latin typeface="Helvetica Neue Medium"/>
                <a:ea typeface="Helvetica Neue Medium"/>
                <a:cs typeface="Helvetica Neue Medium"/>
                <a:sym typeface="Helvetica Neue Medium"/>
              </a:defRPr>
            </a:pPr>
            <a:r>
              <a:rPr lang="en-US" sz="4000" dirty="0"/>
              <a:t>Simple command of CPPTRAJ</a:t>
            </a:r>
            <a:endParaRPr sz="4000" dirty="0"/>
          </a:p>
        </p:txBody>
      </p:sp>
      <p:sp>
        <p:nvSpPr>
          <p:cNvPr id="169" name="Free energy landscape of RNA and protein"/>
          <p:cNvSpPr txBox="1"/>
          <p:nvPr/>
        </p:nvSpPr>
        <p:spPr>
          <a:xfrm>
            <a:off x="208739" y="628961"/>
            <a:ext cx="10860721" cy="736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ormAutofit lnSpcReduction="10000"/>
          </a:bodyPr>
          <a:lstStyle>
            <a:lvl1pPr marL="635000" indent="-635000" algn="l" defTabSz="825500">
              <a:buSzPct val="123000"/>
              <a:buChar char="•"/>
              <a:defRPr sz="4200">
                <a:solidFill>
                  <a:srgbClr val="FFFFFF"/>
                </a:solidFill>
                <a:latin typeface="Helvetica"/>
                <a:ea typeface="Helvetica"/>
                <a:cs typeface="Helvetica"/>
                <a:sym typeface="Helvetica"/>
              </a:defRPr>
            </a:lvl1pPr>
          </a:lstStyle>
          <a:p>
            <a:endParaRPr dirty="0"/>
          </a:p>
        </p:txBody>
      </p:sp>
      <p:pic>
        <p:nvPicPr>
          <p:cNvPr id="7" name="图片 6">
            <a:extLst>
              <a:ext uri="{FF2B5EF4-FFF2-40B4-BE49-F238E27FC236}">
                <a16:creationId xmlns:a16="http://schemas.microsoft.com/office/drawing/2014/main" id="{49675FE0-4FA0-47FE-DDC2-EA874B2C0721}"/>
              </a:ext>
            </a:extLst>
          </p:cNvPr>
          <p:cNvPicPr>
            <a:picLocks noChangeAspect="1"/>
          </p:cNvPicPr>
          <p:nvPr/>
        </p:nvPicPr>
        <p:blipFill>
          <a:blip r:embed="rId2"/>
          <a:stretch>
            <a:fillRect/>
          </a:stretch>
        </p:blipFill>
        <p:spPr>
          <a:xfrm>
            <a:off x="208739" y="7067142"/>
            <a:ext cx="8849678" cy="5929848"/>
          </a:xfrm>
          <a:prstGeom prst="rect">
            <a:avLst/>
          </a:prstGeom>
        </p:spPr>
      </p:pic>
      <p:sp>
        <p:nvSpPr>
          <p:cNvPr id="8" name="文本框 7">
            <a:extLst>
              <a:ext uri="{FF2B5EF4-FFF2-40B4-BE49-F238E27FC236}">
                <a16:creationId xmlns:a16="http://schemas.microsoft.com/office/drawing/2014/main" id="{6D727D0F-4F64-317D-3716-D0200860897F}"/>
              </a:ext>
            </a:extLst>
          </p:cNvPr>
          <p:cNvSpPr txBox="1"/>
          <p:nvPr/>
        </p:nvSpPr>
        <p:spPr>
          <a:xfrm>
            <a:off x="-283780" y="3147592"/>
            <a:ext cx="5398807"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altLang="zh-CN" sz="2800" b="0" i="0" u="none" strike="noStrike" cap="none" spc="0" normalizeH="0" baseline="0" dirty="0">
                <a:ln>
                  <a:noFill/>
                </a:ln>
                <a:solidFill>
                  <a:srgbClr val="5E5E5E"/>
                </a:solidFill>
                <a:effectLst/>
                <a:uFillTx/>
                <a:latin typeface="+mn-lt"/>
                <a:ea typeface="+mn-ea"/>
                <a:cs typeface="+mn-cs"/>
                <a:sym typeface="Helvetica Neue"/>
              </a:rPr>
              <a:t>The import</a:t>
            </a:r>
            <a:r>
              <a:rPr lang="en-US" altLang="zh-CN" sz="2800" dirty="0"/>
              <a:t>ant of run/enter</a:t>
            </a:r>
            <a:endParaRPr kumimoji="0" lang="zh-CN" altLang="en-US" sz="2800" b="0" i="0" u="none" strike="noStrike" cap="none" spc="0" normalizeH="0" baseline="0" dirty="0">
              <a:ln>
                <a:noFill/>
              </a:ln>
              <a:solidFill>
                <a:srgbClr val="5E5E5E"/>
              </a:solidFill>
              <a:effectLst/>
              <a:uFillTx/>
              <a:latin typeface="+mn-lt"/>
              <a:ea typeface="+mn-ea"/>
              <a:cs typeface="+mn-cs"/>
              <a:sym typeface="Helvetica Neue"/>
            </a:endParaRPr>
          </a:p>
        </p:txBody>
      </p:sp>
      <p:pic>
        <p:nvPicPr>
          <p:cNvPr id="10" name="图片 9">
            <a:extLst>
              <a:ext uri="{FF2B5EF4-FFF2-40B4-BE49-F238E27FC236}">
                <a16:creationId xmlns:a16="http://schemas.microsoft.com/office/drawing/2014/main" id="{8032AEC7-6AC5-4C1D-DE74-B54A7A75A62A}"/>
              </a:ext>
            </a:extLst>
          </p:cNvPr>
          <p:cNvPicPr>
            <a:picLocks noChangeAspect="1"/>
          </p:cNvPicPr>
          <p:nvPr/>
        </p:nvPicPr>
        <p:blipFill>
          <a:blip r:embed="rId3"/>
          <a:stretch>
            <a:fillRect/>
          </a:stretch>
        </p:blipFill>
        <p:spPr>
          <a:xfrm>
            <a:off x="1401588" y="4517263"/>
            <a:ext cx="5787740" cy="1536696"/>
          </a:xfrm>
          <a:prstGeom prst="rect">
            <a:avLst/>
          </a:prstGeom>
        </p:spPr>
      </p:pic>
      <p:pic>
        <p:nvPicPr>
          <p:cNvPr id="12" name="图片 11">
            <a:extLst>
              <a:ext uri="{FF2B5EF4-FFF2-40B4-BE49-F238E27FC236}">
                <a16:creationId xmlns:a16="http://schemas.microsoft.com/office/drawing/2014/main" id="{51EF716C-2826-6232-5782-70D1A048145A}"/>
              </a:ext>
            </a:extLst>
          </p:cNvPr>
          <p:cNvPicPr>
            <a:picLocks noChangeAspect="1"/>
          </p:cNvPicPr>
          <p:nvPr/>
        </p:nvPicPr>
        <p:blipFill>
          <a:blip r:embed="rId4"/>
          <a:stretch>
            <a:fillRect/>
          </a:stretch>
        </p:blipFill>
        <p:spPr>
          <a:xfrm>
            <a:off x="9412014" y="7060375"/>
            <a:ext cx="7906783" cy="5933231"/>
          </a:xfrm>
          <a:prstGeom prst="rect">
            <a:avLst/>
          </a:prstGeom>
        </p:spPr>
      </p:pic>
      <p:pic>
        <p:nvPicPr>
          <p:cNvPr id="14" name="图片 13">
            <a:extLst>
              <a:ext uri="{FF2B5EF4-FFF2-40B4-BE49-F238E27FC236}">
                <a16:creationId xmlns:a16="http://schemas.microsoft.com/office/drawing/2014/main" id="{D4B9CD1B-1042-BB51-82B3-9FE0F12F9B6E}"/>
              </a:ext>
            </a:extLst>
          </p:cNvPr>
          <p:cNvPicPr>
            <a:picLocks noChangeAspect="1"/>
          </p:cNvPicPr>
          <p:nvPr/>
        </p:nvPicPr>
        <p:blipFill>
          <a:blip r:embed="rId5"/>
          <a:stretch>
            <a:fillRect/>
          </a:stretch>
        </p:blipFill>
        <p:spPr>
          <a:xfrm>
            <a:off x="10471535" y="4621494"/>
            <a:ext cx="5787740" cy="1432465"/>
          </a:xfrm>
          <a:prstGeom prst="rect">
            <a:avLst/>
          </a:prstGeom>
        </p:spPr>
      </p:pic>
      <p:pic>
        <p:nvPicPr>
          <p:cNvPr id="16" name="图片 15">
            <a:extLst>
              <a:ext uri="{FF2B5EF4-FFF2-40B4-BE49-F238E27FC236}">
                <a16:creationId xmlns:a16="http://schemas.microsoft.com/office/drawing/2014/main" id="{F060CEFE-9C44-ADD6-6751-8EA4D5252046}"/>
              </a:ext>
            </a:extLst>
          </p:cNvPr>
          <p:cNvPicPr>
            <a:picLocks noChangeAspect="1"/>
          </p:cNvPicPr>
          <p:nvPr/>
        </p:nvPicPr>
        <p:blipFill>
          <a:blip r:embed="rId6"/>
          <a:stretch>
            <a:fillRect/>
          </a:stretch>
        </p:blipFill>
        <p:spPr>
          <a:xfrm>
            <a:off x="17726490" y="4621494"/>
            <a:ext cx="6657510" cy="1773399"/>
          </a:xfrm>
          <a:prstGeom prst="rect">
            <a:avLst/>
          </a:prstGeom>
        </p:spPr>
      </p:pic>
      <p:sp>
        <p:nvSpPr>
          <p:cNvPr id="17" name="文本框 16">
            <a:extLst>
              <a:ext uri="{FF2B5EF4-FFF2-40B4-BE49-F238E27FC236}">
                <a16:creationId xmlns:a16="http://schemas.microsoft.com/office/drawing/2014/main" id="{F0BC5C40-F0A8-0EAB-C527-ECD66557DC9E}"/>
              </a:ext>
            </a:extLst>
          </p:cNvPr>
          <p:cNvSpPr txBox="1"/>
          <p:nvPr/>
        </p:nvSpPr>
        <p:spPr>
          <a:xfrm>
            <a:off x="17891424" y="7083029"/>
            <a:ext cx="6327641" cy="12105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altLang="zh-CN" sz="2400" b="0" i="0" u="none" strike="noStrike" cap="none" spc="0" normalizeH="0" baseline="0" dirty="0">
                <a:ln>
                  <a:noFill/>
                </a:ln>
                <a:solidFill>
                  <a:srgbClr val="5E5E5E"/>
                </a:solidFill>
                <a:effectLst/>
                <a:uFillTx/>
                <a:latin typeface="+mn-lt"/>
                <a:ea typeface="+mn-ea"/>
                <a:cs typeface="+mn-cs"/>
                <a:sym typeface="Helvetica Neue"/>
              </a:rPr>
              <a:t>Strip the water and ions</a:t>
            </a:r>
          </a:p>
          <a:p>
            <a:pPr marL="0" marR="0" indent="0" algn="ctr" defTabSz="2438338" rtl="0" fontAlgn="auto" latinLnBrk="0" hangingPunct="0">
              <a:lnSpc>
                <a:spcPct val="100000"/>
              </a:lnSpc>
              <a:spcBef>
                <a:spcPts val="0"/>
              </a:spcBef>
              <a:spcAft>
                <a:spcPts val="0"/>
              </a:spcAft>
              <a:buClrTx/>
              <a:buSzTx/>
              <a:buFontTx/>
              <a:buNone/>
              <a:tabLst/>
            </a:pPr>
            <a:r>
              <a:rPr kumimoji="0" lang="en-US" altLang="zh-CN" sz="2400" b="0" i="0" u="none" strike="noStrike" cap="none" spc="0" normalizeH="0" baseline="0" dirty="0">
                <a:ln>
                  <a:noFill/>
                </a:ln>
                <a:solidFill>
                  <a:srgbClr val="5E5E5E"/>
                </a:solidFill>
                <a:effectLst/>
                <a:uFillTx/>
                <a:latin typeface="+mn-lt"/>
                <a:ea typeface="+mn-ea"/>
                <a:cs typeface="+mn-cs"/>
                <a:sym typeface="Helvetica Neue"/>
              </a:rPr>
              <a:t>strip !(:1-14&lt;:6.0)</a:t>
            </a:r>
          </a:p>
          <a:p>
            <a:pPr marL="0" marR="0" indent="0" algn="ctr" defTabSz="2438338" rtl="0" fontAlgn="auto" latinLnBrk="0" hangingPunct="0">
              <a:lnSpc>
                <a:spcPct val="100000"/>
              </a:lnSpc>
              <a:spcBef>
                <a:spcPts val="0"/>
              </a:spcBef>
              <a:spcAft>
                <a:spcPts val="0"/>
              </a:spcAft>
              <a:buClrTx/>
              <a:buSzTx/>
              <a:buFontTx/>
              <a:buNone/>
              <a:tabLst/>
            </a:pPr>
            <a:r>
              <a:rPr lang="en-US" altLang="zh-CN" dirty="0"/>
              <a:t>strip :</a:t>
            </a:r>
            <a:r>
              <a:rPr lang="en-US" altLang="zh-CN" dirty="0" err="1"/>
              <a:t>WAT,Na+,Cl</a:t>
            </a:r>
            <a:r>
              <a:rPr lang="en-US" altLang="zh-CN" dirty="0"/>
              <a:t>-</a:t>
            </a:r>
            <a:endParaRPr kumimoji="0" lang="zh-CN" altLang="en-US" sz="2400" b="0" i="0" u="none" strike="noStrike" cap="none" spc="0" normalizeH="0" baseline="0" dirty="0">
              <a:ln>
                <a:noFill/>
              </a:ln>
              <a:solidFill>
                <a:srgbClr val="5E5E5E"/>
              </a:solidFill>
              <a:effectLst/>
              <a:uFillTx/>
              <a:latin typeface="+mn-lt"/>
              <a:ea typeface="+mn-ea"/>
              <a:cs typeface="+mn-cs"/>
              <a:sym typeface="Helvetica Neue"/>
            </a:endParaRPr>
          </a:p>
        </p:txBody>
      </p:sp>
    </p:spTree>
    <p:extLst>
      <p:ext uri="{BB962C8B-B14F-4D97-AF65-F5344CB8AC3E}">
        <p14:creationId xmlns:p14="http://schemas.microsoft.com/office/powerpoint/2010/main" val="4122429479"/>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Rectangle"/>
          <p:cNvSpPr/>
          <p:nvPr/>
        </p:nvSpPr>
        <p:spPr>
          <a:xfrm>
            <a:off x="0" y="339972"/>
            <a:ext cx="24384001" cy="1314579"/>
          </a:xfrm>
          <a:prstGeom prst="rect">
            <a:avLst/>
          </a:prstGeom>
          <a:solidFill>
            <a:srgbClr val="8D9594"/>
          </a:solidFill>
          <a:ln w="12700">
            <a:miter lim="400000"/>
          </a:ln>
        </p:spPr>
        <p:txBody>
          <a:bodyPr lIns="50800" tIns="50800" rIns="50800" bIns="50800" anchor="ctr"/>
          <a:lstStyle/>
          <a:p>
            <a:pPr algn="l" defTabSz="825500">
              <a:defRPr sz="3200">
                <a:solidFill>
                  <a:srgbClr val="FFFFFF"/>
                </a:solidFill>
                <a:latin typeface="Helvetica Neue Medium"/>
                <a:ea typeface="Helvetica Neue Medium"/>
                <a:cs typeface="Helvetica Neue Medium"/>
                <a:sym typeface="Helvetica Neue Medium"/>
              </a:defRPr>
            </a:pPr>
            <a:r>
              <a:rPr lang="en-US" sz="4000" dirty="0"/>
              <a:t>Queue in CPPTRAJ</a:t>
            </a:r>
            <a:endParaRPr sz="4000" dirty="0"/>
          </a:p>
        </p:txBody>
      </p:sp>
      <p:sp>
        <p:nvSpPr>
          <p:cNvPr id="169" name="Free energy landscape of RNA and protein"/>
          <p:cNvSpPr txBox="1"/>
          <p:nvPr/>
        </p:nvSpPr>
        <p:spPr>
          <a:xfrm>
            <a:off x="208739" y="628961"/>
            <a:ext cx="10860721" cy="736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ormAutofit lnSpcReduction="10000"/>
          </a:bodyPr>
          <a:lstStyle>
            <a:lvl1pPr marL="635000" indent="-635000" algn="l" defTabSz="825500">
              <a:buSzPct val="123000"/>
              <a:buChar char="•"/>
              <a:defRPr sz="4200">
                <a:solidFill>
                  <a:srgbClr val="FFFFFF"/>
                </a:solidFill>
                <a:latin typeface="Helvetica"/>
                <a:ea typeface="Helvetica"/>
                <a:cs typeface="Helvetica"/>
                <a:sym typeface="Helvetica"/>
              </a:defRPr>
            </a:lvl1pPr>
          </a:lstStyle>
          <a:p>
            <a:endParaRPr dirty="0"/>
          </a:p>
        </p:txBody>
      </p:sp>
      <p:pic>
        <p:nvPicPr>
          <p:cNvPr id="3" name="图片 2">
            <a:extLst>
              <a:ext uri="{FF2B5EF4-FFF2-40B4-BE49-F238E27FC236}">
                <a16:creationId xmlns:a16="http://schemas.microsoft.com/office/drawing/2014/main" id="{54DE474F-3E72-ADE3-EC1F-7D8421285EA8}"/>
              </a:ext>
            </a:extLst>
          </p:cNvPr>
          <p:cNvPicPr>
            <a:picLocks noChangeAspect="1"/>
          </p:cNvPicPr>
          <p:nvPr/>
        </p:nvPicPr>
        <p:blipFill>
          <a:blip r:embed="rId2"/>
          <a:stretch>
            <a:fillRect/>
          </a:stretch>
        </p:blipFill>
        <p:spPr>
          <a:xfrm>
            <a:off x="208739" y="2652236"/>
            <a:ext cx="8271965" cy="2424260"/>
          </a:xfrm>
          <a:prstGeom prst="rect">
            <a:avLst/>
          </a:prstGeom>
        </p:spPr>
      </p:pic>
      <p:sp>
        <p:nvSpPr>
          <p:cNvPr id="6" name="文本框 5">
            <a:extLst>
              <a:ext uri="{FF2B5EF4-FFF2-40B4-BE49-F238E27FC236}">
                <a16:creationId xmlns:a16="http://schemas.microsoft.com/office/drawing/2014/main" id="{1E2E692E-569E-6C23-71B4-4C9DFFF36E22}"/>
              </a:ext>
            </a:extLst>
          </p:cNvPr>
          <p:cNvSpPr txBox="1"/>
          <p:nvPr/>
        </p:nvSpPr>
        <p:spPr>
          <a:xfrm>
            <a:off x="1135117" y="5309818"/>
            <a:ext cx="5959365"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altLang="zh-CN" sz="2400" b="0" i="0" u="none" strike="noStrike" cap="none" spc="0" normalizeH="0" baseline="0" dirty="0">
                <a:ln>
                  <a:noFill/>
                </a:ln>
                <a:solidFill>
                  <a:srgbClr val="5E5E5E"/>
                </a:solidFill>
                <a:effectLst/>
                <a:uFillTx/>
                <a:latin typeface="+mn-lt"/>
                <a:ea typeface="+mn-ea"/>
                <a:cs typeface="+mn-cs"/>
                <a:sym typeface="Helvetica Neue"/>
              </a:rPr>
              <a:t>1-&gt;2-&gt;3-&gt;4-&gt;5-&gt;6</a:t>
            </a:r>
            <a:endParaRPr kumimoji="0" lang="zh-CN" altLang="en-US" sz="2400" b="0" i="0" u="none" strike="noStrike" cap="none" spc="0" normalizeH="0" baseline="0" dirty="0">
              <a:ln>
                <a:noFill/>
              </a:ln>
              <a:solidFill>
                <a:srgbClr val="5E5E5E"/>
              </a:solidFill>
              <a:effectLst/>
              <a:uFillTx/>
              <a:latin typeface="+mn-lt"/>
              <a:ea typeface="+mn-ea"/>
              <a:cs typeface="+mn-cs"/>
              <a:sym typeface="Helvetica Neue"/>
            </a:endParaRPr>
          </a:p>
        </p:txBody>
      </p:sp>
      <p:sp>
        <p:nvSpPr>
          <p:cNvPr id="7" name="文本框 6">
            <a:extLst>
              <a:ext uri="{FF2B5EF4-FFF2-40B4-BE49-F238E27FC236}">
                <a16:creationId xmlns:a16="http://schemas.microsoft.com/office/drawing/2014/main" id="{14C8A1A1-8B14-1A7F-F21E-F3807E9EEC8D}"/>
              </a:ext>
            </a:extLst>
          </p:cNvPr>
          <p:cNvSpPr txBox="1"/>
          <p:nvPr/>
        </p:nvSpPr>
        <p:spPr>
          <a:xfrm>
            <a:off x="362607" y="7064514"/>
            <a:ext cx="8118097"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altLang="zh-CN" sz="2400" b="0" i="0" u="none" strike="noStrike" cap="none" spc="0" normalizeH="0" baseline="0" dirty="0" err="1">
                <a:ln>
                  <a:noFill/>
                </a:ln>
                <a:solidFill>
                  <a:srgbClr val="5E5E5E"/>
                </a:solidFill>
                <a:effectLst/>
                <a:uFillTx/>
                <a:latin typeface="+mn-lt"/>
                <a:ea typeface="+mn-ea"/>
                <a:cs typeface="+mn-cs"/>
                <a:sym typeface="Helvetica Neue"/>
              </a:rPr>
              <a:t>Trajout</a:t>
            </a:r>
            <a:r>
              <a:rPr kumimoji="0" lang="en-US" altLang="zh-CN" sz="2400" b="0" i="0" u="none" strike="noStrike" cap="none" spc="0" normalizeH="0" baseline="0" dirty="0">
                <a:ln>
                  <a:noFill/>
                </a:ln>
                <a:solidFill>
                  <a:srgbClr val="5E5E5E"/>
                </a:solidFill>
                <a:effectLst/>
                <a:uFillTx/>
                <a:latin typeface="+mn-lt"/>
                <a:ea typeface="+mn-ea"/>
                <a:cs typeface="+mn-cs"/>
                <a:sym typeface="Helvetica Neue"/>
              </a:rPr>
              <a:t> output the referenced </a:t>
            </a:r>
            <a:r>
              <a:rPr kumimoji="0" lang="en-US" altLang="zh-CN" sz="2400" b="0" i="0" u="none" strike="noStrike" cap="none" spc="0" normalizeH="0" baseline="0" dirty="0" err="1">
                <a:ln>
                  <a:noFill/>
                </a:ln>
                <a:solidFill>
                  <a:srgbClr val="5E5E5E"/>
                </a:solidFill>
                <a:effectLst/>
                <a:uFillTx/>
                <a:latin typeface="+mn-lt"/>
                <a:ea typeface="+mn-ea"/>
                <a:cs typeface="+mn-cs"/>
                <a:sym typeface="Helvetica Neue"/>
              </a:rPr>
              <a:t>crd</a:t>
            </a:r>
            <a:r>
              <a:rPr kumimoji="0" lang="en-US" altLang="zh-CN" sz="2400" b="0" i="0" u="none" strike="noStrike" cap="none" spc="0" normalizeH="0" baseline="0" dirty="0">
                <a:ln>
                  <a:noFill/>
                </a:ln>
                <a:solidFill>
                  <a:srgbClr val="5E5E5E"/>
                </a:solidFill>
                <a:effectLst/>
                <a:uFillTx/>
                <a:latin typeface="+mn-lt"/>
                <a:ea typeface="+mn-ea"/>
                <a:cs typeface="+mn-cs"/>
                <a:sym typeface="Helvetica Neue"/>
              </a:rPr>
              <a:t> rather than raw </a:t>
            </a:r>
            <a:r>
              <a:rPr kumimoji="0" lang="en-US" altLang="zh-CN" sz="2400" b="0" i="0" u="none" strike="noStrike" cap="none" spc="0" normalizeH="0" baseline="0" dirty="0" err="1">
                <a:ln>
                  <a:noFill/>
                </a:ln>
                <a:solidFill>
                  <a:srgbClr val="5E5E5E"/>
                </a:solidFill>
                <a:effectLst/>
                <a:uFillTx/>
                <a:latin typeface="+mn-lt"/>
                <a:ea typeface="+mn-ea"/>
                <a:cs typeface="+mn-cs"/>
                <a:sym typeface="Helvetica Neue"/>
              </a:rPr>
              <a:t>crd</a:t>
            </a:r>
            <a:endParaRPr kumimoji="0" lang="zh-CN" altLang="en-US" sz="2400" b="0" i="0" u="none" strike="noStrike" cap="none" spc="0" normalizeH="0" baseline="0" dirty="0">
              <a:ln>
                <a:noFill/>
              </a:ln>
              <a:solidFill>
                <a:srgbClr val="5E5E5E"/>
              </a:solidFill>
              <a:effectLst/>
              <a:uFillTx/>
              <a:latin typeface="+mn-lt"/>
              <a:ea typeface="+mn-ea"/>
              <a:cs typeface="+mn-cs"/>
              <a:sym typeface="Helvetica Neue"/>
            </a:endParaRPr>
          </a:p>
        </p:txBody>
      </p:sp>
      <p:graphicFrame>
        <p:nvGraphicFramePr>
          <p:cNvPr id="10" name="表格 9">
            <a:extLst>
              <a:ext uri="{FF2B5EF4-FFF2-40B4-BE49-F238E27FC236}">
                <a16:creationId xmlns:a16="http://schemas.microsoft.com/office/drawing/2014/main" id="{07593FBA-3549-A6C0-7E1C-DE1D2925F3A8}"/>
              </a:ext>
            </a:extLst>
          </p:cNvPr>
          <p:cNvGraphicFramePr>
            <a:graphicFrameLocks noGrp="1"/>
          </p:cNvGraphicFramePr>
          <p:nvPr>
            <p:extLst>
              <p:ext uri="{D42A27DB-BD31-4B8C-83A1-F6EECF244321}">
                <p14:modId xmlns:p14="http://schemas.microsoft.com/office/powerpoint/2010/main" val="2046117935"/>
              </p:ext>
            </p:extLst>
          </p:nvPr>
        </p:nvGraphicFramePr>
        <p:xfrm>
          <a:off x="709447" y="8639505"/>
          <a:ext cx="8118098" cy="4145280"/>
        </p:xfrm>
        <a:graphic>
          <a:graphicData uri="http://schemas.openxmlformats.org/drawingml/2006/table">
            <a:tbl>
              <a:tblPr firstRow="1" bandRow="1">
                <a:tableStyleId>{5940675A-B579-460E-94D1-54222C63F5DA}</a:tableStyleId>
              </a:tblPr>
              <a:tblGrid>
                <a:gridCol w="4059049">
                  <a:extLst>
                    <a:ext uri="{9D8B030D-6E8A-4147-A177-3AD203B41FA5}">
                      <a16:colId xmlns:a16="http://schemas.microsoft.com/office/drawing/2014/main" val="3010484699"/>
                    </a:ext>
                  </a:extLst>
                </a:gridCol>
                <a:gridCol w="4059049">
                  <a:extLst>
                    <a:ext uri="{9D8B030D-6E8A-4147-A177-3AD203B41FA5}">
                      <a16:colId xmlns:a16="http://schemas.microsoft.com/office/drawing/2014/main" val="3969811513"/>
                    </a:ext>
                  </a:extLst>
                </a:gridCol>
              </a:tblGrid>
              <a:tr h="478500">
                <a:tc>
                  <a:txBody>
                    <a:bodyPr/>
                    <a:lstStyle/>
                    <a:p>
                      <a:r>
                        <a:rPr lang="en-US" altLang="zh-CN" sz="2800" dirty="0"/>
                        <a:t>General</a:t>
                      </a:r>
                      <a:endParaRPr lang="zh-CN" altLang="en-US" sz="2800" dirty="0"/>
                    </a:p>
                  </a:txBody>
                  <a:tcPr/>
                </a:tc>
                <a:tc>
                  <a:txBody>
                    <a:bodyPr/>
                    <a:lstStyle/>
                    <a:p>
                      <a:r>
                        <a:rPr lang="en-US" altLang="zh-CN" sz="2800" dirty="0"/>
                        <a:t>Immediate</a:t>
                      </a:r>
                      <a:endParaRPr lang="zh-CN" altLang="en-US" sz="2800" dirty="0"/>
                    </a:p>
                  </a:txBody>
                  <a:tcPr/>
                </a:tc>
                <a:extLst>
                  <a:ext uri="{0D108BD9-81ED-4DB2-BD59-A6C34878D82A}">
                    <a16:rowId xmlns:a16="http://schemas.microsoft.com/office/drawing/2014/main" val="1958461311"/>
                  </a:ext>
                </a:extLst>
              </a:tr>
              <a:tr h="478500">
                <a:tc>
                  <a:txBody>
                    <a:bodyPr/>
                    <a:lstStyle/>
                    <a:p>
                      <a:r>
                        <a:rPr lang="en-US" altLang="zh-CN" sz="2800" dirty="0"/>
                        <a:t>System</a:t>
                      </a:r>
                      <a:endParaRPr lang="zh-CN" altLang="en-US" sz="2800" dirty="0"/>
                    </a:p>
                  </a:txBody>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US" altLang="zh-CN" sz="2800" dirty="0"/>
                        <a:t>Immediate</a:t>
                      </a:r>
                      <a:endParaRPr lang="zh-CN" altLang="en-US" sz="2800" dirty="0"/>
                    </a:p>
                  </a:txBody>
                  <a:tcPr/>
                </a:tc>
                <a:extLst>
                  <a:ext uri="{0D108BD9-81ED-4DB2-BD59-A6C34878D82A}">
                    <a16:rowId xmlns:a16="http://schemas.microsoft.com/office/drawing/2014/main" val="849997625"/>
                  </a:ext>
                </a:extLst>
              </a:tr>
              <a:tr h="478500">
                <a:tc>
                  <a:txBody>
                    <a:bodyPr/>
                    <a:lstStyle/>
                    <a:p>
                      <a:r>
                        <a:rPr lang="en-US" altLang="zh-CN" sz="2800" dirty="0" err="1"/>
                        <a:t>Coords</a:t>
                      </a:r>
                      <a:endParaRPr lang="zh-CN" altLang="en-US" sz="2800" dirty="0"/>
                    </a:p>
                  </a:txBody>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US" altLang="zh-CN" sz="2800" dirty="0"/>
                        <a:t>Immediate</a:t>
                      </a:r>
                      <a:endParaRPr lang="zh-CN" altLang="en-US" sz="2800" dirty="0"/>
                    </a:p>
                  </a:txBody>
                  <a:tcPr/>
                </a:tc>
                <a:extLst>
                  <a:ext uri="{0D108BD9-81ED-4DB2-BD59-A6C34878D82A}">
                    <a16:rowId xmlns:a16="http://schemas.microsoft.com/office/drawing/2014/main" val="4197998352"/>
                  </a:ext>
                </a:extLst>
              </a:tr>
              <a:tr h="478500">
                <a:tc>
                  <a:txBody>
                    <a:bodyPr/>
                    <a:lstStyle/>
                    <a:p>
                      <a:r>
                        <a:rPr lang="en-US" altLang="zh-CN" sz="2800" dirty="0">
                          <a:solidFill>
                            <a:srgbClr val="FF0000"/>
                          </a:solidFill>
                        </a:rPr>
                        <a:t>Trajectory</a:t>
                      </a:r>
                      <a:endParaRPr lang="zh-CN" altLang="en-US" sz="2800" dirty="0">
                        <a:solidFill>
                          <a:srgbClr val="FF0000"/>
                        </a:solidFill>
                      </a:endParaRPr>
                    </a:p>
                  </a:txBody>
                  <a:tcPr/>
                </a:tc>
                <a:tc>
                  <a:txBody>
                    <a:bodyPr/>
                    <a:lstStyle/>
                    <a:p>
                      <a:r>
                        <a:rPr lang="en-US" altLang="zh-CN" sz="2800" dirty="0"/>
                        <a:t>Queued</a:t>
                      </a:r>
                      <a:endParaRPr lang="zh-CN" altLang="en-US" sz="2800" dirty="0"/>
                    </a:p>
                  </a:txBody>
                  <a:tcPr/>
                </a:tc>
                <a:extLst>
                  <a:ext uri="{0D108BD9-81ED-4DB2-BD59-A6C34878D82A}">
                    <a16:rowId xmlns:a16="http://schemas.microsoft.com/office/drawing/2014/main" val="2373413334"/>
                  </a:ext>
                </a:extLst>
              </a:tr>
              <a:tr h="478500">
                <a:tc>
                  <a:txBody>
                    <a:bodyPr/>
                    <a:lstStyle/>
                    <a:p>
                      <a:r>
                        <a:rPr lang="en-US" altLang="zh-CN" sz="2800" dirty="0"/>
                        <a:t>Topology</a:t>
                      </a:r>
                      <a:endParaRPr lang="zh-CN" altLang="en-US" sz="2800" dirty="0"/>
                    </a:p>
                  </a:txBody>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US" altLang="zh-CN" sz="2800" dirty="0"/>
                        <a:t>Immediate</a:t>
                      </a:r>
                      <a:endParaRPr lang="zh-CN" altLang="en-US" sz="2800" dirty="0"/>
                    </a:p>
                  </a:txBody>
                  <a:tcPr/>
                </a:tc>
                <a:extLst>
                  <a:ext uri="{0D108BD9-81ED-4DB2-BD59-A6C34878D82A}">
                    <a16:rowId xmlns:a16="http://schemas.microsoft.com/office/drawing/2014/main" val="965956931"/>
                  </a:ext>
                </a:extLst>
              </a:tr>
              <a:tr h="478500">
                <a:tc>
                  <a:txBody>
                    <a:bodyPr/>
                    <a:lstStyle/>
                    <a:p>
                      <a:r>
                        <a:rPr lang="en-US" altLang="zh-CN" sz="2800" dirty="0">
                          <a:solidFill>
                            <a:srgbClr val="FF0000"/>
                          </a:solidFill>
                        </a:rPr>
                        <a:t>Action</a:t>
                      </a:r>
                      <a:endParaRPr lang="zh-CN" altLang="en-US" sz="2800" dirty="0">
                        <a:solidFill>
                          <a:srgbClr val="FF0000"/>
                        </a:solidFill>
                      </a:endParaRPr>
                    </a:p>
                  </a:txBody>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US" altLang="zh-CN" sz="2800" dirty="0"/>
                        <a:t>Queued</a:t>
                      </a:r>
                      <a:endParaRPr lang="zh-CN" altLang="en-US" sz="2800" dirty="0"/>
                    </a:p>
                  </a:txBody>
                  <a:tcPr/>
                </a:tc>
                <a:extLst>
                  <a:ext uri="{0D108BD9-81ED-4DB2-BD59-A6C34878D82A}">
                    <a16:rowId xmlns:a16="http://schemas.microsoft.com/office/drawing/2014/main" val="242052852"/>
                  </a:ext>
                </a:extLst>
              </a:tr>
              <a:tr h="478500">
                <a:tc>
                  <a:txBody>
                    <a:bodyPr/>
                    <a:lstStyle/>
                    <a:p>
                      <a:r>
                        <a:rPr lang="en-US" altLang="zh-CN" sz="2800" dirty="0">
                          <a:solidFill>
                            <a:srgbClr val="FF0000"/>
                          </a:solidFill>
                        </a:rPr>
                        <a:t>Analysis</a:t>
                      </a:r>
                      <a:endParaRPr lang="zh-CN" altLang="en-US" sz="2800" dirty="0">
                        <a:solidFill>
                          <a:srgbClr val="FF0000"/>
                        </a:solidFill>
                      </a:endParaRPr>
                    </a:p>
                  </a:txBody>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US" altLang="zh-CN" sz="2800" dirty="0"/>
                        <a:t>Queued</a:t>
                      </a:r>
                      <a:endParaRPr lang="zh-CN" altLang="en-US" sz="2800" dirty="0"/>
                    </a:p>
                  </a:txBody>
                  <a:tcPr/>
                </a:tc>
                <a:extLst>
                  <a:ext uri="{0D108BD9-81ED-4DB2-BD59-A6C34878D82A}">
                    <a16:rowId xmlns:a16="http://schemas.microsoft.com/office/drawing/2014/main" val="1975370831"/>
                  </a:ext>
                </a:extLst>
              </a:tr>
              <a:tr h="478500">
                <a:tc>
                  <a:txBody>
                    <a:bodyPr/>
                    <a:lstStyle/>
                    <a:p>
                      <a:r>
                        <a:rPr lang="en-US" altLang="zh-CN" sz="2800" dirty="0"/>
                        <a:t>Control</a:t>
                      </a:r>
                      <a:endParaRPr lang="zh-CN" altLang="en-US" sz="2800" dirty="0"/>
                    </a:p>
                  </a:txBody>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US" altLang="zh-CN" sz="2800" dirty="0"/>
                        <a:t>Immediate</a:t>
                      </a:r>
                      <a:endParaRPr lang="zh-CN" altLang="en-US" sz="2800" dirty="0"/>
                    </a:p>
                  </a:txBody>
                  <a:tcPr/>
                </a:tc>
                <a:extLst>
                  <a:ext uri="{0D108BD9-81ED-4DB2-BD59-A6C34878D82A}">
                    <a16:rowId xmlns:a16="http://schemas.microsoft.com/office/drawing/2014/main" val="3751237024"/>
                  </a:ext>
                </a:extLst>
              </a:tr>
            </a:tbl>
          </a:graphicData>
        </a:graphic>
      </p:graphicFrame>
      <p:pic>
        <p:nvPicPr>
          <p:cNvPr id="12" name="图片 11">
            <a:extLst>
              <a:ext uri="{FF2B5EF4-FFF2-40B4-BE49-F238E27FC236}">
                <a16:creationId xmlns:a16="http://schemas.microsoft.com/office/drawing/2014/main" id="{D85C7DE7-5031-17FD-6829-8227472F0F96}"/>
              </a:ext>
            </a:extLst>
          </p:cNvPr>
          <p:cNvPicPr>
            <a:picLocks noChangeAspect="1"/>
          </p:cNvPicPr>
          <p:nvPr/>
        </p:nvPicPr>
        <p:blipFill rotWithShape="1">
          <a:blip r:embed="rId3"/>
          <a:srcRect b="32535"/>
          <a:stretch/>
        </p:blipFill>
        <p:spPr>
          <a:xfrm>
            <a:off x="12629474" y="1897446"/>
            <a:ext cx="10457967" cy="5616185"/>
          </a:xfrm>
          <a:prstGeom prst="rect">
            <a:avLst/>
          </a:prstGeom>
        </p:spPr>
      </p:pic>
      <p:sp>
        <p:nvSpPr>
          <p:cNvPr id="13" name="文本框 12">
            <a:extLst>
              <a:ext uri="{FF2B5EF4-FFF2-40B4-BE49-F238E27FC236}">
                <a16:creationId xmlns:a16="http://schemas.microsoft.com/office/drawing/2014/main" id="{CB4A63B5-2AE0-BDA6-15D7-E33C4E8D2A41}"/>
              </a:ext>
            </a:extLst>
          </p:cNvPr>
          <p:cNvSpPr txBox="1"/>
          <p:nvPr/>
        </p:nvSpPr>
        <p:spPr>
          <a:xfrm>
            <a:off x="18180453" y="4891830"/>
            <a:ext cx="4745421" cy="12105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lang="en-US" altLang="zh-CN" dirty="0">
                <a:solidFill>
                  <a:schemeClr val="bg1"/>
                </a:solidFill>
              </a:rPr>
              <a:t>Part 1</a:t>
            </a:r>
            <a:endParaRPr kumimoji="0" lang="en-US" altLang="zh-CN" sz="2400" b="0" i="0" u="none" strike="noStrike" cap="none" spc="0" normalizeH="0" baseline="0" dirty="0">
              <a:ln>
                <a:noFill/>
              </a:ln>
              <a:solidFill>
                <a:schemeClr val="bg1"/>
              </a:solidFill>
              <a:effectLst/>
              <a:uFillTx/>
              <a:latin typeface="+mn-lt"/>
              <a:ea typeface="+mn-ea"/>
              <a:cs typeface="+mn-cs"/>
              <a:sym typeface="Helvetica Neue"/>
            </a:endParaRPr>
          </a:p>
          <a:p>
            <a:pPr marL="0" marR="0" indent="0" algn="ctr" defTabSz="2438338" rtl="0" fontAlgn="auto" latinLnBrk="0" hangingPunct="0">
              <a:lnSpc>
                <a:spcPct val="100000"/>
              </a:lnSpc>
              <a:spcBef>
                <a:spcPts val="0"/>
              </a:spcBef>
              <a:spcAft>
                <a:spcPts val="0"/>
              </a:spcAft>
              <a:buClrTx/>
              <a:buSzTx/>
              <a:buFontTx/>
              <a:buNone/>
              <a:tabLst/>
            </a:pPr>
            <a:r>
              <a:rPr kumimoji="0" lang="en-US" altLang="zh-CN" sz="2400" b="0" i="0" u="none" strike="noStrike" cap="none" spc="0" normalizeH="0" baseline="0" dirty="0">
                <a:ln>
                  <a:noFill/>
                </a:ln>
                <a:solidFill>
                  <a:schemeClr val="bg1"/>
                </a:solidFill>
                <a:effectLst/>
                <a:uFillTx/>
                <a:latin typeface="+mn-lt"/>
                <a:ea typeface="+mn-ea"/>
                <a:cs typeface="+mn-cs"/>
                <a:sym typeface="Helvetica Neue"/>
              </a:rPr>
              <a:t>Read input</a:t>
            </a:r>
          </a:p>
          <a:p>
            <a:pPr marL="0" marR="0" indent="0" algn="ctr" defTabSz="2438338" rtl="0" fontAlgn="auto" latinLnBrk="0" hangingPunct="0">
              <a:lnSpc>
                <a:spcPct val="100000"/>
              </a:lnSpc>
              <a:spcBef>
                <a:spcPts val="0"/>
              </a:spcBef>
              <a:spcAft>
                <a:spcPts val="0"/>
              </a:spcAft>
              <a:buClrTx/>
              <a:buSzTx/>
              <a:buFontTx/>
              <a:buNone/>
              <a:tabLst/>
            </a:pPr>
            <a:r>
              <a:rPr lang="en-US" altLang="zh-CN" dirty="0">
                <a:solidFill>
                  <a:schemeClr val="bg1"/>
                </a:solidFill>
              </a:rPr>
              <a:t>Translate command to readable</a:t>
            </a:r>
            <a:endParaRPr kumimoji="0" lang="zh-CN" altLang="en-US" sz="2400" b="0" i="0" u="none" strike="noStrike" cap="none" spc="0" normalizeH="0" baseline="0" dirty="0">
              <a:ln>
                <a:noFill/>
              </a:ln>
              <a:solidFill>
                <a:schemeClr val="bg1"/>
              </a:solidFill>
              <a:effectLst/>
              <a:uFillTx/>
              <a:latin typeface="+mn-lt"/>
              <a:ea typeface="+mn-ea"/>
              <a:cs typeface="+mn-cs"/>
              <a:sym typeface="Helvetica Neue"/>
            </a:endParaRPr>
          </a:p>
        </p:txBody>
      </p:sp>
      <p:pic>
        <p:nvPicPr>
          <p:cNvPr id="15" name="图片 14">
            <a:extLst>
              <a:ext uri="{FF2B5EF4-FFF2-40B4-BE49-F238E27FC236}">
                <a16:creationId xmlns:a16="http://schemas.microsoft.com/office/drawing/2014/main" id="{DAB99D0E-8F2C-B19C-94A5-5BFC39C7C318}"/>
              </a:ext>
            </a:extLst>
          </p:cNvPr>
          <p:cNvPicPr>
            <a:picLocks noChangeAspect="1"/>
          </p:cNvPicPr>
          <p:nvPr/>
        </p:nvPicPr>
        <p:blipFill>
          <a:blip r:embed="rId4"/>
          <a:stretch>
            <a:fillRect/>
          </a:stretch>
        </p:blipFill>
        <p:spPr>
          <a:xfrm>
            <a:off x="12629473" y="8624781"/>
            <a:ext cx="10457967" cy="3771236"/>
          </a:xfrm>
          <a:prstGeom prst="rect">
            <a:avLst/>
          </a:prstGeom>
        </p:spPr>
      </p:pic>
      <p:sp>
        <p:nvSpPr>
          <p:cNvPr id="16" name="文本框 15">
            <a:extLst>
              <a:ext uri="{FF2B5EF4-FFF2-40B4-BE49-F238E27FC236}">
                <a16:creationId xmlns:a16="http://schemas.microsoft.com/office/drawing/2014/main" id="{394AA4E9-2BD9-8C7F-3065-359F323038DD}"/>
              </a:ext>
            </a:extLst>
          </p:cNvPr>
          <p:cNvSpPr txBox="1"/>
          <p:nvPr/>
        </p:nvSpPr>
        <p:spPr>
          <a:xfrm>
            <a:off x="17736207" y="10291517"/>
            <a:ext cx="5351233"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lang="en-US" altLang="zh-CN" dirty="0">
                <a:solidFill>
                  <a:schemeClr val="bg1"/>
                </a:solidFill>
              </a:rPr>
              <a:t>Part 2</a:t>
            </a:r>
            <a:endParaRPr kumimoji="0" lang="en-US" altLang="zh-CN" sz="2400" b="0" i="0" u="none" strike="noStrike" cap="none" spc="0" normalizeH="0" baseline="0" dirty="0">
              <a:ln>
                <a:noFill/>
              </a:ln>
              <a:solidFill>
                <a:schemeClr val="bg1"/>
              </a:solidFill>
              <a:effectLst/>
              <a:uFillTx/>
              <a:latin typeface="+mn-lt"/>
              <a:ea typeface="+mn-ea"/>
              <a:cs typeface="+mn-cs"/>
              <a:sym typeface="Helvetica Neue"/>
            </a:endParaRPr>
          </a:p>
          <a:p>
            <a:pPr marL="0" marR="0" indent="0" algn="ctr" defTabSz="2438338" rtl="0" fontAlgn="auto" latinLnBrk="0" hangingPunct="0">
              <a:lnSpc>
                <a:spcPct val="100000"/>
              </a:lnSpc>
              <a:spcBef>
                <a:spcPts val="0"/>
              </a:spcBef>
              <a:spcAft>
                <a:spcPts val="0"/>
              </a:spcAft>
              <a:buClrTx/>
              <a:buSzTx/>
              <a:buFontTx/>
              <a:buNone/>
              <a:tabLst/>
            </a:pPr>
            <a:r>
              <a:rPr kumimoji="0" lang="en-US" altLang="zh-CN" sz="2400" b="0" i="0" u="none" strike="noStrike" cap="none" spc="0" normalizeH="0" baseline="0" dirty="0">
                <a:ln>
                  <a:noFill/>
                </a:ln>
                <a:solidFill>
                  <a:schemeClr val="bg1"/>
                </a:solidFill>
                <a:effectLst/>
                <a:uFillTx/>
                <a:latin typeface="+mn-lt"/>
                <a:ea typeface="+mn-ea"/>
                <a:cs typeface="+mn-cs"/>
                <a:sym typeface="Helvetica Neue"/>
              </a:rPr>
              <a:t>Load all input and prepare for output</a:t>
            </a:r>
          </a:p>
        </p:txBody>
      </p:sp>
    </p:spTree>
    <p:extLst>
      <p:ext uri="{BB962C8B-B14F-4D97-AF65-F5344CB8AC3E}">
        <p14:creationId xmlns:p14="http://schemas.microsoft.com/office/powerpoint/2010/main" val="157794554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Rectangle"/>
          <p:cNvSpPr/>
          <p:nvPr/>
        </p:nvSpPr>
        <p:spPr>
          <a:xfrm>
            <a:off x="0" y="339972"/>
            <a:ext cx="24384001" cy="1314579"/>
          </a:xfrm>
          <a:prstGeom prst="rect">
            <a:avLst/>
          </a:prstGeom>
          <a:solidFill>
            <a:srgbClr val="8D9594"/>
          </a:solidFill>
          <a:ln w="12700">
            <a:miter lim="400000"/>
          </a:ln>
        </p:spPr>
        <p:txBody>
          <a:bodyPr lIns="50800" tIns="50800" rIns="50800" bIns="50800" anchor="ctr"/>
          <a:lstStyle/>
          <a:p>
            <a:pPr algn="l" defTabSz="825500">
              <a:defRPr sz="3200">
                <a:solidFill>
                  <a:srgbClr val="FFFFFF"/>
                </a:solidFill>
                <a:latin typeface="Helvetica Neue Medium"/>
                <a:ea typeface="Helvetica Neue Medium"/>
                <a:cs typeface="Helvetica Neue Medium"/>
                <a:sym typeface="Helvetica Neue Medium"/>
              </a:defRPr>
            </a:pPr>
            <a:r>
              <a:rPr lang="en-US" altLang="zh-CN" sz="4000" dirty="0"/>
              <a:t>Queue in CPPTRAJ</a:t>
            </a:r>
          </a:p>
        </p:txBody>
      </p:sp>
      <p:sp>
        <p:nvSpPr>
          <p:cNvPr id="169" name="Free energy landscape of RNA and protein"/>
          <p:cNvSpPr txBox="1"/>
          <p:nvPr/>
        </p:nvSpPr>
        <p:spPr>
          <a:xfrm>
            <a:off x="208739" y="628961"/>
            <a:ext cx="10860721" cy="736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ormAutofit lnSpcReduction="10000"/>
          </a:bodyPr>
          <a:lstStyle>
            <a:lvl1pPr marL="635000" indent="-635000" algn="l" defTabSz="825500">
              <a:buSzPct val="123000"/>
              <a:buChar char="•"/>
              <a:defRPr sz="4200">
                <a:solidFill>
                  <a:srgbClr val="FFFFFF"/>
                </a:solidFill>
                <a:latin typeface="Helvetica"/>
                <a:ea typeface="Helvetica"/>
                <a:cs typeface="Helvetica"/>
                <a:sym typeface="Helvetica"/>
              </a:defRPr>
            </a:lvl1pPr>
          </a:lstStyle>
          <a:p>
            <a:endParaRPr dirty="0"/>
          </a:p>
        </p:txBody>
      </p:sp>
      <p:pic>
        <p:nvPicPr>
          <p:cNvPr id="5" name="图片 4">
            <a:extLst>
              <a:ext uri="{FF2B5EF4-FFF2-40B4-BE49-F238E27FC236}">
                <a16:creationId xmlns:a16="http://schemas.microsoft.com/office/drawing/2014/main" id="{B981694B-A319-8435-AC7C-828794910E03}"/>
              </a:ext>
            </a:extLst>
          </p:cNvPr>
          <p:cNvPicPr>
            <a:picLocks noChangeAspect="1"/>
          </p:cNvPicPr>
          <p:nvPr/>
        </p:nvPicPr>
        <p:blipFill>
          <a:blip r:embed="rId2"/>
          <a:stretch>
            <a:fillRect/>
          </a:stretch>
        </p:blipFill>
        <p:spPr>
          <a:xfrm>
            <a:off x="2137387" y="2393749"/>
            <a:ext cx="10054613" cy="10693290"/>
          </a:xfrm>
          <a:prstGeom prst="rect">
            <a:avLst/>
          </a:prstGeom>
        </p:spPr>
      </p:pic>
      <p:pic>
        <p:nvPicPr>
          <p:cNvPr id="7" name="图片 6">
            <a:extLst>
              <a:ext uri="{FF2B5EF4-FFF2-40B4-BE49-F238E27FC236}">
                <a16:creationId xmlns:a16="http://schemas.microsoft.com/office/drawing/2014/main" id="{1456EFE3-C867-7CA9-B665-A9408D65616A}"/>
              </a:ext>
            </a:extLst>
          </p:cNvPr>
          <p:cNvPicPr>
            <a:picLocks noChangeAspect="1"/>
          </p:cNvPicPr>
          <p:nvPr/>
        </p:nvPicPr>
        <p:blipFill>
          <a:blip r:embed="rId3"/>
          <a:stretch>
            <a:fillRect/>
          </a:stretch>
        </p:blipFill>
        <p:spPr>
          <a:xfrm>
            <a:off x="14315088" y="3567349"/>
            <a:ext cx="8056782" cy="1614554"/>
          </a:xfrm>
          <a:prstGeom prst="rect">
            <a:avLst/>
          </a:prstGeom>
        </p:spPr>
      </p:pic>
      <p:sp>
        <p:nvSpPr>
          <p:cNvPr id="9" name="文本框 8">
            <a:extLst>
              <a:ext uri="{FF2B5EF4-FFF2-40B4-BE49-F238E27FC236}">
                <a16:creationId xmlns:a16="http://schemas.microsoft.com/office/drawing/2014/main" id="{CBD1E55F-1A74-F581-C65F-BD6C86DAAC42}"/>
              </a:ext>
            </a:extLst>
          </p:cNvPr>
          <p:cNvSpPr txBox="1"/>
          <p:nvPr/>
        </p:nvSpPr>
        <p:spPr>
          <a:xfrm>
            <a:off x="13905485" y="6257835"/>
            <a:ext cx="8875987" cy="1200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altLang="zh-CN" b="0" i="0" dirty="0">
                <a:effectLst/>
                <a:latin typeface="Roboto" panose="02000000000000000000" pitchFamily="2" charset="0"/>
              </a:rPr>
              <a:t>During a run, write frames to trajectory specified by filename in specified file format (Amber trajectory if none specified) after all Action processing has occurred.</a:t>
            </a:r>
            <a:endParaRPr lang="zh-CN" altLang="en-US" dirty="0"/>
          </a:p>
        </p:txBody>
      </p:sp>
      <p:sp>
        <p:nvSpPr>
          <p:cNvPr id="10" name="文本框 9">
            <a:extLst>
              <a:ext uri="{FF2B5EF4-FFF2-40B4-BE49-F238E27FC236}">
                <a16:creationId xmlns:a16="http://schemas.microsoft.com/office/drawing/2014/main" id="{189A5762-4346-6DBF-6682-640C3CF90E53}"/>
              </a:ext>
            </a:extLst>
          </p:cNvPr>
          <p:cNvSpPr txBox="1"/>
          <p:nvPr/>
        </p:nvSpPr>
        <p:spPr>
          <a:xfrm>
            <a:off x="17231710" y="10881292"/>
            <a:ext cx="4209393"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altLang="zh-CN" sz="2400" b="0" i="0" u="none" strike="noStrike" cap="none" spc="0" normalizeH="0" baseline="0" dirty="0">
                <a:ln>
                  <a:noFill/>
                </a:ln>
                <a:solidFill>
                  <a:srgbClr val="5E5E5E"/>
                </a:solidFill>
                <a:effectLst/>
                <a:uFillTx/>
                <a:latin typeface="+mn-lt"/>
                <a:ea typeface="+mn-ea"/>
                <a:cs typeface="+mn-cs"/>
                <a:sym typeface="Helvetica Neue"/>
              </a:rPr>
              <a:t>The last: write the dataset</a:t>
            </a:r>
            <a:endParaRPr kumimoji="0" lang="zh-CN" altLang="en-US" sz="2400" b="0" i="0" u="none" strike="noStrike" cap="none" spc="0" normalizeH="0" baseline="0" dirty="0">
              <a:ln>
                <a:noFill/>
              </a:ln>
              <a:solidFill>
                <a:srgbClr val="5E5E5E"/>
              </a:solidFill>
              <a:effectLst/>
              <a:uFillTx/>
              <a:latin typeface="+mn-lt"/>
              <a:ea typeface="+mn-ea"/>
              <a:cs typeface="+mn-cs"/>
              <a:sym typeface="Helvetica Neue"/>
            </a:endParaRPr>
          </a:p>
        </p:txBody>
      </p:sp>
      <p:sp>
        <p:nvSpPr>
          <p:cNvPr id="14" name="矩形 13">
            <a:extLst>
              <a:ext uri="{FF2B5EF4-FFF2-40B4-BE49-F238E27FC236}">
                <a16:creationId xmlns:a16="http://schemas.microsoft.com/office/drawing/2014/main" id="{1A951E29-5DC9-F553-86A2-D543C8486C49}"/>
              </a:ext>
            </a:extLst>
          </p:cNvPr>
          <p:cNvSpPr/>
          <p:nvPr/>
        </p:nvSpPr>
        <p:spPr>
          <a:xfrm>
            <a:off x="2137387" y="3216166"/>
            <a:ext cx="9651857" cy="1965737"/>
          </a:xfrm>
          <a:prstGeom prst="rect">
            <a:avLst/>
          </a:prstGeom>
          <a:noFill/>
          <a:ln w="12700" cap="flat">
            <a:solidFill>
              <a:srgbClr val="FF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5" name="文本框 14">
            <a:extLst>
              <a:ext uri="{FF2B5EF4-FFF2-40B4-BE49-F238E27FC236}">
                <a16:creationId xmlns:a16="http://schemas.microsoft.com/office/drawing/2014/main" id="{8E2A02FF-3AA9-9E05-BFE2-D7A02770F8C5}"/>
              </a:ext>
            </a:extLst>
          </p:cNvPr>
          <p:cNvSpPr txBox="1"/>
          <p:nvPr/>
        </p:nvSpPr>
        <p:spPr>
          <a:xfrm>
            <a:off x="12302357" y="2507816"/>
            <a:ext cx="2238703"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altLang="zh-CN" sz="2400" b="0" i="0" u="none" strike="noStrike" cap="none" spc="0" normalizeH="0" baseline="0" dirty="0">
                <a:ln>
                  <a:noFill/>
                </a:ln>
                <a:solidFill>
                  <a:srgbClr val="5E5E5E"/>
                </a:solidFill>
                <a:effectLst/>
                <a:uFillTx/>
                <a:latin typeface="+mn-lt"/>
                <a:ea typeface="+mn-ea"/>
                <a:cs typeface="+mn-cs"/>
                <a:sym typeface="Helvetica Neue"/>
              </a:rPr>
              <a:t>Reference Action</a:t>
            </a:r>
            <a:endParaRPr kumimoji="0" lang="zh-CN" altLang="en-US" sz="2400" b="0" i="0" u="none" strike="noStrike" cap="none" spc="0" normalizeH="0" baseline="0" dirty="0">
              <a:ln>
                <a:noFill/>
              </a:ln>
              <a:solidFill>
                <a:srgbClr val="5E5E5E"/>
              </a:solidFill>
              <a:effectLst/>
              <a:uFillTx/>
              <a:latin typeface="+mn-lt"/>
              <a:ea typeface="+mn-ea"/>
              <a:cs typeface="+mn-cs"/>
              <a:sym typeface="Helvetica Neue"/>
            </a:endParaRPr>
          </a:p>
        </p:txBody>
      </p:sp>
    </p:spTree>
    <p:extLst>
      <p:ext uri="{BB962C8B-B14F-4D97-AF65-F5344CB8AC3E}">
        <p14:creationId xmlns:p14="http://schemas.microsoft.com/office/powerpoint/2010/main" val="3106925309"/>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Rectangle"/>
          <p:cNvSpPr/>
          <p:nvPr/>
        </p:nvSpPr>
        <p:spPr>
          <a:xfrm>
            <a:off x="0" y="339972"/>
            <a:ext cx="24384001" cy="1314579"/>
          </a:xfrm>
          <a:prstGeom prst="rect">
            <a:avLst/>
          </a:prstGeom>
          <a:solidFill>
            <a:srgbClr val="8D9594"/>
          </a:solidFill>
          <a:ln w="12700">
            <a:miter lim="400000"/>
          </a:ln>
        </p:spPr>
        <p:txBody>
          <a:bodyPr lIns="50800" tIns="50800" rIns="50800" bIns="50800" anchor="ctr"/>
          <a:lstStyle/>
          <a:p>
            <a:pPr algn="l" defTabSz="825500">
              <a:defRPr sz="3200">
                <a:solidFill>
                  <a:srgbClr val="FFFFFF"/>
                </a:solidFill>
                <a:latin typeface="Helvetica Neue Medium"/>
                <a:ea typeface="Helvetica Neue Medium"/>
                <a:cs typeface="Helvetica Neue Medium"/>
                <a:sym typeface="Helvetica Neue Medium"/>
              </a:defRPr>
            </a:pPr>
            <a:r>
              <a:rPr lang="en-US" altLang="zh-CN" sz="4000" dirty="0"/>
              <a:t>Queue in CPPTRAJ</a:t>
            </a:r>
          </a:p>
        </p:txBody>
      </p:sp>
      <p:sp>
        <p:nvSpPr>
          <p:cNvPr id="169" name="Free energy landscape of RNA and protein"/>
          <p:cNvSpPr txBox="1"/>
          <p:nvPr/>
        </p:nvSpPr>
        <p:spPr>
          <a:xfrm>
            <a:off x="208739" y="628961"/>
            <a:ext cx="10860721" cy="736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ormAutofit lnSpcReduction="10000"/>
          </a:bodyPr>
          <a:lstStyle>
            <a:lvl1pPr marL="635000" indent="-635000" algn="l" defTabSz="825500">
              <a:buSzPct val="123000"/>
              <a:buChar char="•"/>
              <a:defRPr sz="4200">
                <a:solidFill>
                  <a:srgbClr val="FFFFFF"/>
                </a:solidFill>
                <a:latin typeface="Helvetica"/>
                <a:ea typeface="Helvetica"/>
                <a:cs typeface="Helvetica"/>
                <a:sym typeface="Helvetica"/>
              </a:defRPr>
            </a:lvl1pPr>
          </a:lstStyle>
          <a:p>
            <a:endParaRPr dirty="0"/>
          </a:p>
        </p:txBody>
      </p:sp>
      <p:pic>
        <p:nvPicPr>
          <p:cNvPr id="3" name="图片 2">
            <a:extLst>
              <a:ext uri="{FF2B5EF4-FFF2-40B4-BE49-F238E27FC236}">
                <a16:creationId xmlns:a16="http://schemas.microsoft.com/office/drawing/2014/main" id="{84FA7B68-0447-E895-6DF8-F2053D59F406}"/>
              </a:ext>
            </a:extLst>
          </p:cNvPr>
          <p:cNvPicPr>
            <a:picLocks noChangeAspect="1"/>
          </p:cNvPicPr>
          <p:nvPr/>
        </p:nvPicPr>
        <p:blipFill>
          <a:blip r:embed="rId2"/>
          <a:stretch>
            <a:fillRect/>
          </a:stretch>
        </p:blipFill>
        <p:spPr>
          <a:xfrm>
            <a:off x="1672181" y="4873671"/>
            <a:ext cx="8312946" cy="3968655"/>
          </a:xfrm>
          <a:prstGeom prst="rect">
            <a:avLst/>
          </a:prstGeom>
        </p:spPr>
      </p:pic>
      <p:sp>
        <p:nvSpPr>
          <p:cNvPr id="4" name="文本框 3">
            <a:extLst>
              <a:ext uri="{FF2B5EF4-FFF2-40B4-BE49-F238E27FC236}">
                <a16:creationId xmlns:a16="http://schemas.microsoft.com/office/drawing/2014/main" id="{2E183259-466B-1EA9-75B3-15A4F29A440F}"/>
              </a:ext>
            </a:extLst>
          </p:cNvPr>
          <p:cNvSpPr txBox="1"/>
          <p:nvPr/>
        </p:nvSpPr>
        <p:spPr>
          <a:xfrm>
            <a:off x="2896267" y="3226763"/>
            <a:ext cx="5864773"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altLang="zh-CN" sz="2400" b="0" i="0" u="none" strike="noStrike" cap="none" spc="0" normalizeH="0" baseline="0" dirty="0">
                <a:ln>
                  <a:noFill/>
                </a:ln>
                <a:solidFill>
                  <a:srgbClr val="5E5E5E"/>
                </a:solidFill>
                <a:effectLst/>
                <a:uFillTx/>
                <a:latin typeface="+mn-lt"/>
                <a:ea typeface="+mn-ea"/>
                <a:cs typeface="+mn-cs"/>
                <a:sym typeface="Helvetica Neue"/>
              </a:rPr>
              <a:t>A action command: </a:t>
            </a:r>
            <a:r>
              <a:rPr kumimoji="0" lang="en-US" altLang="zh-CN" sz="2400" b="1" i="0" u="none" strike="noStrike" cap="none" spc="0" normalizeH="0" baseline="0" dirty="0" err="1">
                <a:ln>
                  <a:noFill/>
                </a:ln>
                <a:solidFill>
                  <a:srgbClr val="5E5E5E"/>
                </a:solidFill>
                <a:effectLst/>
                <a:uFillTx/>
                <a:latin typeface="+mn-lt"/>
                <a:ea typeface="+mn-ea"/>
                <a:cs typeface="+mn-cs"/>
                <a:sym typeface="Helvetica Neue"/>
              </a:rPr>
              <a:t>outtraj</a:t>
            </a:r>
            <a:endParaRPr kumimoji="0" lang="zh-CN" altLang="en-US" sz="2400" b="1" i="0" u="none" strike="noStrike" cap="none" spc="0" normalizeH="0" baseline="0" dirty="0">
              <a:ln>
                <a:noFill/>
              </a:ln>
              <a:solidFill>
                <a:srgbClr val="5E5E5E"/>
              </a:solidFill>
              <a:effectLst/>
              <a:uFillTx/>
              <a:latin typeface="+mn-lt"/>
              <a:ea typeface="+mn-ea"/>
              <a:cs typeface="+mn-cs"/>
              <a:sym typeface="Helvetica Neue"/>
            </a:endParaRPr>
          </a:p>
        </p:txBody>
      </p:sp>
      <p:pic>
        <p:nvPicPr>
          <p:cNvPr id="6" name="图片 5">
            <a:extLst>
              <a:ext uri="{FF2B5EF4-FFF2-40B4-BE49-F238E27FC236}">
                <a16:creationId xmlns:a16="http://schemas.microsoft.com/office/drawing/2014/main" id="{BA2023E4-C7D1-D62A-8978-72096954F0C1}"/>
              </a:ext>
            </a:extLst>
          </p:cNvPr>
          <p:cNvPicPr>
            <a:picLocks noChangeAspect="1"/>
          </p:cNvPicPr>
          <p:nvPr/>
        </p:nvPicPr>
        <p:blipFill>
          <a:blip r:embed="rId3"/>
          <a:stretch>
            <a:fillRect/>
          </a:stretch>
        </p:blipFill>
        <p:spPr>
          <a:xfrm>
            <a:off x="11540860" y="3599316"/>
            <a:ext cx="11425179" cy="6517365"/>
          </a:xfrm>
          <a:prstGeom prst="rect">
            <a:avLst/>
          </a:prstGeom>
        </p:spPr>
      </p:pic>
    </p:spTree>
    <p:extLst>
      <p:ext uri="{BB962C8B-B14F-4D97-AF65-F5344CB8AC3E}">
        <p14:creationId xmlns:p14="http://schemas.microsoft.com/office/powerpoint/2010/main" val="1678606341"/>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Rectangle"/>
          <p:cNvSpPr/>
          <p:nvPr/>
        </p:nvSpPr>
        <p:spPr>
          <a:xfrm>
            <a:off x="0" y="339972"/>
            <a:ext cx="24384001" cy="1314579"/>
          </a:xfrm>
          <a:prstGeom prst="rect">
            <a:avLst/>
          </a:prstGeom>
          <a:solidFill>
            <a:srgbClr val="8D9594"/>
          </a:solidFill>
          <a:ln w="12700">
            <a:miter lim="400000"/>
          </a:ln>
        </p:spPr>
        <p:txBody>
          <a:bodyPr lIns="50800" tIns="50800" rIns="50800" bIns="50800" anchor="ctr"/>
          <a:lstStyle/>
          <a:p>
            <a:pPr algn="l" defTabSz="825500">
              <a:defRPr sz="3200">
                <a:solidFill>
                  <a:srgbClr val="FFFFFF"/>
                </a:solidFill>
                <a:latin typeface="Helvetica Neue Medium"/>
                <a:ea typeface="Helvetica Neue Medium"/>
                <a:cs typeface="Helvetica Neue Medium"/>
                <a:sym typeface="Helvetica Neue Medium"/>
              </a:defRPr>
            </a:pPr>
            <a:r>
              <a:rPr lang="en-US" altLang="zh-CN" sz="4000" dirty="0"/>
              <a:t>Queue in CPPTRAJ</a:t>
            </a:r>
          </a:p>
        </p:txBody>
      </p:sp>
      <p:sp>
        <p:nvSpPr>
          <p:cNvPr id="169" name="Free energy landscape of RNA and protein"/>
          <p:cNvSpPr txBox="1"/>
          <p:nvPr/>
        </p:nvSpPr>
        <p:spPr>
          <a:xfrm>
            <a:off x="208739" y="628961"/>
            <a:ext cx="10860721" cy="736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ormAutofit lnSpcReduction="10000"/>
          </a:bodyPr>
          <a:lstStyle>
            <a:lvl1pPr marL="635000" indent="-635000" algn="l" defTabSz="825500">
              <a:buSzPct val="123000"/>
              <a:buChar char="•"/>
              <a:defRPr sz="4200">
                <a:solidFill>
                  <a:srgbClr val="FFFFFF"/>
                </a:solidFill>
                <a:latin typeface="Helvetica"/>
                <a:ea typeface="Helvetica"/>
                <a:cs typeface="Helvetica"/>
                <a:sym typeface="Helvetica"/>
              </a:defRPr>
            </a:lvl1pPr>
          </a:lstStyle>
          <a:p>
            <a:endParaRPr dirty="0"/>
          </a:p>
        </p:txBody>
      </p:sp>
      <p:pic>
        <p:nvPicPr>
          <p:cNvPr id="3" name="图片 2">
            <a:extLst>
              <a:ext uri="{FF2B5EF4-FFF2-40B4-BE49-F238E27FC236}">
                <a16:creationId xmlns:a16="http://schemas.microsoft.com/office/drawing/2014/main" id="{2663E958-EAD8-2038-609B-1C0A62E77539}"/>
              </a:ext>
            </a:extLst>
          </p:cNvPr>
          <p:cNvPicPr>
            <a:picLocks noChangeAspect="1"/>
          </p:cNvPicPr>
          <p:nvPr/>
        </p:nvPicPr>
        <p:blipFill rotWithShape="1">
          <a:blip r:embed="rId2"/>
          <a:srcRect r="35998"/>
          <a:stretch/>
        </p:blipFill>
        <p:spPr>
          <a:xfrm>
            <a:off x="598121" y="3222572"/>
            <a:ext cx="8214804" cy="3286928"/>
          </a:xfrm>
          <a:prstGeom prst="rect">
            <a:avLst/>
          </a:prstGeom>
        </p:spPr>
      </p:pic>
      <p:pic>
        <p:nvPicPr>
          <p:cNvPr id="5" name="图片 4">
            <a:extLst>
              <a:ext uri="{FF2B5EF4-FFF2-40B4-BE49-F238E27FC236}">
                <a16:creationId xmlns:a16="http://schemas.microsoft.com/office/drawing/2014/main" id="{C1413A89-4966-EAEF-F223-AFFFD254304E}"/>
              </a:ext>
            </a:extLst>
          </p:cNvPr>
          <p:cNvPicPr>
            <a:picLocks noChangeAspect="1"/>
          </p:cNvPicPr>
          <p:nvPr/>
        </p:nvPicPr>
        <p:blipFill>
          <a:blip r:embed="rId3"/>
          <a:stretch>
            <a:fillRect/>
          </a:stretch>
        </p:blipFill>
        <p:spPr>
          <a:xfrm>
            <a:off x="598121" y="9073817"/>
            <a:ext cx="8214804" cy="3633189"/>
          </a:xfrm>
          <a:prstGeom prst="rect">
            <a:avLst/>
          </a:prstGeom>
        </p:spPr>
      </p:pic>
      <p:sp>
        <p:nvSpPr>
          <p:cNvPr id="6" name="文本框 5">
            <a:extLst>
              <a:ext uri="{FF2B5EF4-FFF2-40B4-BE49-F238E27FC236}">
                <a16:creationId xmlns:a16="http://schemas.microsoft.com/office/drawing/2014/main" id="{061693E3-2D70-EDF2-D256-147FCA35E9D7}"/>
              </a:ext>
            </a:extLst>
          </p:cNvPr>
          <p:cNvSpPr txBox="1"/>
          <p:nvPr/>
        </p:nvSpPr>
        <p:spPr>
          <a:xfrm>
            <a:off x="1403131" y="8096114"/>
            <a:ext cx="5596759"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altLang="zh-CN" sz="2400" b="0" i="0" u="none" strike="noStrike" cap="none" spc="0" normalizeH="0" baseline="0" dirty="0">
                <a:ln>
                  <a:noFill/>
                </a:ln>
                <a:solidFill>
                  <a:srgbClr val="5E5E5E"/>
                </a:solidFill>
                <a:effectLst/>
                <a:uFillTx/>
                <a:latin typeface="+mn-lt"/>
                <a:ea typeface="+mn-ea"/>
                <a:cs typeface="+mn-cs"/>
                <a:sym typeface="Helvetica Neue"/>
              </a:rPr>
              <a:t>Fragment processing split by ‘run’</a:t>
            </a:r>
            <a:endParaRPr kumimoji="0" lang="zh-CN" altLang="en-US" sz="2400" b="0" i="0" u="none" strike="noStrike" cap="none" spc="0" normalizeH="0" baseline="0" dirty="0">
              <a:ln>
                <a:noFill/>
              </a:ln>
              <a:solidFill>
                <a:srgbClr val="5E5E5E"/>
              </a:solidFill>
              <a:effectLst/>
              <a:uFillTx/>
              <a:latin typeface="+mn-lt"/>
              <a:ea typeface="+mn-ea"/>
              <a:cs typeface="+mn-cs"/>
              <a:sym typeface="Helvetica Neue"/>
            </a:endParaRPr>
          </a:p>
        </p:txBody>
      </p:sp>
      <p:pic>
        <p:nvPicPr>
          <p:cNvPr id="8" name="图片 7">
            <a:extLst>
              <a:ext uri="{FF2B5EF4-FFF2-40B4-BE49-F238E27FC236}">
                <a16:creationId xmlns:a16="http://schemas.microsoft.com/office/drawing/2014/main" id="{03F068B4-02E4-3A35-26E2-DF1A874E717D}"/>
              </a:ext>
            </a:extLst>
          </p:cNvPr>
          <p:cNvPicPr>
            <a:picLocks noChangeAspect="1"/>
          </p:cNvPicPr>
          <p:nvPr/>
        </p:nvPicPr>
        <p:blipFill>
          <a:blip r:embed="rId4"/>
          <a:stretch>
            <a:fillRect/>
          </a:stretch>
        </p:blipFill>
        <p:spPr>
          <a:xfrm>
            <a:off x="13456170" y="2694148"/>
            <a:ext cx="9818583" cy="2603066"/>
          </a:xfrm>
          <a:prstGeom prst="rect">
            <a:avLst/>
          </a:prstGeom>
        </p:spPr>
      </p:pic>
      <p:pic>
        <p:nvPicPr>
          <p:cNvPr id="10" name="图片 9">
            <a:extLst>
              <a:ext uri="{FF2B5EF4-FFF2-40B4-BE49-F238E27FC236}">
                <a16:creationId xmlns:a16="http://schemas.microsoft.com/office/drawing/2014/main" id="{47335A32-540D-41B8-46B2-A242A1A63B3B}"/>
              </a:ext>
            </a:extLst>
          </p:cNvPr>
          <p:cNvPicPr>
            <a:picLocks noChangeAspect="1"/>
          </p:cNvPicPr>
          <p:nvPr/>
        </p:nvPicPr>
        <p:blipFill>
          <a:blip r:embed="rId5"/>
          <a:stretch>
            <a:fillRect/>
          </a:stretch>
        </p:blipFill>
        <p:spPr>
          <a:xfrm>
            <a:off x="13456170" y="6336811"/>
            <a:ext cx="9818582" cy="2965839"/>
          </a:xfrm>
          <a:prstGeom prst="rect">
            <a:avLst/>
          </a:prstGeom>
        </p:spPr>
      </p:pic>
      <p:pic>
        <p:nvPicPr>
          <p:cNvPr id="12" name="图片 11">
            <a:extLst>
              <a:ext uri="{FF2B5EF4-FFF2-40B4-BE49-F238E27FC236}">
                <a16:creationId xmlns:a16="http://schemas.microsoft.com/office/drawing/2014/main" id="{90472738-3788-3E0E-8B32-2D7D04491C93}"/>
              </a:ext>
            </a:extLst>
          </p:cNvPr>
          <p:cNvPicPr>
            <a:picLocks noChangeAspect="1"/>
          </p:cNvPicPr>
          <p:nvPr/>
        </p:nvPicPr>
        <p:blipFill>
          <a:blip r:embed="rId6"/>
          <a:stretch>
            <a:fillRect/>
          </a:stretch>
        </p:blipFill>
        <p:spPr>
          <a:xfrm>
            <a:off x="13456170" y="10222671"/>
            <a:ext cx="9818582" cy="3028247"/>
          </a:xfrm>
          <a:prstGeom prst="rect">
            <a:avLst/>
          </a:prstGeom>
        </p:spPr>
      </p:pic>
      <p:sp>
        <p:nvSpPr>
          <p:cNvPr id="13" name="文本框 12">
            <a:extLst>
              <a:ext uri="{FF2B5EF4-FFF2-40B4-BE49-F238E27FC236}">
                <a16:creationId xmlns:a16="http://schemas.microsoft.com/office/drawing/2014/main" id="{7A1E2A53-CFAD-B808-532E-BC7674B9885F}"/>
              </a:ext>
            </a:extLst>
          </p:cNvPr>
          <p:cNvSpPr txBox="1"/>
          <p:nvPr/>
        </p:nvSpPr>
        <p:spPr>
          <a:xfrm>
            <a:off x="8939048" y="7406633"/>
            <a:ext cx="4067504"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lang="en-US" altLang="zh-CN" dirty="0"/>
              <a:t>Repeat load files</a:t>
            </a:r>
            <a:endParaRPr kumimoji="0" lang="zh-CN" altLang="en-US" sz="2400" b="0" i="0" u="none" strike="noStrike" cap="none" spc="0" normalizeH="0" baseline="0" dirty="0">
              <a:ln>
                <a:noFill/>
              </a:ln>
              <a:solidFill>
                <a:srgbClr val="5E5E5E"/>
              </a:solidFill>
              <a:effectLst/>
              <a:uFillTx/>
              <a:latin typeface="+mn-lt"/>
              <a:ea typeface="+mn-ea"/>
              <a:cs typeface="+mn-cs"/>
              <a:sym typeface="Helvetica Neue"/>
            </a:endParaRPr>
          </a:p>
        </p:txBody>
      </p:sp>
    </p:spTree>
    <p:extLst>
      <p:ext uri="{BB962C8B-B14F-4D97-AF65-F5344CB8AC3E}">
        <p14:creationId xmlns:p14="http://schemas.microsoft.com/office/powerpoint/2010/main" val="4268286567"/>
      </p:ext>
    </p:extLst>
  </p:cSld>
  <p:clrMapOvr>
    <a:masterClrMapping/>
  </p:clrMapOvr>
  <p:transition spd="med"/>
</p:sld>
</file>

<file path=ppt/theme/theme1.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326</TotalTime>
  <Words>379</Words>
  <Application>Microsoft Office PowerPoint</Application>
  <PresentationFormat>自定义</PresentationFormat>
  <Paragraphs>66</Paragraphs>
  <Slides>10</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10</vt:i4>
      </vt:variant>
    </vt:vector>
  </HeadingPairs>
  <TitlesOfParts>
    <vt:vector size="18" baseType="lpstr">
      <vt:lpstr>Droid Serif</vt:lpstr>
      <vt:lpstr>Helvetica Neue</vt:lpstr>
      <vt:lpstr>Helvetica Neue Medium</vt:lpstr>
      <vt:lpstr>Arial</vt:lpstr>
      <vt:lpstr>Helvetica</vt:lpstr>
      <vt:lpstr>Roboto</vt:lpstr>
      <vt:lpstr>Times New Roman</vt:lpstr>
      <vt:lpstr>21_BasicWhite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cp:lastModifiedBy>Wang Banglong</cp:lastModifiedBy>
  <cp:revision>45</cp:revision>
  <dcterms:modified xsi:type="dcterms:W3CDTF">2023-11-17T14:51:48Z</dcterms:modified>
</cp:coreProperties>
</file>