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350" r:id="rId3"/>
    <p:sldId id="351" r:id="rId4"/>
    <p:sldId id="352" r:id="rId5"/>
    <p:sldId id="348" r:id="rId6"/>
    <p:sldId id="346" r:id="rId7"/>
    <p:sldId id="34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91" autoAdjust="0"/>
    <p:restoredTop sz="89647" autoAdjust="0"/>
  </p:normalViewPr>
  <p:slideViewPr>
    <p:cSldViewPr snapToGrid="0">
      <p:cViewPr varScale="1">
        <p:scale>
          <a:sx n="66" d="100"/>
          <a:sy n="66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AEBCD-3F27-4810-AD96-A8FB18525788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C79AB-8F6F-4BEB-91B1-98593ADFDF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3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t</a:t>
            </a:r>
            <a:r>
              <a:rPr lang="zh-CN" altLang="en-US" dirty="0"/>
              <a:t>时间 </a:t>
            </a:r>
            <a:r>
              <a:rPr lang="en-US" altLang="zh-CN" dirty="0"/>
              <a:t>p </a:t>
            </a:r>
            <a:r>
              <a:rPr lang="zh-CN" altLang="en-US" dirty="0"/>
              <a:t>给定时间内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出现的频率（对应到直方图中就是一个特定宽度的变量），因此在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模拟中，可以根据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来得到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我们可以选择一个特定的路径，从感兴趣的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状态到感兴趣的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状态。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C79AB-8F6F-4BEB-91B1-98593ADFDF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59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Ni: </a:t>
            </a:r>
            <a:r>
              <a:rPr lang="zh-CN" altLang="en-US" dirty="0"/>
              <a:t>第</a:t>
            </a:r>
            <a:r>
              <a:rPr lang="en-US" altLang="zh-CN" dirty="0" err="1"/>
              <a:t>i</a:t>
            </a:r>
            <a:r>
              <a:rPr lang="zh-CN" altLang="en-US" dirty="0"/>
              <a:t>次模拟中的总数，</a:t>
            </a:r>
            <a:r>
              <a:rPr lang="en-US" altLang="zh-CN" dirty="0"/>
              <a:t>nil</a:t>
            </a:r>
            <a:r>
              <a:rPr lang="zh-CN" altLang="en-US" dirty="0"/>
              <a:t>指的是第</a:t>
            </a:r>
            <a:r>
              <a:rPr lang="en-US" altLang="zh-CN" dirty="0" err="1"/>
              <a:t>i</a:t>
            </a:r>
            <a:r>
              <a:rPr lang="zh-CN" altLang="en-US" dirty="0"/>
              <a:t>次模拟中落到第</a:t>
            </a:r>
            <a:r>
              <a:rPr lang="en-US" altLang="zh-CN" dirty="0"/>
              <a:t>l</a:t>
            </a:r>
            <a:r>
              <a:rPr lang="zh-CN" altLang="en-US" dirty="0"/>
              <a:t>个</a:t>
            </a:r>
            <a:r>
              <a:rPr lang="en-US" altLang="zh-CN" dirty="0"/>
              <a:t>bin</a:t>
            </a:r>
            <a:r>
              <a:rPr lang="zh-CN" altLang="en-US" dirty="0"/>
              <a:t>中的数量。我们需要知道它在不受偏置势的影响下，落到每个</a:t>
            </a:r>
            <a:r>
              <a:rPr lang="en-US" altLang="zh-CN" dirty="0"/>
              <a:t>Bin</a:t>
            </a:r>
            <a:r>
              <a:rPr lang="zh-CN" altLang="en-US" dirty="0"/>
              <a:t>里面的概率。其中</a:t>
            </a:r>
            <a:r>
              <a:rPr lang="en-US" altLang="zh-CN" dirty="0"/>
              <a:t>kb</a:t>
            </a:r>
            <a:r>
              <a:rPr lang="zh-CN" altLang="en-US" dirty="0"/>
              <a:t>是玻尔兹曼常数，</a:t>
            </a:r>
            <a:r>
              <a:rPr lang="en-US" altLang="zh-CN" dirty="0"/>
              <a:t>delta l</a:t>
            </a:r>
            <a:r>
              <a:rPr lang="zh-CN" altLang="en-US" dirty="0"/>
              <a:t>是</a:t>
            </a:r>
            <a:r>
              <a:rPr lang="en-US" altLang="zh-CN" dirty="0"/>
              <a:t>bin l</a:t>
            </a:r>
            <a:r>
              <a:rPr lang="zh-CN" altLang="en-US" dirty="0"/>
              <a:t>的长度。</a:t>
            </a:r>
            <a:endParaRPr lang="en-US" altLang="zh-CN" dirty="0"/>
          </a:p>
          <a:p>
            <a:r>
              <a:rPr lang="en-US" altLang="zh-CN" dirty="0" err="1"/>
              <a:t>cil</a:t>
            </a:r>
            <a:r>
              <a:rPr lang="zh-CN" altLang="en-US" dirty="0"/>
              <a:t>受到</a:t>
            </a:r>
            <a:r>
              <a:rPr lang="en-US" altLang="zh-CN" dirty="0"/>
              <a:t>window</a:t>
            </a:r>
            <a:r>
              <a:rPr lang="zh-CN" altLang="en-US" dirty="0"/>
              <a:t>中心的偏置势的影响，</a:t>
            </a:r>
            <a:r>
              <a:rPr lang="en-US" altLang="zh-CN" dirty="0"/>
              <a:t>fi</a:t>
            </a:r>
            <a:r>
              <a:rPr lang="zh-CN" altLang="en-US" dirty="0"/>
              <a:t>是一个归一化的因子，保证所有的</a:t>
            </a:r>
            <a:r>
              <a:rPr lang="en-US" altLang="zh-CN" dirty="0" err="1"/>
              <a:t>pil</a:t>
            </a:r>
            <a:r>
              <a:rPr lang="zh-CN" altLang="en-US" dirty="0"/>
              <a:t>之和为</a:t>
            </a:r>
            <a:r>
              <a:rPr lang="en-US" altLang="zh-CN" dirty="0"/>
              <a:t>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C79AB-8F6F-4BEB-91B1-98593ADFDF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246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第一个：多项分布的最大似然估计，也就是 在</a:t>
            </a:r>
            <a:r>
              <a:rPr lang="en-US" altLang="zh-CN" dirty="0"/>
              <a:t>pi1,pi2,...</a:t>
            </a:r>
            <a:r>
              <a:rPr lang="en-US" altLang="zh-CN" dirty="0" err="1"/>
              <a:t>piM</a:t>
            </a:r>
            <a:r>
              <a:rPr lang="zh-CN" altLang="en-US" dirty="0"/>
              <a:t>的概率下，落入对应</a:t>
            </a:r>
            <a:r>
              <a:rPr lang="en-US" altLang="zh-CN" dirty="0"/>
              <a:t>Bin</a:t>
            </a:r>
            <a:r>
              <a:rPr lang="zh-CN" altLang="en-US" dirty="0"/>
              <a:t>的数量为</a:t>
            </a:r>
            <a:r>
              <a:rPr lang="en-US" altLang="zh-CN" dirty="0"/>
              <a:t>ni1,..niM</a:t>
            </a:r>
            <a:r>
              <a:rPr lang="zh-CN" altLang="en-US" dirty="0"/>
              <a:t>的概率</a:t>
            </a:r>
            <a:endParaRPr lang="en-US" altLang="zh-CN" dirty="0"/>
          </a:p>
          <a:p>
            <a:r>
              <a:rPr lang="zh-CN" altLang="en-US" dirty="0"/>
              <a:t>如果考虑所有窗口，由于窗口之间彼此独立，因此得到一个整体的可能性</a:t>
            </a:r>
            <a:r>
              <a:rPr lang="en-US" altLang="zh-CN" dirty="0"/>
              <a:t>P({nil}|p1,..pM)</a:t>
            </a:r>
          </a:p>
          <a:p>
            <a:r>
              <a:rPr lang="en-US" altLang="zh-CN" dirty="0" err="1"/>
              <a:t>Ml</a:t>
            </a:r>
            <a:r>
              <a:rPr lang="zh-CN" altLang="en-US" dirty="0"/>
              <a:t>是 在</a:t>
            </a:r>
            <a:r>
              <a:rPr lang="en-US" altLang="zh-CN" dirty="0"/>
              <a:t>bin l</a:t>
            </a:r>
            <a:r>
              <a:rPr lang="zh-CN" altLang="en-US" dirty="0"/>
              <a:t>里的所有样本（实际） 底下的 加和：本来应该落入</a:t>
            </a:r>
            <a:r>
              <a:rPr lang="en-US" altLang="zh-CN" dirty="0"/>
              <a:t>l bin</a:t>
            </a:r>
            <a:r>
              <a:rPr lang="zh-CN" altLang="en-US" dirty="0"/>
              <a:t>的样本</a:t>
            </a:r>
            <a:r>
              <a:rPr lang="en-US" altLang="zh-CN" dirty="0"/>
              <a:t>·</a:t>
            </a:r>
            <a:r>
              <a:rPr lang="zh-CN" altLang="en-US" dirty="0"/>
              <a:t>、</a:t>
            </a:r>
            <a:endParaRPr lang="en-US" altLang="zh-CN" dirty="0"/>
          </a:p>
          <a:p>
            <a:r>
              <a:rPr lang="en-US" altLang="zh-CN" dirty="0"/>
              <a:t>pl</a:t>
            </a:r>
            <a:r>
              <a:rPr lang="zh-CN" altLang="en-US" dirty="0"/>
              <a:t>和</a:t>
            </a:r>
            <a:r>
              <a:rPr lang="en-US" altLang="zh-CN" dirty="0"/>
              <a:t>fi</a:t>
            </a:r>
            <a:r>
              <a:rPr lang="zh-CN" altLang="en-US" dirty="0"/>
              <a:t>的迭代，直到最后基本达到一致。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可以认为</a:t>
            </a:r>
            <a:r>
              <a:rPr lang="en-US" altLang="zh-CN" dirty="0"/>
              <a:t>fi</a:t>
            </a:r>
            <a:r>
              <a:rPr lang="zh-CN" altLang="en-US" dirty="0"/>
              <a:t>是加权函数</a:t>
            </a:r>
            <a:r>
              <a:rPr lang="en-US" altLang="zh-CN" dirty="0"/>
              <a:t>.</a:t>
            </a:r>
            <a:r>
              <a:rPr lang="zh-CN" altLang="en-US" dirty="0"/>
              <a:t>求解最大值，一般需要导数等于</a:t>
            </a:r>
            <a:r>
              <a:rPr lang="en-US" altLang="zh-CN" dirty="0"/>
              <a:t>0.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C79AB-8F6F-4BEB-91B1-98593ADFDF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90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如果多个窗口的</a:t>
            </a:r>
            <a:r>
              <a:rPr lang="en-US" altLang="zh-CN" dirty="0"/>
              <a:t>Ai</a:t>
            </a:r>
            <a:r>
              <a:rPr lang="zh-CN" altLang="en-US" dirty="0"/>
              <a:t>要被合并成一个整体的</a:t>
            </a:r>
            <a:r>
              <a:rPr lang="en-US" altLang="zh-CN" dirty="0"/>
              <a:t>A, </a:t>
            </a:r>
            <a:r>
              <a:rPr lang="zh-CN" altLang="en-US" dirty="0"/>
              <a:t>那需要计算</a:t>
            </a:r>
            <a:r>
              <a:rPr lang="en-US" altLang="zh-CN" dirty="0"/>
              <a:t>Fi</a:t>
            </a:r>
            <a:r>
              <a:rPr lang="zh-CN" altLang="en-US" dirty="0"/>
              <a:t>。</a:t>
            </a:r>
            <a:r>
              <a:rPr lang="en-US" altLang="zh-CN" dirty="0"/>
              <a:t>K</a:t>
            </a:r>
            <a:r>
              <a:rPr lang="zh-CN" altLang="en-US" dirty="0"/>
              <a:t>是</a:t>
            </a:r>
            <a:r>
              <a:rPr lang="en-US" altLang="zh-CN" dirty="0"/>
              <a:t>bias</a:t>
            </a:r>
            <a:r>
              <a:rPr lang="zh-CN" altLang="en-US" dirty="0"/>
              <a:t>的</a:t>
            </a:r>
            <a:r>
              <a:rPr lang="en-US" altLang="zh-CN" dirty="0"/>
              <a:t>strength</a:t>
            </a:r>
            <a:r>
              <a:rPr lang="zh-CN" altLang="en-US" dirty="0"/>
              <a:t>，不能太大（</a:t>
            </a:r>
            <a:r>
              <a:rPr lang="en-US" altLang="zh-CN" dirty="0"/>
              <a:t>narrow biased distribution</a:t>
            </a:r>
            <a:r>
              <a:rPr lang="zh-CN" altLang="en-US" dirty="0"/>
              <a:t>）也不能太小（无法跨越</a:t>
            </a:r>
            <a:r>
              <a:rPr lang="en-US" altLang="zh-CN" dirty="0"/>
              <a:t>barrier</a:t>
            </a:r>
            <a:r>
              <a:rPr lang="zh-CN" altLang="en-US" dirty="0"/>
              <a:t>）</a:t>
            </a:r>
            <a:r>
              <a:rPr lang="en-US" altLang="zh-CN" dirty="0"/>
              <a:t>.WHAM </a:t>
            </a:r>
            <a:r>
              <a:rPr lang="zh-CN" altLang="en-US" dirty="0"/>
              <a:t>需要有偏分布的重叠，而</a:t>
            </a:r>
            <a:r>
              <a:rPr lang="en-US" altLang="zh-CN" dirty="0"/>
              <a:t>UI</a:t>
            </a:r>
            <a:r>
              <a:rPr lang="zh-CN" altLang="en-US" dirty="0"/>
              <a:t>则不需要。一般来说，合理的下一个窗口应该从前一个的半高峰位置起始。 </a:t>
            </a:r>
            <a:r>
              <a:rPr lang="en-US" altLang="zh-CN" dirty="0"/>
              <a:t>Ni</a:t>
            </a:r>
            <a:r>
              <a:rPr lang="zh-CN" altLang="en-US" dirty="0"/>
              <a:t>是第</a:t>
            </a:r>
            <a:r>
              <a:rPr lang="en-US" altLang="zh-CN" dirty="0" err="1"/>
              <a:t>i</a:t>
            </a:r>
            <a:r>
              <a:rPr lang="zh-CN" altLang="en-US" dirty="0"/>
              <a:t>个窗口的采样数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pi</a:t>
            </a:r>
            <a:r>
              <a:rPr lang="zh-CN" altLang="en-US" dirty="0"/>
              <a:t>权重就是 </a:t>
            </a:r>
            <a:r>
              <a:rPr lang="en-US" altLang="zh-CN" dirty="0"/>
              <a:t>coupling parameter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C79AB-8F6F-4BEB-91B1-98593ADFDF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48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wi</a:t>
            </a:r>
            <a:r>
              <a:rPr lang="en-US" altLang="zh-CN" dirty="0"/>
              <a:t> </a:t>
            </a:r>
            <a:r>
              <a:rPr lang="zh-CN" altLang="en-US" dirty="0"/>
              <a:t>只依赖于反应坐标， </a:t>
            </a:r>
            <a:r>
              <a:rPr lang="en-US" altLang="zh-CN" dirty="0"/>
              <a:t>b: biased quantities, u: unbiased quantities</a:t>
            </a:r>
            <a:r>
              <a:rPr lang="zh-CN" altLang="en-US" dirty="0"/>
              <a:t>，正常情况下，没有上标的都是无偏统计量。</a:t>
            </a:r>
            <a:endParaRPr lang="en-US" altLang="zh-CN" dirty="0"/>
          </a:p>
          <a:p>
            <a:r>
              <a:rPr lang="en-US" altLang="zh-CN" dirty="0" err="1"/>
              <a:t>Pib</a:t>
            </a:r>
            <a:r>
              <a:rPr lang="en-US" altLang="zh-CN" dirty="0"/>
              <a:t>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dirty="0"/>
              <a:t>)</a:t>
            </a:r>
            <a:r>
              <a:rPr lang="zh-CN" altLang="en-US" dirty="0"/>
              <a:t>从</a:t>
            </a:r>
            <a:r>
              <a:rPr lang="en-US" altLang="zh-CN" dirty="0"/>
              <a:t>Biased system MD</a:t>
            </a:r>
            <a:r>
              <a:rPr lang="zh-CN" altLang="en-US" dirty="0"/>
              <a:t>中得到，</a:t>
            </a:r>
            <a:r>
              <a:rPr lang="en-US" altLang="zh-CN" dirty="0" err="1"/>
              <a:t>wi</a:t>
            </a:r>
            <a:r>
              <a:rPr lang="en-US" altLang="zh-CN" dirty="0"/>
              <a:t>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dirty="0"/>
              <a:t>)</a:t>
            </a:r>
            <a:r>
              <a:rPr lang="zh-CN" altLang="en-US" dirty="0"/>
              <a:t>从整个系统中得到，</a:t>
            </a:r>
            <a:r>
              <a:rPr lang="en-US" altLang="zh-CN" dirty="0"/>
              <a:t>Fi</a:t>
            </a:r>
            <a:r>
              <a:rPr lang="zh-CN" altLang="en-US" dirty="0"/>
              <a:t>只与</a:t>
            </a:r>
            <a:r>
              <a:rPr lang="en-US" altLang="zh-CN" dirty="0" err="1"/>
              <a:t>wi</a:t>
            </a:r>
            <a:r>
              <a:rPr lang="zh-CN" altLang="en-US" dirty="0"/>
              <a:t>有关，而与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无关，因此可以</a:t>
            </a:r>
            <a:r>
              <a:rPr lang="zh-CN" altLang="en-US" dirty="0"/>
              <a:t>计算出</a:t>
            </a:r>
            <a:r>
              <a:rPr lang="en-US" altLang="zh-CN" dirty="0"/>
              <a:t>Ai(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dirty="0"/>
              <a:t>)</a:t>
            </a:r>
            <a:r>
              <a:rPr lang="zh-CN" altLang="en-US" dirty="0"/>
              <a:t>，这样就能得到想要的无偏</a:t>
            </a:r>
            <a:r>
              <a:rPr lang="en-US" altLang="zh-CN" dirty="0"/>
              <a:t>Ai</a:t>
            </a:r>
          </a:p>
          <a:p>
            <a:r>
              <a:rPr lang="zh-CN" altLang="en-US" dirty="0"/>
              <a:t>认为： </a:t>
            </a:r>
            <a:r>
              <a:rPr lang="en-US" altLang="zh-CN" dirty="0"/>
              <a:t>biased window density are Gaussian in form </a:t>
            </a:r>
            <a:r>
              <a:rPr lang="en-US" altLang="zh-CN" dirty="0">
                <a:sym typeface="Wingdings" panose="05000000000000000000" pitchFamily="2" charset="2"/>
              </a:rPr>
              <a:t> sampling error, reduce error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C79AB-8F6F-4BEB-91B1-98593ADFDF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9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E322C-639D-6309-42F6-83078E0B0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1384D9-092E-3D6E-687E-3CBD7A545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8233CB-6920-ECDE-1DF9-7FAF442CB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6B566E-9653-72DC-53E3-9E77C365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21AF9E-9F9F-98B8-1263-CBA6BA28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25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13D68F-0B1C-DDE2-76AF-284254EB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97F498-066F-80D7-7589-28FA9E914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15BB08-3BC5-FAB6-2602-BF06806CB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C4ACBC-483D-618B-FB72-571668DBA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FC9AE0-020E-2CA7-61E2-75839D39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18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DE833C9-A604-D06F-E0FF-6B75322B3D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954008-5871-EEF4-7E2C-1E8BCE18B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6D8C91-061A-651B-2FBE-FCE92166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ACB0B2-5889-94BD-FABC-5837D603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B09044-6E88-818A-6516-CEC89ABC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4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A35454-21FF-7493-29E5-186D991D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00553-2194-9774-6CCA-E3FECF3A6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6032C3-DADD-757F-2E72-603C4F10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D79738-919B-B47B-EB7E-73344999B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28F9A4-5E67-D576-4B49-ECF2569C9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81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342323-38DC-EC0C-86C0-2C4C42BF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CB4A72-1E62-0D16-A302-C5D33855F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2E7B9B-BA3C-C085-B97D-ADB1203A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849643-938E-FC65-4CF4-AE515EC5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E6CD6D-52DE-CCFA-6513-E4C95DCB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14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E582C-4D66-BD74-606D-A7225E9C2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C794C3-0ACA-548D-8910-485503AC6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8D882D1-9378-3160-8641-A673F1612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154806-A1FC-6CA9-0AE1-73BABA984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56E4E-FED4-F07B-8011-EB106267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56DE75-37A6-1E9B-8174-4B1269074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2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6292F-B75E-5403-BA40-93E22B58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F81BED-E77F-E933-E9F1-821383852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A9BE8C-4AE6-8202-836D-A3B349B68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841A96C-CF97-6FDA-8698-D5EAACF3E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D84F9C-EDA8-B66B-A634-E7739551D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F68D67-4865-C78A-C46D-4950DAB0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9BBC862-852A-EA51-227E-BA053083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767F41-C8A6-09E2-D3F4-A8046923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03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12642-94B0-B964-B96C-DA9A2B05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912AEA-D88C-AC3A-EB22-99DAE308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717F12-0685-8D05-006C-47CE487E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976C5C-F42F-EDA0-D3B6-00D2C212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59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650376-5391-FB97-5F67-FADC6387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148701-7B25-08F4-196C-7D6EFD1A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157313-666E-2DC3-634D-71738B41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6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D07CC-DAF1-6D04-2E68-89F443F4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785252-D472-DD50-DD7C-0C35F83CA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E059B9-6F8E-C064-011C-C5FEFCEBE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3FD19D-2628-DA87-8876-F1D679D39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310202-655B-7CDF-8B2F-BFCACC39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AC4E16-38B7-91D3-16EB-45B0551A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86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0B09-6152-E48C-267A-E08FC0BD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4AE09F-F7C4-C598-DEAA-980E5F759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BF88BD3-D2D6-745B-7458-7D03E5CE9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5C7FE9-6C04-00BE-06A5-24677E97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DA255B-FD3D-0C0F-3EE4-02F10AD9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FAFA1D-2AF3-84F7-B6F7-BCBB73A4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89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666564D-9EEE-DFF3-55CC-C817A133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C0286B-69A9-9E90-4228-5024C26D7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9FD043-EE0F-3B38-5B50-10BF7A614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8AFEA-E720-4055-93C8-D934ACFD093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F5F2FA-6B3F-1FB9-2644-9CE8EAA0D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BBDBBF-08B3-A9B0-ED65-810C8DA35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C5EA-19AC-4D55-B3FB-47CDE2983F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61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7.png"/><Relationship Id="rId4" Type="http://schemas.openxmlformats.org/officeDocument/2006/relationships/image" Target="../media/image29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s://zhuanlan.zhihu.com/p/507697188" TargetMode="Externa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8CFDF-A24C-49EA-AB8D-741BE8C5D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078" y="2025799"/>
            <a:ext cx="10867429" cy="1403201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Calibri" panose="020F0502020204030204" pitchFamily="34" charset="0"/>
                <a:cs typeface="Calibri" panose="020F0502020204030204" pitchFamily="34" charset="0"/>
              </a:rPr>
              <a:t>Weighted Histogram Analysis Method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87247BD-C5C6-4483-B0FE-CE518052F62E}"/>
              </a:ext>
            </a:extLst>
          </p:cNvPr>
          <p:cNvSpPr txBox="1">
            <a:spLocks/>
          </p:cNvSpPr>
          <p:nvPr/>
        </p:nvSpPr>
        <p:spPr>
          <a:xfrm>
            <a:off x="2401614" y="4720883"/>
            <a:ext cx="7388772" cy="117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Lu YAN</a:t>
            </a:r>
          </a:p>
          <a:p>
            <a:endParaRPr lang="en-US" altLang="zh-CN" dirty="0"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B5D08D1C-A0D2-40DD-892D-5C9EE2BBAA53}"/>
              </a:ext>
            </a:extLst>
          </p:cNvPr>
          <p:cNvSpPr/>
          <p:nvPr/>
        </p:nvSpPr>
        <p:spPr>
          <a:xfrm>
            <a:off x="2401614" y="4138043"/>
            <a:ext cx="7966642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31FD0-09D6-46F6-A665-D0DC4292A6DB}"/>
              </a:ext>
            </a:extLst>
          </p:cNvPr>
          <p:cNvSpPr/>
          <p:nvPr/>
        </p:nvSpPr>
        <p:spPr>
          <a:xfrm>
            <a:off x="620111" y="670693"/>
            <a:ext cx="84083" cy="5154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AC90D1-FFAE-4250-9841-C1A563BDF54F}"/>
              </a:ext>
            </a:extLst>
          </p:cNvPr>
          <p:cNvSpPr txBox="1"/>
          <p:nvPr/>
        </p:nvSpPr>
        <p:spPr>
          <a:xfrm>
            <a:off x="704194" y="697586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2023/12/2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7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9D480B7-289F-5E77-41AF-3739FC2E5048}"/>
              </a:ext>
            </a:extLst>
          </p:cNvPr>
          <p:cNvSpPr/>
          <p:nvPr/>
        </p:nvSpPr>
        <p:spPr>
          <a:xfrm>
            <a:off x="620111" y="462293"/>
            <a:ext cx="84083" cy="5154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FFD995-2F7F-A998-7FCE-661144C80C94}"/>
              </a:ext>
            </a:extLst>
          </p:cNvPr>
          <p:cNvSpPr txBox="1"/>
          <p:nvPr/>
        </p:nvSpPr>
        <p:spPr>
          <a:xfrm>
            <a:off x="552423" y="1311421"/>
            <a:ext cx="10499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calculation of free energies is one of the most quantitative applications of MD or MC simulations of molecular systems. In umbrella sampling, a free energy profile(or potential of mean force) G(x) along a chosen physical or virtual coordinate x is obtained by performing a series of simulations with biasing potentials applied that as local restraints on x.</a:t>
            </a: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B2AE7D-96B5-47FB-1DAC-943008295E9F}"/>
              </a:ext>
            </a:extLst>
          </p:cNvPr>
          <p:cNvSpPr txBox="1"/>
          <p:nvPr/>
        </p:nvSpPr>
        <p:spPr>
          <a:xfrm>
            <a:off x="780394" y="396853"/>
            <a:ext cx="3697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Umbrella sampling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65C2DC-A787-56B6-9E9E-2C298F95D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653" y="2326811"/>
            <a:ext cx="2490238" cy="203187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3BEA440-8A6F-3190-55D2-A0A574F37559}"/>
              </a:ext>
            </a:extLst>
          </p:cNvPr>
          <p:cNvSpPr txBox="1"/>
          <p:nvPr/>
        </p:nvSpPr>
        <p:spPr>
          <a:xfrm>
            <a:off x="820785" y="2866934"/>
            <a:ext cx="6754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Simulations run for finite time, direct sampling for rare events with an energy barrier significantly larger than KBT is infeasible. However, to obtain a profile A(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these are required.</a:t>
            </a: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path is split into windows, each window covers only a small part of the range of 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results of the windows are combined to result in a global free-energy profile A(</a:t>
            </a:r>
            <a:r>
              <a:rPr lang="el-GR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56847C-6CD6-1285-9E04-A077A4324992}"/>
              </a:ext>
            </a:extLst>
          </p:cNvPr>
          <p:cNvSpPr txBox="1"/>
          <p:nvPr/>
        </p:nvSpPr>
        <p:spPr>
          <a:xfrm>
            <a:off x="820785" y="5088527"/>
            <a:ext cx="635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PMF: calculation of  the free energy along the reaction coordinate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A75E96-A3A0-2995-D724-2520D7B2CFB5}"/>
              </a:ext>
            </a:extLst>
          </p:cNvPr>
          <p:cNvSpPr txBox="1"/>
          <p:nvPr/>
        </p:nvSpPr>
        <p:spPr>
          <a:xfrm>
            <a:off x="855569" y="6049620"/>
            <a:ext cx="668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 rather than V is kept constant (T constant), delta A(Helmholtz) and</a:t>
            </a:r>
            <a:r>
              <a: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delta</a:t>
            </a:r>
            <a:r>
              <a:rPr lang="zh-CN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G(Gibbs free energy) are numerically very similar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3FEC640-0CD5-6658-1A1A-929898D32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939" y="4525219"/>
            <a:ext cx="3446408" cy="23213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FECAD54-81F6-681D-12C2-3FDB67ECC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569" y="5546579"/>
            <a:ext cx="1771741" cy="27306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0A03CA-39D0-27CC-E566-2F9F333BD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073" y="5585946"/>
            <a:ext cx="952549" cy="2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2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9D480B7-289F-5E77-41AF-3739FC2E5048}"/>
              </a:ext>
            </a:extLst>
          </p:cNvPr>
          <p:cNvSpPr/>
          <p:nvPr/>
        </p:nvSpPr>
        <p:spPr>
          <a:xfrm>
            <a:off x="620111" y="462293"/>
            <a:ext cx="84083" cy="5154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FFD995-2F7F-A998-7FCE-661144C80C94}"/>
              </a:ext>
            </a:extLst>
          </p:cNvPr>
          <p:cNvSpPr txBox="1"/>
          <p:nvPr/>
        </p:nvSpPr>
        <p:spPr>
          <a:xfrm>
            <a:off x="620111" y="1608305"/>
            <a:ext cx="104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set of S independent simulations at T, each corresponding to a window with a harmonic biasing potential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B2AE7D-96B5-47FB-1DAC-943008295E9F}"/>
              </a:ext>
            </a:extLst>
          </p:cNvPr>
          <p:cNvSpPr txBox="1"/>
          <p:nvPr/>
        </p:nvSpPr>
        <p:spPr>
          <a:xfrm>
            <a:off x="780394" y="39685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WHAM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956BEB-F767-53DB-094B-881F287A6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586" y="2061959"/>
            <a:ext cx="3570379" cy="8231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E18EFA-1BA0-D1A9-52EE-FDB673423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2" t="976"/>
          <a:stretch/>
        </p:blipFill>
        <p:spPr>
          <a:xfrm>
            <a:off x="8284187" y="2156518"/>
            <a:ext cx="894629" cy="64633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5D767F3-04D8-EC93-083C-34F4E36F414E}"/>
              </a:ext>
            </a:extLst>
          </p:cNvPr>
          <p:cNvSpPr txBox="1"/>
          <p:nvPr/>
        </p:nvSpPr>
        <p:spPr>
          <a:xfrm>
            <a:off x="620111" y="2969423"/>
            <a:ext cx="1049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object: construct the unbiased free energy G(x) that is most consistent with the observed simulation data, thus we should determine the unbiased equilibrium probability distribution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5691AA1-160E-D658-9E25-376FE27313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083"/>
          <a:stretch/>
        </p:blipFill>
        <p:spPr>
          <a:xfrm>
            <a:off x="495058" y="3916677"/>
            <a:ext cx="1897036" cy="3025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E5326AA-C6C6-20D6-8451-102413985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3326" y="3890618"/>
            <a:ext cx="2383270" cy="46385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43EC742-1C59-BBBC-3EEF-DE4906910BD7}"/>
              </a:ext>
            </a:extLst>
          </p:cNvPr>
          <p:cNvSpPr txBox="1"/>
          <p:nvPr/>
        </p:nvSpPr>
        <p:spPr>
          <a:xfrm>
            <a:off x="620111" y="4437558"/>
            <a:ext cx="104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{Pl} is known, the expected probability distribution(biased) {</a:t>
            </a: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in simulation </a:t>
            </a: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known: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816DE78-7B1C-6B09-87B5-44DE0F36E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01" y="4848852"/>
            <a:ext cx="1286593" cy="54363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9E17C63-5279-A4E1-E3D7-13BC15025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3326" y="4856922"/>
            <a:ext cx="2644449" cy="54363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F3E04E7-D08B-7505-BFE1-5581080A6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3903" y="4848852"/>
            <a:ext cx="1425700" cy="6728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4BA85C9-7C68-8A0F-16BF-1EBE54B77F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55731" y="4856922"/>
            <a:ext cx="3905086" cy="54363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E4860FD-1265-61A6-2786-348F3A349F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3903" y="3694871"/>
            <a:ext cx="5124779" cy="7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9D480B7-289F-5E77-41AF-3739FC2E5048}"/>
              </a:ext>
            </a:extLst>
          </p:cNvPr>
          <p:cNvSpPr/>
          <p:nvPr/>
        </p:nvSpPr>
        <p:spPr>
          <a:xfrm>
            <a:off x="620111" y="462293"/>
            <a:ext cx="84083" cy="5154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B2AE7D-96B5-47FB-1DAC-943008295E9F}"/>
              </a:ext>
            </a:extLst>
          </p:cNvPr>
          <p:cNvSpPr txBox="1"/>
          <p:nvPr/>
        </p:nvSpPr>
        <p:spPr>
          <a:xfrm>
            <a:off x="780394" y="39685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WHAM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6C19830-20C7-4D93-C764-95818548CBBD}"/>
              </a:ext>
            </a:extLst>
          </p:cNvPr>
          <p:cNvSpPr txBox="1"/>
          <p:nvPr/>
        </p:nvSpPr>
        <p:spPr>
          <a:xfrm>
            <a:off x="1122439" y="1305868"/>
            <a:ext cx="1049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Given the probabilities {</a:t>
            </a: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for simulation </a:t>
            </a: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likelihood of having {nil} counts in the respective bins obeys the multinominal distribution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A0DE11E7-CE43-1B01-760A-7969DFDB2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540" y="1776478"/>
            <a:ext cx="5024118" cy="87681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6C5973C-4C12-391F-4C69-83220836377C}"/>
              </a:ext>
            </a:extLst>
          </p:cNvPr>
          <p:cNvSpPr txBox="1"/>
          <p:nvPr/>
        </p:nvSpPr>
        <p:spPr>
          <a:xfrm>
            <a:off x="1122439" y="2653288"/>
            <a:ext cx="104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overall likelihood for jointly observing the counts in the S independent simulations is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966F97D-B033-64B4-A07B-E647CC933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659" y="3022620"/>
            <a:ext cx="5936902" cy="9753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03FC9FE-9E85-D3A6-743A-B10EC7F2F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26" y="4303300"/>
            <a:ext cx="5124779" cy="717671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3C5F33D-A82C-EC9C-6934-E163984FFDC5}"/>
              </a:ext>
            </a:extLst>
          </p:cNvPr>
          <p:cNvSpPr txBox="1"/>
          <p:nvPr/>
        </p:nvSpPr>
        <p:spPr>
          <a:xfrm>
            <a:off x="1122439" y="3937426"/>
            <a:ext cx="104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Finding the max likelihood estimates of {pl} is equivalent to the min of A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B3235C64-541B-B3EC-3C18-4FD8CC273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205" y="4239078"/>
            <a:ext cx="4279765" cy="84611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0135AF4-9054-C025-1A36-2D993EEF8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9500" y="4185581"/>
            <a:ext cx="1250061" cy="916074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F9FFBB4F-57C2-A6FF-2CC0-2126D589C209}"/>
              </a:ext>
            </a:extLst>
          </p:cNvPr>
          <p:cNvSpPr txBox="1"/>
          <p:nvPr/>
        </p:nvSpPr>
        <p:spPr>
          <a:xfrm>
            <a:off x="1122439" y="5182800"/>
            <a:ext cx="104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the derivative of A and demand them to be zero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8382D35A-A2C4-E64B-5D3E-C02867D4AE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822" y="5653918"/>
            <a:ext cx="2458029" cy="95330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0A4F78A-FAE3-C193-5F0A-885C7125BC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3658" y="5723771"/>
            <a:ext cx="1415245" cy="81511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A0900CD3-CAE7-6E6D-2347-A9D3F0C33A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5528" y="5816193"/>
            <a:ext cx="1286593" cy="543632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43D9902A-EA45-E8D1-3F5C-0F1547241755}"/>
              </a:ext>
            </a:extLst>
          </p:cNvPr>
          <p:cNvSpPr txBox="1"/>
          <p:nvPr/>
        </p:nvSpPr>
        <p:spPr>
          <a:xfrm>
            <a:off x="5831375" y="59459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8E52773-0DCF-88A3-F0F7-BAB4B3FC7F7C}"/>
              </a:ext>
            </a:extLst>
          </p:cNvPr>
          <p:cNvSpPr txBox="1"/>
          <p:nvPr/>
        </p:nvSpPr>
        <p:spPr>
          <a:xfrm>
            <a:off x="8348945" y="594590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iteration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B5486452-C174-E273-527B-09470AA91653}"/>
              </a:ext>
            </a:extLst>
          </p:cNvPr>
          <p:cNvCxnSpPr>
            <a:cxnSpLocks/>
            <a:stCxn id="37" idx="2"/>
            <a:endCxn id="40" idx="2"/>
          </p:cNvCxnSpPr>
          <p:nvPr/>
        </p:nvCxnSpPr>
        <p:spPr>
          <a:xfrm rot="5400000" flipH="1" flipV="1">
            <a:off x="5920525" y="5360581"/>
            <a:ext cx="179056" cy="2177544"/>
          </a:xfrm>
          <a:prstGeom prst="bentConnector3">
            <a:avLst>
              <a:gd name="adj1" fmla="val -12767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连接符: 肘形 45">
            <a:extLst>
              <a:ext uri="{FF2B5EF4-FFF2-40B4-BE49-F238E27FC236}">
                <a16:creationId xmlns:a16="http://schemas.microsoft.com/office/drawing/2014/main" id="{AF3F73A9-426F-E7E7-68F6-1B0BC57A1BAE}"/>
              </a:ext>
            </a:extLst>
          </p:cNvPr>
          <p:cNvCxnSpPr>
            <a:cxnSpLocks/>
            <a:stCxn id="40" idx="0"/>
            <a:endCxn id="37" idx="1"/>
          </p:cNvCxnSpPr>
          <p:nvPr/>
        </p:nvCxnSpPr>
        <p:spPr>
          <a:xfrm rot="16200000" flipH="1" flipV="1">
            <a:off x="5498675" y="4531175"/>
            <a:ext cx="315133" cy="2885167"/>
          </a:xfrm>
          <a:prstGeom prst="bentConnector4">
            <a:avLst>
              <a:gd name="adj1" fmla="val -101869"/>
              <a:gd name="adj2" fmla="val 10792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9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9D480B7-289F-5E77-41AF-3739FC2E5048}"/>
              </a:ext>
            </a:extLst>
          </p:cNvPr>
          <p:cNvSpPr/>
          <p:nvPr/>
        </p:nvSpPr>
        <p:spPr>
          <a:xfrm>
            <a:off x="620111" y="462293"/>
            <a:ext cx="84083" cy="5154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123E32E-9283-1E2E-5614-7EDAB76D2FFC}"/>
              </a:ext>
            </a:extLst>
          </p:cNvPr>
          <p:cNvSpPr txBox="1"/>
          <p:nvPr/>
        </p:nvSpPr>
        <p:spPr>
          <a:xfrm>
            <a:off x="838200" y="396853"/>
            <a:ext cx="17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Iteration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7B2296-5728-F296-FB97-D22E81E29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618" y="1808007"/>
            <a:ext cx="3791145" cy="144152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0B36AFF-88CA-6BB7-89B6-C4F5692B4CB3}"/>
              </a:ext>
            </a:extLst>
          </p:cNvPr>
          <p:cNvSpPr txBox="1"/>
          <p:nvPr/>
        </p:nvSpPr>
        <p:spPr>
          <a:xfrm>
            <a:off x="525049" y="1175954"/>
            <a:ext cx="10828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each window, a bias function is applied to keep the system close to the reference point </a:t>
            </a:r>
            <a:r>
              <a:rPr lang="el-GR" altLang="zh-C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ξ</a:t>
            </a:r>
            <a:r>
              <a:rPr lang="en-US" altLang="zh-CN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B3CA794-16AF-6785-CC05-3005561EC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903" y="1784265"/>
            <a:ext cx="2140060" cy="4064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DF5BAC1-8628-073D-D61A-301128CDB276}"/>
              </a:ext>
            </a:extLst>
          </p:cNvPr>
          <p:cNvSpPr txBox="1"/>
          <p:nvPr/>
        </p:nvSpPr>
        <p:spPr>
          <a:xfrm>
            <a:off x="525049" y="3215130"/>
            <a:ext cx="1082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Estimate Fi 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minimize the statistical error of Pu (</a:t>
            </a:r>
            <a:r>
              <a:rPr lang="el-GR" altLang="zh-C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ξ</a:t>
            </a:r>
            <a:r>
              <a:rPr lang="en-US" altLang="zh-C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F5C479C-6EEA-5510-EC69-8B41B9E05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005" y="3538591"/>
            <a:ext cx="2362321" cy="6731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52D7063-61CC-7682-C0E2-896888A4D422}"/>
              </a:ext>
            </a:extLst>
          </p:cNvPr>
          <p:cNvSpPr txBox="1"/>
          <p:nvPr/>
        </p:nvSpPr>
        <p:spPr>
          <a:xfrm>
            <a:off x="525049" y="3705964"/>
            <a:ext cx="228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global distribution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7616D3-212D-F2DA-2C82-F299CD041B33}"/>
              </a:ext>
            </a:extLst>
          </p:cNvPr>
          <p:cNvSpPr txBox="1"/>
          <p:nvPr/>
        </p:nvSpPr>
        <p:spPr>
          <a:xfrm>
            <a:off x="5325649" y="3705964"/>
            <a:ext cx="641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weighted average of the distributions of the individual windows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75FE20B-7F99-90CE-3369-90FED6607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005" y="4241349"/>
            <a:ext cx="1276416" cy="60963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3D8BE2E-2021-4378-36E1-5A42BAF17000}"/>
              </a:ext>
            </a:extLst>
          </p:cNvPr>
          <p:cNvSpPr txBox="1"/>
          <p:nvPr/>
        </p:nvSpPr>
        <p:spPr>
          <a:xfrm>
            <a:off x="525049" y="4308948"/>
            <a:ext cx="228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weights pi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A0C9DD4-0B1B-E64D-FF0A-2CC55EAE35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38" t="6442"/>
          <a:stretch/>
        </p:blipFill>
        <p:spPr>
          <a:xfrm>
            <a:off x="4334933" y="4385733"/>
            <a:ext cx="741095" cy="3445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33DA5B-7C42-29F8-540E-16E544798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5540" y="4211726"/>
            <a:ext cx="3810196" cy="62233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2CFF74D-E606-1563-82F6-AD1696799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9005" y="4948202"/>
            <a:ext cx="3473629" cy="51437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850C6FE5-658C-6235-676E-D1BAC16E180F}"/>
              </a:ext>
            </a:extLst>
          </p:cNvPr>
          <p:cNvSpPr txBox="1"/>
          <p:nvPr/>
        </p:nvSpPr>
        <p:spPr>
          <a:xfrm>
            <a:off x="525049" y="5015173"/>
            <a:ext cx="228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Calculate Fi</a:t>
            </a:r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BB43EA68-4DCB-4792-4E72-D65850C84131}"/>
              </a:ext>
            </a:extLst>
          </p:cNvPr>
          <p:cNvCxnSpPr>
            <a:stCxn id="22" idx="3"/>
            <a:endCxn id="20" idx="3"/>
          </p:cNvCxnSpPr>
          <p:nvPr/>
        </p:nvCxnSpPr>
        <p:spPr>
          <a:xfrm flipV="1">
            <a:off x="6282634" y="4522892"/>
            <a:ext cx="2853102" cy="682498"/>
          </a:xfrm>
          <a:prstGeom prst="bentConnector3">
            <a:avLst>
              <a:gd name="adj1" fmla="val 10801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7C00F81C-2068-FA03-EB36-6616F484EC52}"/>
              </a:ext>
            </a:extLst>
          </p:cNvPr>
          <p:cNvSpPr txBox="1"/>
          <p:nvPr/>
        </p:nvSpPr>
        <p:spPr>
          <a:xfrm>
            <a:off x="9560910" y="4488109"/>
            <a:ext cx="188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Renew Pu during iteration</a:t>
            </a:r>
          </a:p>
        </p:txBody>
      </p: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280AF26E-71AA-E19C-4534-D7F45E9274DC}"/>
              </a:ext>
            </a:extLst>
          </p:cNvPr>
          <p:cNvCxnSpPr>
            <a:cxnSpLocks/>
            <a:stCxn id="20" idx="1"/>
            <a:endCxn id="11" idx="3"/>
          </p:cNvCxnSpPr>
          <p:nvPr/>
        </p:nvCxnSpPr>
        <p:spPr>
          <a:xfrm rot="10800000">
            <a:off x="5171326" y="3875160"/>
            <a:ext cx="154214" cy="64773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肘形 29">
            <a:extLst>
              <a:ext uri="{FF2B5EF4-FFF2-40B4-BE49-F238E27FC236}">
                <a16:creationId xmlns:a16="http://schemas.microsoft.com/office/drawing/2014/main" id="{E19CAB8F-8F0D-088E-257F-2B350BE35CDF}"/>
              </a:ext>
            </a:extLst>
          </p:cNvPr>
          <p:cNvCxnSpPr>
            <a:cxnSpLocks/>
            <a:stCxn id="11" idx="1"/>
            <a:endCxn id="23" idx="3"/>
          </p:cNvCxnSpPr>
          <p:nvPr/>
        </p:nvCxnSpPr>
        <p:spPr>
          <a:xfrm rot="10800000" flipV="1">
            <a:off x="2809005" y="3875159"/>
            <a:ext cx="12700" cy="1324680"/>
          </a:xfrm>
          <a:prstGeom prst="bentConnector5">
            <a:avLst>
              <a:gd name="adj1" fmla="val 466669"/>
              <a:gd name="adj2" fmla="val 55733"/>
              <a:gd name="adj3" fmla="val 190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71B9ABC5-F4E0-8495-5153-7342C3662E4F}"/>
              </a:ext>
            </a:extLst>
          </p:cNvPr>
          <p:cNvSpPr txBox="1"/>
          <p:nvPr/>
        </p:nvSpPr>
        <p:spPr>
          <a:xfrm>
            <a:off x="6366524" y="5445606"/>
            <a:ext cx="356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Iteration until convergence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7AA82F0A-B645-6D89-87B9-2D38D8115E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089" y="1758864"/>
            <a:ext cx="3403775" cy="431822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E7676DF-01AA-A52F-0B14-615805EA5580}"/>
              </a:ext>
            </a:extLst>
          </p:cNvPr>
          <p:cNvSpPr/>
          <p:nvPr/>
        </p:nvSpPr>
        <p:spPr>
          <a:xfrm>
            <a:off x="3797843" y="1758864"/>
            <a:ext cx="561021" cy="497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1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9D480B7-289F-5E77-41AF-3739FC2E5048}"/>
              </a:ext>
            </a:extLst>
          </p:cNvPr>
          <p:cNvSpPr/>
          <p:nvPr/>
        </p:nvSpPr>
        <p:spPr>
          <a:xfrm>
            <a:off x="620111" y="462293"/>
            <a:ext cx="84083" cy="5154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123E32E-9283-1E2E-5614-7EDAB76D2FFC}"/>
              </a:ext>
            </a:extLst>
          </p:cNvPr>
          <p:cNvSpPr txBox="1"/>
          <p:nvPr/>
        </p:nvSpPr>
        <p:spPr>
          <a:xfrm>
            <a:off x="838200" y="396853"/>
            <a:ext cx="941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Biased potentials in umbrella sampling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CBBC22C-F6AB-085E-1805-5E973BD006AC}"/>
              </a:ext>
            </a:extLst>
          </p:cNvPr>
          <p:cNvSpPr txBox="1"/>
          <p:nvPr/>
        </p:nvSpPr>
        <p:spPr>
          <a:xfrm>
            <a:off x="869692" y="1324963"/>
            <a:ext cx="101349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Umbrella sampling was developed by </a:t>
            </a: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Tprrie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zh-CN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Valleau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based on related previous work.</a:t>
            </a: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umbrella sampling, the reaction coordinate is not constrained, but only restrained and pulled to a target value by a bias potential. A bias, an additional energy term, is applied to the system to ensure efficient sampling along the whole reaction coordinate, aimed at in different simulations(windows), and the distribution of which overlap.</a:t>
            </a: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03C8D0-803D-051B-8573-FB159DB5B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96" y="3192641"/>
            <a:ext cx="3067208" cy="2349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6FA15E1-328B-D32B-9660-A120CB3AD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323" y="3116437"/>
            <a:ext cx="2025754" cy="3873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1FFD980-7F4F-48AD-83A3-15F46F28D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68" y="3518594"/>
            <a:ext cx="3581584" cy="6223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09A4B15-710D-CE11-B37B-48AA35D8A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159" y="3494962"/>
            <a:ext cx="4489681" cy="6477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B8C63FB-B781-9E1E-246D-0B469B606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840" y="3494962"/>
            <a:ext cx="3746693" cy="10160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84EA02D-4A5B-EB23-74D1-9ACF24B3DA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2514" y="4418798"/>
            <a:ext cx="4407126" cy="239407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3F7F747-7D71-5F9D-7F63-B503A63690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1125" y="4607870"/>
            <a:ext cx="3446408" cy="23213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1912123-5B96-0E3E-DDDE-488DBD30EC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779" y="5552630"/>
            <a:ext cx="3403775" cy="431822"/>
          </a:xfrm>
          <a:prstGeom prst="rect">
            <a:avLst/>
          </a:prstGeom>
        </p:spPr>
      </p:pic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334CD5FA-7606-B218-7E4A-7182B09D6414}"/>
              </a:ext>
            </a:extLst>
          </p:cNvPr>
          <p:cNvSpPr/>
          <p:nvPr/>
        </p:nvSpPr>
        <p:spPr>
          <a:xfrm>
            <a:off x="3166533" y="5552630"/>
            <a:ext cx="561021" cy="4972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18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9E5F7AF-44CD-809D-2856-92FD24E6214F}"/>
              </a:ext>
            </a:extLst>
          </p:cNvPr>
          <p:cNvSpPr/>
          <p:nvPr/>
        </p:nvSpPr>
        <p:spPr>
          <a:xfrm>
            <a:off x="620111" y="462293"/>
            <a:ext cx="84083" cy="51545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731AA78-86F4-57F4-5F6E-C45B0132E9EA}"/>
              </a:ext>
            </a:extLst>
          </p:cNvPr>
          <p:cNvSpPr txBox="1"/>
          <p:nvPr/>
        </p:nvSpPr>
        <p:spPr>
          <a:xfrm>
            <a:off x="838200" y="396853"/>
            <a:ext cx="685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python</a:t>
            </a:r>
            <a:r>
              <a:rPr lang="zh-C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script</a:t>
            </a:r>
            <a:r>
              <a:rPr lang="zh-CN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for umbrella sampling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E61E172-47CE-69E7-E110-C5ED2BE55B10}"/>
              </a:ext>
            </a:extLst>
          </p:cNvPr>
          <p:cNvSpPr txBox="1"/>
          <p:nvPr/>
        </p:nvSpPr>
        <p:spPr>
          <a:xfrm>
            <a:off x="525049" y="1175954"/>
            <a:ext cx="10828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Exact PMF profile: 10*(x-1)^2*(x+1)^2</a:t>
            </a: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2FE87BD-B99C-4B4D-183F-7B144D313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80" y="1725123"/>
            <a:ext cx="3351671" cy="25028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385FA0D-A256-460A-5E4E-6FB1D4F1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01" y="1701920"/>
            <a:ext cx="3309801" cy="250279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B8CDAF5-F50E-D465-568D-3B3AA9509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101" y="4341933"/>
            <a:ext cx="2622928" cy="208103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1F88C6A4-59BE-1FEF-56FA-9F8268EA356F}"/>
              </a:ext>
            </a:extLst>
          </p:cNvPr>
          <p:cNvSpPr txBox="1"/>
          <p:nvPr/>
        </p:nvSpPr>
        <p:spPr>
          <a:xfrm>
            <a:off x="826110" y="4532789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5"/>
              </a:rPr>
              <a:t>计算物理：自由能计算</a:t>
            </a:r>
            <a:r>
              <a:rPr lang="en-US" altLang="zh-CN" dirty="0">
                <a:hlinkClick r:id="rId5"/>
              </a:rPr>
              <a:t>-</a:t>
            </a:r>
            <a:r>
              <a:rPr lang="zh-CN" altLang="en-US" dirty="0">
                <a:hlinkClick r:id="rId5"/>
              </a:rPr>
              <a:t>多直方图</a:t>
            </a:r>
            <a:r>
              <a:rPr lang="en-US" altLang="zh-CN" dirty="0">
                <a:hlinkClick r:id="rId5"/>
              </a:rPr>
              <a:t>WHAM</a:t>
            </a:r>
            <a:r>
              <a:rPr lang="zh-CN" altLang="en-US" dirty="0">
                <a:hlinkClick r:id="rId5"/>
              </a:rPr>
              <a:t>（</a:t>
            </a:r>
            <a:r>
              <a:rPr lang="en-US" altLang="zh-CN" dirty="0">
                <a:hlinkClick r:id="rId5"/>
              </a:rPr>
              <a:t>Weighted Histogram Analysis Method</a:t>
            </a:r>
            <a:r>
              <a:rPr lang="zh-CN" altLang="en-US" dirty="0">
                <a:hlinkClick r:id="rId5"/>
              </a:rPr>
              <a:t>） </a:t>
            </a:r>
            <a:r>
              <a:rPr lang="en-US" altLang="zh-CN" dirty="0">
                <a:hlinkClick r:id="rId5"/>
              </a:rPr>
              <a:t>- </a:t>
            </a:r>
            <a:r>
              <a:rPr lang="zh-CN" altLang="en-US" dirty="0">
                <a:hlinkClick r:id="rId5"/>
              </a:rPr>
              <a:t>知乎 </a:t>
            </a:r>
            <a:r>
              <a:rPr lang="en-US" altLang="zh-CN" dirty="0">
                <a:hlinkClick r:id="rId5"/>
              </a:rPr>
              <a:t>(zhihu.com)</a:t>
            </a:r>
            <a:endParaRPr lang="zh-CN" altLang="en-US" dirty="0"/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1C1791D-5789-5F72-F7F2-73BEE94D0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6101" y="126100"/>
            <a:ext cx="2622928" cy="204155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18B2479-379D-71B0-4B16-5AEE4D200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6101" y="2167658"/>
            <a:ext cx="2622928" cy="20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26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48224</TotalTime>
  <Words>971</Words>
  <Application>Microsoft Office PowerPoint</Application>
  <PresentationFormat>宽屏</PresentationFormat>
  <Paragraphs>75</Paragraphs>
  <Slides>7</Slides>
  <Notes>5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Arial</vt:lpstr>
      <vt:lpstr>Calibri</vt:lpstr>
      <vt:lpstr>Times New Roman</vt:lpstr>
      <vt:lpstr>Wingdings</vt:lpstr>
      <vt:lpstr>Office 主题​​</vt:lpstr>
      <vt:lpstr>Weighted Histogram Analysis Method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 lu</dc:creator>
  <cp:lastModifiedBy>Jinxi Dong</cp:lastModifiedBy>
  <cp:revision>388</cp:revision>
  <dcterms:created xsi:type="dcterms:W3CDTF">2023-04-28T09:49:48Z</dcterms:created>
  <dcterms:modified xsi:type="dcterms:W3CDTF">2023-12-02T03:17:31Z</dcterms:modified>
</cp:coreProperties>
</file>