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60" r:id="rId4"/>
    <p:sldId id="258" r:id="rId5"/>
    <p:sldId id="347" r:id="rId6"/>
    <p:sldId id="350" r:id="rId7"/>
    <p:sldId id="351" r:id="rId8"/>
    <p:sldId id="345" r:id="rId9"/>
    <p:sldId id="357" r:id="rId10"/>
    <p:sldId id="346" r:id="rId11"/>
    <p:sldId id="349" r:id="rId12"/>
    <p:sldId id="352" r:id="rId13"/>
    <p:sldId id="353" r:id="rId14"/>
    <p:sldId id="358" r:id="rId15"/>
    <p:sldId id="356"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40"/>
    <p:restoredTop sz="91499"/>
  </p:normalViewPr>
  <p:slideViewPr>
    <p:cSldViewPr snapToGrid="0" snapToObjects="1">
      <p:cViewPr>
        <p:scale>
          <a:sx n="310" d="100"/>
          <a:sy n="310" d="100"/>
        </p:scale>
        <p:origin x="1392"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89B6D-86EA-6E44-AB39-501CF6F725DB}" type="datetimeFigureOut">
              <a:rPr kumimoji="1" lang="zh-CN" altLang="en-US" smtClean="0"/>
              <a:t>2024/3/1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04DFD-EB2E-E641-911A-C68EB5D8DACE}" type="slidenum">
              <a:rPr kumimoji="1" lang="zh-CN" altLang="en-US" smtClean="0"/>
              <a:t>‹#›</a:t>
            </a:fld>
            <a:endParaRPr kumimoji="1" lang="zh-CN" altLang="en-US"/>
          </a:p>
        </p:txBody>
      </p:sp>
    </p:spTree>
    <p:extLst>
      <p:ext uri="{BB962C8B-B14F-4D97-AF65-F5344CB8AC3E}">
        <p14:creationId xmlns:p14="http://schemas.microsoft.com/office/powerpoint/2010/main" val="48269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与四种残基都能起反应，况且反应活性的高低应该与</a:t>
            </a:r>
            <a:r>
              <a:rPr kumimoji="1" lang="en-US" altLang="zh-CN" dirty="0"/>
              <a:t>RNA</a:t>
            </a:r>
            <a:r>
              <a:rPr kumimoji="1" lang="zh-CN" altLang="en-US" dirty="0"/>
              <a:t>的结构有关；反应时间与结构</a:t>
            </a:r>
          </a:p>
        </p:txBody>
      </p:sp>
      <p:sp>
        <p:nvSpPr>
          <p:cNvPr id="4" name="灯片编号占位符 3"/>
          <p:cNvSpPr>
            <a:spLocks noGrp="1"/>
          </p:cNvSpPr>
          <p:nvPr>
            <p:ph type="sldNum" sz="quarter" idx="5"/>
          </p:nvPr>
        </p:nvSpPr>
        <p:spPr/>
        <p:txBody>
          <a:bodyPr/>
          <a:lstStyle/>
          <a:p>
            <a:fld id="{FFE04DFD-EB2E-E641-911A-C68EB5D8DACE}" type="slidenum">
              <a:rPr kumimoji="1" lang="zh-CN" altLang="en-US" smtClean="0"/>
              <a:t>3</a:t>
            </a:fld>
            <a:endParaRPr kumimoji="1" lang="zh-CN" altLang="en-US"/>
          </a:p>
        </p:txBody>
      </p:sp>
    </p:spTree>
    <p:extLst>
      <p:ext uri="{BB962C8B-B14F-4D97-AF65-F5344CB8AC3E}">
        <p14:creationId xmlns:p14="http://schemas.microsoft.com/office/powerpoint/2010/main" val="312294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这种现象被称为“信号衰减”</a:t>
            </a:r>
            <a:r>
              <a:rPr kumimoji="1" lang="en-US" altLang="zh-CN" dirty="0"/>
              <a:t>(6)</a:t>
            </a:r>
            <a:r>
              <a:rPr kumimoji="1" lang="zh-CN" altLang="en-US" dirty="0"/>
              <a:t>。信号衰减的一个原因是，虽然与亲电试剂的探测反应是这样进行的，任何给定的</a:t>
            </a:r>
            <a:r>
              <a:rPr kumimoji="1" lang="en-US" altLang="zh-CN" dirty="0"/>
              <a:t>RNA</a:t>
            </a:r>
            <a:r>
              <a:rPr kumimoji="1" lang="zh-CN" altLang="en-US" dirty="0"/>
              <a:t>分子只被修饰一次，但仍然会发生多次撞击。由于逆转录酶会在任何第一次修饰时暂停，这使片段的分布偏向于较短的片段。另一个原因是上标</a:t>
            </a:r>
            <a:r>
              <a:rPr kumimoji="1" lang="en-US" altLang="zh-CN" dirty="0"/>
              <a:t>III</a:t>
            </a:r>
            <a:r>
              <a:rPr kumimoji="1" lang="zh-CN" altLang="en-US" dirty="0"/>
              <a:t>逆转录酶的处理能力不完善</a:t>
            </a:r>
            <a:r>
              <a:rPr kumimoji="1" lang="en-US" altLang="zh-CN" dirty="0"/>
              <a:t>(3)</a:t>
            </a:r>
            <a:r>
              <a:rPr kumimoji="1" lang="zh-CN" altLang="en-US" dirty="0"/>
              <a:t>。此外，我们观察到盐和引物浓度似乎会影响信号衰减。</a:t>
            </a:r>
          </a:p>
        </p:txBody>
      </p:sp>
      <p:sp>
        <p:nvSpPr>
          <p:cNvPr id="4" name="灯片编号占位符 3"/>
          <p:cNvSpPr>
            <a:spLocks noGrp="1"/>
          </p:cNvSpPr>
          <p:nvPr>
            <p:ph type="sldNum" sz="quarter" idx="5"/>
          </p:nvPr>
        </p:nvSpPr>
        <p:spPr/>
        <p:txBody>
          <a:bodyPr/>
          <a:lstStyle/>
          <a:p>
            <a:fld id="{FFE04DFD-EB2E-E641-911A-C68EB5D8DACE}" type="slidenum">
              <a:rPr kumimoji="1" lang="zh-CN" altLang="en-US" smtClean="0"/>
              <a:t>7</a:t>
            </a:fld>
            <a:endParaRPr kumimoji="1" lang="zh-CN" altLang="en-US"/>
          </a:p>
        </p:txBody>
      </p:sp>
    </p:spTree>
    <p:extLst>
      <p:ext uri="{BB962C8B-B14F-4D97-AF65-F5344CB8AC3E}">
        <p14:creationId xmlns:p14="http://schemas.microsoft.com/office/powerpoint/2010/main" val="213484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说一下</a:t>
            </a:r>
            <a:r>
              <a:rPr kumimoji="1" lang="en-US" altLang="zh-CN" dirty="0"/>
              <a:t>,sequence alignment </a:t>
            </a:r>
            <a:r>
              <a:rPr kumimoji="1" lang="zh-CN" altLang="en-US" dirty="0"/>
              <a:t>的过程</a:t>
            </a:r>
          </a:p>
        </p:txBody>
      </p:sp>
      <p:sp>
        <p:nvSpPr>
          <p:cNvPr id="4" name="灯片编号占位符 3"/>
          <p:cNvSpPr>
            <a:spLocks noGrp="1"/>
          </p:cNvSpPr>
          <p:nvPr>
            <p:ph type="sldNum" sz="quarter" idx="5"/>
          </p:nvPr>
        </p:nvSpPr>
        <p:spPr/>
        <p:txBody>
          <a:bodyPr/>
          <a:lstStyle/>
          <a:p>
            <a:fld id="{FFE04DFD-EB2E-E641-911A-C68EB5D8DACE}" type="slidenum">
              <a:rPr kumimoji="1" lang="zh-CN" altLang="en-US" smtClean="0"/>
              <a:t>10</a:t>
            </a:fld>
            <a:endParaRPr kumimoji="1" lang="zh-CN" altLang="en-US"/>
          </a:p>
        </p:txBody>
      </p:sp>
    </p:spTree>
    <p:extLst>
      <p:ext uri="{BB962C8B-B14F-4D97-AF65-F5344CB8AC3E}">
        <p14:creationId xmlns:p14="http://schemas.microsoft.com/office/powerpoint/2010/main" val="370302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6B9439-488F-7641-950D-3EB91A536DC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D5B73F55-1E47-3F46-A414-D502A1B58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E20DD97-4939-204A-A873-F5D214F1E353}"/>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5" name="页脚占位符 4">
            <a:extLst>
              <a:ext uri="{FF2B5EF4-FFF2-40B4-BE49-F238E27FC236}">
                <a16:creationId xmlns:a16="http://schemas.microsoft.com/office/drawing/2014/main" id="{2C011DDF-1E1D-DD40-BE9C-5F12E856D94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CFBE97B-E9BC-8041-870F-6280C3C7DBEF}"/>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149182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62A27F-57B1-4848-B6FC-593FEEF19385}"/>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C0D12E79-4457-6B43-BCC0-8AB0F4B44457}"/>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0F4BFDE-40A9-3549-8EDD-DC993C1FFAF2}"/>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5" name="页脚占位符 4">
            <a:extLst>
              <a:ext uri="{FF2B5EF4-FFF2-40B4-BE49-F238E27FC236}">
                <a16:creationId xmlns:a16="http://schemas.microsoft.com/office/drawing/2014/main" id="{B5C8A5D1-80CA-4747-BA27-69CEB60BF07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DE78503-2CDF-F344-BCF1-C43F31CDBC2D}"/>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158309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7752BE-5B33-3645-8323-0205188CA2B8}"/>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13BC3E-B618-2945-8E9B-196C6B0929F8}"/>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BFFF7F4-E5B1-AE4E-A6A7-C2F9C2FC63B1}"/>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5" name="页脚占位符 4">
            <a:extLst>
              <a:ext uri="{FF2B5EF4-FFF2-40B4-BE49-F238E27FC236}">
                <a16:creationId xmlns:a16="http://schemas.microsoft.com/office/drawing/2014/main" id="{CB10BEBD-43CD-EE4A-A13D-0D264FAF245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41F7085-9E12-314F-A8A9-8DEBA740EE2F}"/>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171876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26B0E9-F00B-7E47-9DCB-774300F1962E}"/>
              </a:ext>
            </a:extLst>
          </p:cNvPr>
          <p:cNvSpPr>
            <a:spLocks noGrp="1"/>
          </p:cNvSpPr>
          <p:nvPr>
            <p:ph type="title"/>
          </p:nvPr>
        </p:nvSpPr>
        <p:spPr>
          <a:xfrm>
            <a:off x="838200" y="114754"/>
            <a:ext cx="10515600" cy="1325563"/>
          </a:xfrm>
        </p:spPr>
        <p:txBody>
          <a:bodyPr>
            <a:normAutofit/>
          </a:bodyPr>
          <a:lstStyle>
            <a:lvl1pPr algn="ctr">
              <a:defRPr sz="2800" b="1" i="0">
                <a:latin typeface="Calibri" panose="020F0502020204030204" pitchFamily="34" charset="0"/>
                <a:cs typeface="Calibri" panose="020F0502020204030204" pitchFamily="34" charset="0"/>
              </a:defRPr>
            </a:lvl1pPr>
          </a:lstStyle>
          <a:p>
            <a:r>
              <a:rPr kumimoji="1" lang="zh-CN" altLang="en-US"/>
              <a:t>单击此处编辑母版标题样式</a:t>
            </a:r>
            <a:endParaRPr kumimoji="1" lang="zh-CN" altLang="en-US" dirty="0"/>
          </a:p>
        </p:txBody>
      </p:sp>
      <p:sp>
        <p:nvSpPr>
          <p:cNvPr id="3" name="内容占位符 2">
            <a:extLst>
              <a:ext uri="{FF2B5EF4-FFF2-40B4-BE49-F238E27FC236}">
                <a16:creationId xmlns:a16="http://schemas.microsoft.com/office/drawing/2014/main" id="{CC18097F-411F-9B43-9F30-B868AEAB186D}"/>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CFF051F-207F-7A48-A5B1-9CDF851D602F}"/>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5" name="页脚占位符 4">
            <a:extLst>
              <a:ext uri="{FF2B5EF4-FFF2-40B4-BE49-F238E27FC236}">
                <a16:creationId xmlns:a16="http://schemas.microsoft.com/office/drawing/2014/main" id="{9B13BF57-B9E5-F54A-871E-18B36FBAA59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9955CE6-8EE1-3F41-A2C8-20FF5005A40E}"/>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132463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EF238-3DB2-C645-A05A-4797B35F9A86}"/>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43CE11D7-4D9B-2045-83A3-85296EA408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04A44F7C-376C-8B45-8B1E-81B88ADD1563}"/>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5" name="页脚占位符 4">
            <a:extLst>
              <a:ext uri="{FF2B5EF4-FFF2-40B4-BE49-F238E27FC236}">
                <a16:creationId xmlns:a16="http://schemas.microsoft.com/office/drawing/2014/main" id="{1B2D4922-C8EE-7349-A7B4-1846DFBF221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C46B236-BBA2-7D4D-890C-EA0BA8B6D508}"/>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310667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674739-DB55-254E-B2CD-C3EF2C8430D2}"/>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DD9FCAE-E378-BD4E-8F4B-880E73447467}"/>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43457CEE-A69E-A84D-B185-94F5F295BA5E}"/>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5A1CC89D-FCC0-7C41-9EDC-DACD46C6C2FE}"/>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6" name="页脚占位符 5">
            <a:extLst>
              <a:ext uri="{FF2B5EF4-FFF2-40B4-BE49-F238E27FC236}">
                <a16:creationId xmlns:a16="http://schemas.microsoft.com/office/drawing/2014/main" id="{8B50C99F-1BF3-554C-879D-9668559109A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B8C2793-8448-534B-B7C1-B931C9DB247A}"/>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41316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B29022-F7E5-2D41-AD75-C60EDAACC67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684CE0D-E7B8-E049-9975-1F88A9F81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DA0C0F51-672B-BA4D-AB47-3839BF2D12BD}"/>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69C4A009-ED73-794D-AD58-4CE9521F1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3EDC3F-AC0E-7747-B3F1-5BE304E95F11}"/>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A8202413-AA56-514A-B4C7-469690D5928E}"/>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8" name="页脚占位符 7">
            <a:extLst>
              <a:ext uri="{FF2B5EF4-FFF2-40B4-BE49-F238E27FC236}">
                <a16:creationId xmlns:a16="http://schemas.microsoft.com/office/drawing/2014/main" id="{B94A1EA1-8589-CB41-A41A-095E17AA0746}"/>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67D8CDA2-93B8-774D-A43F-9A4D1914AD7D}"/>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247016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C87ED6-8B2D-AD4D-B5BB-83BA830A37DF}"/>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141C037-8293-5940-8F3C-1D9950186FC3}"/>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4" name="页脚占位符 3">
            <a:extLst>
              <a:ext uri="{FF2B5EF4-FFF2-40B4-BE49-F238E27FC236}">
                <a16:creationId xmlns:a16="http://schemas.microsoft.com/office/drawing/2014/main" id="{48F6C4FC-ECD6-9F49-AC84-47375A087D74}"/>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35F1E4D5-9162-C649-A80C-413CD5740157}"/>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280158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330AB0-DF7B-F64A-BF9C-1C318B60087B}"/>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3" name="页脚占位符 2">
            <a:extLst>
              <a:ext uri="{FF2B5EF4-FFF2-40B4-BE49-F238E27FC236}">
                <a16:creationId xmlns:a16="http://schemas.microsoft.com/office/drawing/2014/main" id="{23B4AE0D-2C1A-4B4F-BE35-221E47562221}"/>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9C3F20C3-50EA-4445-9986-CF37265962D0}"/>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367170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BB5FD9-1377-E445-843D-7F584902907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762B1E44-3777-D249-91FC-DC8C6052B5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596C059B-23C7-1646-A1FA-64F953DF0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597F7F3D-813D-6A41-B6A0-E519911B012E}"/>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6" name="页脚占位符 5">
            <a:extLst>
              <a:ext uri="{FF2B5EF4-FFF2-40B4-BE49-F238E27FC236}">
                <a16:creationId xmlns:a16="http://schemas.microsoft.com/office/drawing/2014/main" id="{50772537-46D8-534F-B159-D10496972BC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08273D0-370E-E249-A169-BBAE5B697355}"/>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397378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85F55C-9ACF-9741-918E-A63648229BD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BF6F6D2-D037-C048-B619-6BC14ABA03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CN" altLang="en-US"/>
              <a:t>单击图标添加图片</a:t>
            </a:r>
          </a:p>
        </p:txBody>
      </p:sp>
      <p:sp>
        <p:nvSpPr>
          <p:cNvPr id="4" name="文本占位符 3">
            <a:extLst>
              <a:ext uri="{FF2B5EF4-FFF2-40B4-BE49-F238E27FC236}">
                <a16:creationId xmlns:a16="http://schemas.microsoft.com/office/drawing/2014/main" id="{0E8A24A1-3B71-D34D-9C99-18732924F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4A2AA0DF-891F-8D41-A0DE-364378E184E3}"/>
              </a:ext>
            </a:extLst>
          </p:cNvPr>
          <p:cNvSpPr>
            <a:spLocks noGrp="1"/>
          </p:cNvSpPr>
          <p:nvPr>
            <p:ph type="dt" sz="half" idx="10"/>
          </p:nvPr>
        </p:nvSpPr>
        <p:spPr/>
        <p:txBody>
          <a:bodyPr/>
          <a:lstStyle/>
          <a:p>
            <a:fld id="{0B950C81-8C9B-2144-88AD-69A39B8436FB}" type="datetimeFigureOut">
              <a:rPr kumimoji="1" lang="zh-CN" altLang="en-US" smtClean="0"/>
              <a:t>2024/2/29</a:t>
            </a:fld>
            <a:endParaRPr kumimoji="1" lang="zh-CN" altLang="en-US"/>
          </a:p>
        </p:txBody>
      </p:sp>
      <p:sp>
        <p:nvSpPr>
          <p:cNvPr id="6" name="页脚占位符 5">
            <a:extLst>
              <a:ext uri="{FF2B5EF4-FFF2-40B4-BE49-F238E27FC236}">
                <a16:creationId xmlns:a16="http://schemas.microsoft.com/office/drawing/2014/main" id="{1F489FC2-D4A7-8045-AA20-1F2A341D2F92}"/>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B21FA29B-DFAB-0940-8841-91FD303F7BAB}"/>
              </a:ext>
            </a:extLst>
          </p:cNvPr>
          <p:cNvSpPr>
            <a:spLocks noGrp="1"/>
          </p:cNvSpPr>
          <p:nvPr>
            <p:ph type="sldNum" sz="quarter" idx="12"/>
          </p:nvPr>
        </p:nvSpPr>
        <p:spPr/>
        <p:txBody>
          <a:body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234940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0650083-6C66-EA47-B5F0-A151B8911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5682E0-8572-C04D-B166-72B83050B7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131E81D-D050-D64C-A9FF-44F0EC4C4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50C81-8C9B-2144-88AD-69A39B8436FB}" type="datetimeFigureOut">
              <a:rPr kumimoji="1" lang="zh-CN" altLang="en-US" smtClean="0"/>
              <a:t>2024/2/29</a:t>
            </a:fld>
            <a:endParaRPr kumimoji="1" lang="zh-CN" altLang="en-US"/>
          </a:p>
        </p:txBody>
      </p:sp>
      <p:sp>
        <p:nvSpPr>
          <p:cNvPr id="5" name="页脚占位符 4">
            <a:extLst>
              <a:ext uri="{FF2B5EF4-FFF2-40B4-BE49-F238E27FC236}">
                <a16:creationId xmlns:a16="http://schemas.microsoft.com/office/drawing/2014/main" id="{1EF824F3-6DDE-A344-B3A0-CD09B4586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1D8FBA16-D59A-1B44-AC32-8EA775E48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E9398-AE3F-A346-A474-8089C33B183C}" type="slidenum">
              <a:rPr kumimoji="1" lang="zh-CN" altLang="en-US" smtClean="0"/>
              <a:t>‹#›</a:t>
            </a:fld>
            <a:endParaRPr kumimoji="1" lang="zh-CN" altLang="en-US"/>
          </a:p>
        </p:txBody>
      </p:sp>
    </p:spTree>
    <p:extLst>
      <p:ext uri="{BB962C8B-B14F-4D97-AF65-F5344CB8AC3E}">
        <p14:creationId xmlns:p14="http://schemas.microsoft.com/office/powerpoint/2010/main" val="95930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__3.docx"/><Relationship Id="rId11" Type="http://schemas.openxmlformats.org/officeDocument/2006/relationships/image" Target="../media/image33.png"/><Relationship Id="rId5" Type="http://schemas.openxmlformats.org/officeDocument/2006/relationships/image" Target="../media/image28.emf"/><Relationship Id="rId10" Type="http://schemas.openxmlformats.org/officeDocument/2006/relationships/image" Target="../media/image32.png"/><Relationship Id="rId4" Type="http://schemas.openxmlformats.org/officeDocument/2006/relationships/package" Target="../embeddings/Microsoft_Word___2.docx"/><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1.jpeg"/><Relationship Id="rId3" Type="http://schemas.openxmlformats.org/officeDocument/2006/relationships/notesSlide" Target="../notesSlides/notesSlide2.xml"/><Relationship Id="rId7" Type="http://schemas.openxmlformats.org/officeDocument/2006/relationships/image" Target="../media/image19.png"/><Relationship Id="rId12"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package" Target="../embeddings/Microsoft_Word___1.docx"/><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image" Target="../media/image14.emf"/><Relationship Id="rId4" Type="http://schemas.openxmlformats.org/officeDocument/2006/relationships/image" Target="../media/image16.png"/><Relationship Id="rId9" Type="http://schemas.openxmlformats.org/officeDocument/2006/relationships/package" Target="../embeddings/Microsoft_Word___.docx"/><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12F99A-1EC0-1146-9ECB-062F0626C9ED}"/>
              </a:ext>
            </a:extLst>
          </p:cNvPr>
          <p:cNvSpPr>
            <a:spLocks noGrp="1"/>
          </p:cNvSpPr>
          <p:nvPr>
            <p:ph type="ctrTitle"/>
          </p:nvPr>
        </p:nvSpPr>
        <p:spPr/>
        <p:txBody>
          <a:bodyPr>
            <a:normAutofit/>
          </a:bodyPr>
          <a:lstStyle/>
          <a:p>
            <a:r>
              <a:rPr kumimoji="1" lang="en-US" altLang="zh-CN" b="1" dirty="0">
                <a:latin typeface="Calibri" panose="020F0502020204030204" pitchFamily="34" charset="0"/>
                <a:cs typeface="Calibri" panose="020F0502020204030204" pitchFamily="34" charset="0"/>
              </a:rPr>
              <a:t>RNA secondary structure mapping by SHAPE</a:t>
            </a:r>
            <a:endParaRPr kumimoji="1" lang="zh-CN" altLang="en-US" b="1" dirty="0">
              <a:latin typeface="Calibri" panose="020F0502020204030204" pitchFamily="34" charset="0"/>
              <a:cs typeface="Calibri" panose="020F0502020204030204" pitchFamily="34" charset="0"/>
            </a:endParaRPr>
          </a:p>
        </p:txBody>
      </p:sp>
      <p:sp>
        <p:nvSpPr>
          <p:cNvPr id="3" name="副标题 2">
            <a:extLst>
              <a:ext uri="{FF2B5EF4-FFF2-40B4-BE49-F238E27FC236}">
                <a16:creationId xmlns:a16="http://schemas.microsoft.com/office/drawing/2014/main" id="{4607F1E4-7DF4-F940-81A0-AD561AB329FC}"/>
              </a:ext>
            </a:extLst>
          </p:cNvPr>
          <p:cNvSpPr>
            <a:spLocks noGrp="1"/>
          </p:cNvSpPr>
          <p:nvPr>
            <p:ph type="subTitle" idx="1"/>
          </p:nvPr>
        </p:nvSpPr>
        <p:spPr/>
        <p:txBody>
          <a:bodyPr/>
          <a:lstStyle/>
          <a:p>
            <a:r>
              <a:rPr kumimoji="1" lang="en-US" altLang="zh-CN" b="1" dirty="0" err="1">
                <a:latin typeface="Calibri" panose="020F0502020204030204" pitchFamily="34" charset="0"/>
                <a:cs typeface="Calibri" panose="020F0502020204030204" pitchFamily="34" charset="0"/>
              </a:rPr>
              <a:t>Yikan</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Zhang</a:t>
            </a:r>
          </a:p>
          <a:p>
            <a:r>
              <a:rPr kumimoji="1" lang="en-US" altLang="zh-CN" b="1" dirty="0">
                <a:latin typeface="Calibri" panose="020F0502020204030204" pitchFamily="34" charset="0"/>
                <a:cs typeface="Calibri" panose="020F0502020204030204" pitchFamily="34" charset="0"/>
              </a:rPr>
              <a:t>03.02.2024</a:t>
            </a:r>
            <a:endParaRPr kumimoji="1" lang="zh-CN" altLang="en-US" b="1" dirty="0">
              <a:latin typeface="Calibri" panose="020F0502020204030204" pitchFamily="34" charset="0"/>
              <a:cs typeface="Calibri" panose="020F0502020204030204" pitchFamily="34" charset="0"/>
            </a:endParaRPr>
          </a:p>
        </p:txBody>
      </p:sp>
      <p:sp>
        <p:nvSpPr>
          <p:cNvPr id="4" name="文本框 3">
            <a:extLst>
              <a:ext uri="{FF2B5EF4-FFF2-40B4-BE49-F238E27FC236}">
                <a16:creationId xmlns:a16="http://schemas.microsoft.com/office/drawing/2014/main" id="{546C944A-839A-ED4E-BF90-43C46564FF0F}"/>
              </a:ext>
            </a:extLst>
          </p:cNvPr>
          <p:cNvSpPr txBox="1"/>
          <p:nvPr/>
        </p:nvSpPr>
        <p:spPr>
          <a:xfrm>
            <a:off x="41004" y="0"/>
            <a:ext cx="1482996" cy="369332"/>
          </a:xfrm>
          <a:prstGeom prst="rect">
            <a:avLst/>
          </a:prstGeom>
          <a:noFill/>
        </p:spPr>
        <p:txBody>
          <a:bodyPr wrap="square" rtlCol="0">
            <a:spAutoFit/>
          </a:bodyPr>
          <a:lstStyle/>
          <a:p>
            <a:r>
              <a:rPr kumimoji="1" lang="en-US" altLang="zh-CN" dirty="0"/>
              <a:t>workshop</a:t>
            </a:r>
            <a:endParaRPr kumimoji="1" lang="zh-CN" altLang="en-US" dirty="0"/>
          </a:p>
        </p:txBody>
      </p:sp>
    </p:spTree>
    <p:extLst>
      <p:ext uri="{BB962C8B-B14F-4D97-AF65-F5344CB8AC3E}">
        <p14:creationId xmlns:p14="http://schemas.microsoft.com/office/powerpoint/2010/main" val="424636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9D9EAB-5A9F-A542-82B1-F5C7A23AF651}"/>
              </a:ext>
            </a:extLst>
          </p:cNvPr>
          <p:cNvSpPr>
            <a:spLocks noGrp="1"/>
          </p:cNvSpPr>
          <p:nvPr>
            <p:ph type="title"/>
          </p:nvPr>
        </p:nvSpPr>
        <p:spPr>
          <a:xfrm>
            <a:off x="838200" y="-73864"/>
            <a:ext cx="10515600" cy="1325563"/>
          </a:xfrm>
        </p:spPr>
        <p:txBody>
          <a:bodyPr/>
          <a:lstStyle/>
          <a:p>
            <a:r>
              <a:rPr kumimoji="1" lang="en-US" altLang="zh-CN" dirty="0"/>
              <a:t>Scaling </a:t>
            </a:r>
            <a:endParaRPr kumimoji="1" lang="zh-CN" altLang="en-US" dirty="0"/>
          </a:p>
        </p:txBody>
      </p:sp>
      <p:graphicFrame>
        <p:nvGraphicFramePr>
          <p:cNvPr id="9" name="对象 8">
            <a:extLst>
              <a:ext uri="{FF2B5EF4-FFF2-40B4-BE49-F238E27FC236}">
                <a16:creationId xmlns:a16="http://schemas.microsoft.com/office/drawing/2014/main" id="{B28BA151-E353-A240-8880-491A43241FA4}"/>
              </a:ext>
            </a:extLst>
          </p:cNvPr>
          <p:cNvGraphicFramePr>
            <a:graphicFrameLocks noChangeAspect="1"/>
          </p:cNvGraphicFramePr>
          <p:nvPr>
            <p:extLst>
              <p:ext uri="{D42A27DB-BD31-4B8C-83A1-F6EECF244321}">
                <p14:modId xmlns:p14="http://schemas.microsoft.com/office/powerpoint/2010/main" val="3911897684"/>
              </p:ext>
            </p:extLst>
          </p:nvPr>
        </p:nvGraphicFramePr>
        <p:xfrm>
          <a:off x="-1815056" y="4343949"/>
          <a:ext cx="10120645" cy="756000"/>
        </p:xfrm>
        <a:graphic>
          <a:graphicData uri="http://schemas.openxmlformats.org/presentationml/2006/ole">
            <mc:AlternateContent xmlns:mc="http://schemas.openxmlformats.org/markup-compatibility/2006">
              <mc:Choice xmlns:v="urn:schemas-microsoft-com:vml" Requires="v">
                <p:oleObj spid="_x0000_s2077" name="文档" r:id="rId4" imgW="5270500" imgH="393700" progId="Word.Document.12">
                  <p:embed/>
                </p:oleObj>
              </mc:Choice>
              <mc:Fallback>
                <p:oleObj name="文档" r:id="rId4" imgW="5270500" imgH="393700" progId="Word.Document.12">
                  <p:embed/>
                  <p:pic>
                    <p:nvPicPr>
                      <p:cNvPr id="9" name="对象 8">
                        <a:extLst>
                          <a:ext uri="{FF2B5EF4-FFF2-40B4-BE49-F238E27FC236}">
                            <a16:creationId xmlns:a16="http://schemas.microsoft.com/office/drawing/2014/main" id="{B28BA151-E353-A240-8880-491A43241FA4}"/>
                          </a:ext>
                        </a:extLst>
                      </p:cNvPr>
                      <p:cNvPicPr/>
                      <p:nvPr/>
                    </p:nvPicPr>
                    <p:blipFill>
                      <a:blip r:embed="rId5"/>
                      <a:stretch>
                        <a:fillRect/>
                      </a:stretch>
                    </p:blipFill>
                    <p:spPr>
                      <a:xfrm>
                        <a:off x="-1815056" y="4343949"/>
                        <a:ext cx="10120645" cy="7560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6838A587-C614-564F-A150-F0B49C96904F}"/>
              </a:ext>
            </a:extLst>
          </p:cNvPr>
          <p:cNvGraphicFramePr>
            <a:graphicFrameLocks noChangeAspect="1"/>
          </p:cNvGraphicFramePr>
          <p:nvPr>
            <p:extLst>
              <p:ext uri="{D42A27DB-BD31-4B8C-83A1-F6EECF244321}">
                <p14:modId xmlns:p14="http://schemas.microsoft.com/office/powerpoint/2010/main" val="3723712977"/>
              </p:ext>
            </p:extLst>
          </p:nvPr>
        </p:nvGraphicFramePr>
        <p:xfrm>
          <a:off x="-1299422" y="4936528"/>
          <a:ext cx="8937140" cy="1012158"/>
        </p:xfrm>
        <a:graphic>
          <a:graphicData uri="http://schemas.openxmlformats.org/presentationml/2006/ole">
            <mc:AlternateContent xmlns:mc="http://schemas.openxmlformats.org/markup-compatibility/2006">
              <mc:Choice xmlns:v="urn:schemas-microsoft-com:vml" Requires="v">
                <p:oleObj spid="_x0000_s2078" name="文档" r:id="rId6" imgW="5270500" imgH="596900" progId="Word.Document.12">
                  <p:embed/>
                </p:oleObj>
              </mc:Choice>
              <mc:Fallback>
                <p:oleObj name="文档" r:id="rId6" imgW="5270500" imgH="596900" progId="Word.Document.12">
                  <p:embed/>
                  <p:pic>
                    <p:nvPicPr>
                      <p:cNvPr id="10" name="对象 9">
                        <a:extLst>
                          <a:ext uri="{FF2B5EF4-FFF2-40B4-BE49-F238E27FC236}">
                            <a16:creationId xmlns:a16="http://schemas.microsoft.com/office/drawing/2014/main" id="{6838A587-C614-564F-A150-F0B49C96904F}"/>
                          </a:ext>
                        </a:extLst>
                      </p:cNvPr>
                      <p:cNvPicPr/>
                      <p:nvPr/>
                    </p:nvPicPr>
                    <p:blipFill>
                      <a:blip r:embed="rId7"/>
                      <a:stretch>
                        <a:fillRect/>
                      </a:stretch>
                    </p:blipFill>
                    <p:spPr>
                      <a:xfrm>
                        <a:off x="-1299422" y="4936528"/>
                        <a:ext cx="8937140" cy="1012158"/>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1C88BE7C-F9A3-CF4D-8F81-6F76F0803889}"/>
                  </a:ext>
                </a:extLst>
              </p:cNvPr>
              <p:cNvSpPr txBox="1"/>
              <p:nvPr/>
            </p:nvSpPr>
            <p:spPr>
              <a:xfrm>
                <a:off x="505630" y="5709104"/>
                <a:ext cx="4246880" cy="307777"/>
              </a:xfrm>
              <a:prstGeom prst="rect">
                <a:avLst/>
              </a:prstGeom>
              <a:noFill/>
            </p:spPr>
            <p:txBody>
              <a:bodyPr wrap="square">
                <a:spAutoFit/>
              </a:bodyPr>
              <a:lstStyle/>
              <a:p>
                <a:r>
                  <a:rPr lang="zh-CN" altLang="en-US" sz="1400" dirty="0"/>
                  <a:t>S</a:t>
                </a:r>
                <a:r>
                  <a:rPr lang="zh-CN" altLang="en-US" sz="1400" baseline="-25000" dirty="0"/>
                  <a:t>20</a:t>
                </a:r>
                <a:r>
                  <a:rPr lang="zh-CN" altLang="en-US" sz="1400" dirty="0"/>
                  <a:t> ,</a:t>
                </a:r>
                <a:r>
                  <a:rPr lang="en-US" altLang="zh-CN" sz="1400" dirty="0"/>
                  <a:t> </a:t>
                </a:r>
                <a:r>
                  <a:rPr lang="zh-CN" altLang="en-US" sz="1400" dirty="0"/>
                  <a:t> the 20% of nucleotides with the smallest </a:t>
                </a:r>
                <a14:m>
                  <m:oMath xmlns:m="http://schemas.openxmlformats.org/officeDocument/2006/math">
                    <m:sSubSup>
                      <m:sSubSupPr>
                        <m:ctrlPr>
                          <a:rPr lang="en-US" altLang="zh-CN" sz="1400" i="1" dirty="0" smtClean="0">
                            <a:latin typeface="Cambria Math" panose="02040503050406030204" pitchFamily="18" charset="0"/>
                          </a:rPr>
                        </m:ctrlPr>
                      </m:sSubSupPr>
                      <m:e>
                        <m:r>
                          <a:rPr lang="en-US" altLang="zh-CN" sz="1400" b="0" i="1" dirty="0" smtClean="0">
                            <a:latin typeface="Cambria Math" panose="02040503050406030204" pitchFamily="18" charset="0"/>
                          </a:rPr>
                          <m:t>𝑃</m:t>
                        </m:r>
                      </m:e>
                      <m:sub>
                        <m:r>
                          <a:rPr lang="en-US" altLang="zh-CN" sz="1400" b="0" i="1" dirty="0" smtClean="0">
                            <a:latin typeface="Cambria Math" panose="02040503050406030204" pitchFamily="18" charset="0"/>
                          </a:rPr>
                          <m:t>𝑡𝑒𝑟𝑚</m:t>
                        </m:r>
                      </m:sub>
                      <m:sup>
                        <m:r>
                          <a:rPr lang="en-US" altLang="zh-CN" sz="1400" b="0" i="1" dirty="0" smtClean="0">
                            <a:latin typeface="Cambria Math" panose="02040503050406030204" pitchFamily="18" charset="0"/>
                          </a:rPr>
                          <m:t>+</m:t>
                        </m:r>
                      </m:sup>
                    </m:sSubSup>
                  </m:oMath>
                </a14:m>
                <a:r>
                  <a:rPr lang="zh-CN" altLang="en-US" sz="1400" dirty="0"/>
                  <a:t>,</a:t>
                </a:r>
              </a:p>
            </p:txBody>
          </p:sp>
        </mc:Choice>
        <mc:Fallback>
          <p:sp>
            <p:nvSpPr>
              <p:cNvPr id="12" name="文本框 11">
                <a:extLst>
                  <a:ext uri="{FF2B5EF4-FFF2-40B4-BE49-F238E27FC236}">
                    <a16:creationId xmlns:a16="http://schemas.microsoft.com/office/drawing/2014/main" id="{1C88BE7C-F9A3-CF4D-8F81-6F76F0803889}"/>
                  </a:ext>
                </a:extLst>
              </p:cNvPr>
              <p:cNvSpPr txBox="1">
                <a:spLocks noRot="1" noChangeAspect="1" noMove="1" noResize="1" noEditPoints="1" noAdjustHandles="1" noChangeArrowheads="1" noChangeShapeType="1" noTextEdit="1"/>
              </p:cNvSpPr>
              <p:nvPr/>
            </p:nvSpPr>
            <p:spPr>
              <a:xfrm>
                <a:off x="505630" y="5709104"/>
                <a:ext cx="4246880" cy="307777"/>
              </a:xfrm>
              <a:prstGeom prst="rect">
                <a:avLst/>
              </a:prstGeom>
              <a:blipFill>
                <a:blip r:embed="rId8"/>
                <a:stretch>
                  <a:fillRect l="-298" t="-4000" b="-240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EE5AA98D-4D6B-C743-99BB-5FC957EE8773}"/>
                  </a:ext>
                </a:extLst>
              </p:cNvPr>
              <p:cNvSpPr txBox="1"/>
              <p:nvPr/>
            </p:nvSpPr>
            <p:spPr>
              <a:xfrm>
                <a:off x="469683" y="6084176"/>
                <a:ext cx="6096000" cy="738664"/>
              </a:xfrm>
              <a:prstGeom prst="rect">
                <a:avLst/>
              </a:prstGeom>
              <a:noFill/>
            </p:spPr>
            <p:txBody>
              <a:bodyPr wrap="square">
                <a:spAutoFit/>
              </a:bodyPr>
              <a:lstStyle/>
              <a:p>
                <a:r>
                  <a:rPr lang="en-US" altLang="zh-CN" sz="1400" dirty="0"/>
                  <a:t>Scaling of (+) reagent and (-) reagent signals. Points correspond to (-) reagent versus (+) reagent termination probabilities, </a:t>
                </a:r>
                <a14:m>
                  <m:oMath xmlns:m="http://schemas.openxmlformats.org/officeDocument/2006/math">
                    <m:sSubSup>
                      <m:sSubSupPr>
                        <m:ctrlPr>
                          <a:rPr lang="en-US" altLang="zh-CN" sz="1400" i="1" dirty="0">
                            <a:latin typeface="Cambria Math" panose="02040503050406030204" pitchFamily="18" charset="0"/>
                          </a:rPr>
                        </m:ctrlPr>
                      </m:sSubSupPr>
                      <m:e>
                        <m:r>
                          <a:rPr lang="en-US" altLang="zh-CN" sz="1400" i="1" dirty="0">
                            <a:latin typeface="Cambria Math" panose="02040503050406030204" pitchFamily="18" charset="0"/>
                          </a:rPr>
                          <m:t>𝑃</m:t>
                        </m:r>
                      </m:e>
                      <m:sub>
                        <m:r>
                          <a:rPr lang="en-US" altLang="zh-CN" sz="1400" i="1" dirty="0">
                            <a:latin typeface="Cambria Math" panose="02040503050406030204" pitchFamily="18" charset="0"/>
                          </a:rPr>
                          <m:t>𝑡𝑒𝑟𝑚</m:t>
                        </m:r>
                      </m:sub>
                      <m:sup>
                        <m:r>
                          <a:rPr lang="en-US" altLang="zh-CN" sz="1400" i="1" dirty="0">
                            <a:latin typeface="Cambria Math" panose="02040503050406030204" pitchFamily="18" charset="0"/>
                          </a:rPr>
                          <m:t>+</m:t>
                        </m:r>
                      </m:sup>
                    </m:sSubSup>
                    <m:r>
                      <a:rPr lang="en-US" altLang="zh-CN" sz="1400" b="0" i="1" dirty="0" smtClean="0">
                        <a:latin typeface="Cambria Math" panose="02040503050406030204" pitchFamily="18" charset="0"/>
                      </a:rPr>
                      <m:t>(</m:t>
                    </m:r>
                    <m:r>
                      <a:rPr lang="en-US" altLang="zh-CN" sz="1400" b="0" i="1" dirty="0" smtClean="0">
                        <a:latin typeface="Cambria Math" panose="02040503050406030204" pitchFamily="18" charset="0"/>
                      </a:rPr>
                      <m:t>𝑖</m:t>
                    </m:r>
                    <m:r>
                      <a:rPr lang="en-US" altLang="zh-CN" sz="1400" b="0" i="1" dirty="0" smtClean="0">
                        <a:latin typeface="Cambria Math" panose="02040503050406030204" pitchFamily="18" charset="0"/>
                      </a:rPr>
                      <m:t>)</m:t>
                    </m:r>
                  </m:oMath>
                </a14:m>
                <a:r>
                  <a:rPr lang="en-US" altLang="zh-CN" sz="1400" dirty="0"/>
                  <a:t>, for 353 nucleotides in the E. coli 16S rRNA obtained in a SHAPE experiment.</a:t>
                </a:r>
                <a:endParaRPr lang="zh-CN" altLang="en-US" sz="1400" dirty="0"/>
              </a:p>
            </p:txBody>
          </p:sp>
        </mc:Choice>
        <mc:Fallback>
          <p:sp>
            <p:nvSpPr>
              <p:cNvPr id="14" name="文本框 13">
                <a:extLst>
                  <a:ext uri="{FF2B5EF4-FFF2-40B4-BE49-F238E27FC236}">
                    <a16:creationId xmlns:a16="http://schemas.microsoft.com/office/drawing/2014/main" id="{EE5AA98D-4D6B-C743-99BB-5FC957EE8773}"/>
                  </a:ext>
                </a:extLst>
              </p:cNvPr>
              <p:cNvSpPr txBox="1">
                <a:spLocks noRot="1" noChangeAspect="1" noMove="1" noResize="1" noEditPoints="1" noAdjustHandles="1" noChangeArrowheads="1" noChangeShapeType="1" noTextEdit="1"/>
              </p:cNvSpPr>
              <p:nvPr/>
            </p:nvSpPr>
            <p:spPr>
              <a:xfrm>
                <a:off x="469683" y="6084176"/>
                <a:ext cx="6096000" cy="738664"/>
              </a:xfrm>
              <a:prstGeom prst="rect">
                <a:avLst/>
              </a:prstGeom>
              <a:blipFill>
                <a:blip r:embed="rId9"/>
                <a:stretch>
                  <a:fillRect l="-208" t="-1695" b="-8475"/>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F84A548F-D2B9-3A4F-A324-E3BD9E931F33}"/>
              </a:ext>
            </a:extLst>
          </p:cNvPr>
          <p:cNvPicPr>
            <a:picLocks noChangeAspect="1"/>
          </p:cNvPicPr>
          <p:nvPr/>
        </p:nvPicPr>
        <p:blipFill>
          <a:blip r:embed="rId10"/>
          <a:stretch>
            <a:fillRect/>
          </a:stretch>
        </p:blipFill>
        <p:spPr>
          <a:xfrm>
            <a:off x="6794809" y="719680"/>
            <a:ext cx="4571027" cy="5865421"/>
          </a:xfrm>
          <a:prstGeom prst="rect">
            <a:avLst/>
          </a:prstGeom>
        </p:spPr>
      </p:pic>
      <p:pic>
        <p:nvPicPr>
          <p:cNvPr id="6" name="内容占位符 5">
            <a:extLst>
              <a:ext uri="{FF2B5EF4-FFF2-40B4-BE49-F238E27FC236}">
                <a16:creationId xmlns:a16="http://schemas.microsoft.com/office/drawing/2014/main" id="{522FA5C1-44D6-6F4E-A8CF-71258A12DC52}"/>
              </a:ext>
            </a:extLst>
          </p:cNvPr>
          <p:cNvPicPr>
            <a:picLocks noGrp="1" noChangeAspect="1"/>
          </p:cNvPicPr>
          <p:nvPr>
            <p:ph idx="1"/>
          </p:nvPr>
        </p:nvPicPr>
        <p:blipFill rotWithShape="1">
          <a:blip r:embed="rId11"/>
          <a:srcRect t="49626"/>
          <a:stretch/>
        </p:blipFill>
        <p:spPr>
          <a:xfrm>
            <a:off x="378950" y="1251699"/>
            <a:ext cx="5513831" cy="2697033"/>
          </a:xfrm>
          <a:prstGeom prst="rect">
            <a:avLst/>
          </a:prstGeom>
        </p:spPr>
      </p:pic>
      <p:sp>
        <p:nvSpPr>
          <p:cNvPr id="18" name="文本框 17">
            <a:extLst>
              <a:ext uri="{FF2B5EF4-FFF2-40B4-BE49-F238E27FC236}">
                <a16:creationId xmlns:a16="http://schemas.microsoft.com/office/drawing/2014/main" id="{C49B3440-F0ED-8742-83D7-B5D42FC7FFD7}"/>
              </a:ext>
            </a:extLst>
          </p:cNvPr>
          <p:cNvSpPr txBox="1"/>
          <p:nvPr/>
        </p:nvSpPr>
        <p:spPr>
          <a:xfrm>
            <a:off x="10279824" y="6585101"/>
            <a:ext cx="1811805" cy="461665"/>
          </a:xfrm>
          <a:prstGeom prst="rect">
            <a:avLst/>
          </a:prstGeom>
          <a:noFill/>
        </p:spPr>
        <p:txBody>
          <a:bodyPr wrap="square">
            <a:spAutoFit/>
          </a:bodyPr>
          <a:lstStyle/>
          <a:p>
            <a:r>
              <a:rPr lang="en-US" altLang="zh-CN" sz="1200" dirty="0" err="1"/>
              <a:t>Karabiber</a:t>
            </a:r>
            <a:r>
              <a:rPr lang="en-US" altLang="zh-CN" sz="1200" dirty="0"/>
              <a:t> et al., 2013</a:t>
            </a:r>
            <a:endParaRPr lang="zh-CN" altLang="en-US" sz="1200" dirty="0"/>
          </a:p>
          <a:p>
            <a:r>
              <a:rPr lang="zh-CN" altLang="zh-CN" sz="1200" dirty="0">
                <a:effectLst/>
              </a:rPr>
              <a:t> </a:t>
            </a:r>
            <a:endParaRPr lang="zh-CN" altLang="en-US" sz="1200" dirty="0"/>
          </a:p>
        </p:txBody>
      </p:sp>
    </p:spTree>
    <p:extLst>
      <p:ext uri="{BB962C8B-B14F-4D97-AF65-F5344CB8AC3E}">
        <p14:creationId xmlns:p14="http://schemas.microsoft.com/office/powerpoint/2010/main" val="150944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C403CC-BCAF-6B4E-927F-286AD84C2CF5}"/>
              </a:ext>
            </a:extLst>
          </p:cNvPr>
          <p:cNvSpPr>
            <a:spLocks noGrp="1"/>
          </p:cNvSpPr>
          <p:nvPr>
            <p:ph type="title"/>
          </p:nvPr>
        </p:nvSpPr>
        <p:spPr/>
        <p:txBody>
          <a:bodyPr/>
          <a:lstStyle/>
          <a:p>
            <a:r>
              <a:rPr kumimoji="1" lang="en-US" altLang="zh-CN" dirty="0"/>
              <a:t>Whole-channel peak integration</a:t>
            </a:r>
            <a:endParaRPr kumimoji="1" lang="zh-CN" altLang="en-US" dirty="0"/>
          </a:p>
        </p:txBody>
      </p:sp>
      <p:pic>
        <p:nvPicPr>
          <p:cNvPr id="6146" name="Picture 2" descr="equation image">
            <a:extLst>
              <a:ext uri="{FF2B5EF4-FFF2-40B4-BE49-F238E27FC236}">
                <a16:creationId xmlns:a16="http://schemas.microsoft.com/office/drawing/2014/main" id="{D5B67F7E-27F4-3445-96E0-E9D6D6EF664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7813"/>
          <a:stretch/>
        </p:blipFill>
        <p:spPr bwMode="auto">
          <a:xfrm>
            <a:off x="1646587" y="1958831"/>
            <a:ext cx="3618389" cy="6323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0923E7B8-A5C0-9443-BF46-65B6359F0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565" y="3169646"/>
            <a:ext cx="3241716" cy="2935067"/>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6FC3B846-C238-A84E-A9ED-5B855C8E11F5}"/>
              </a:ext>
            </a:extLst>
          </p:cNvPr>
          <p:cNvPicPr>
            <a:picLocks noChangeAspect="1"/>
          </p:cNvPicPr>
          <p:nvPr/>
        </p:nvPicPr>
        <p:blipFill>
          <a:blip r:embed="rId4"/>
          <a:stretch>
            <a:fillRect/>
          </a:stretch>
        </p:blipFill>
        <p:spPr>
          <a:xfrm>
            <a:off x="6128631" y="1474612"/>
            <a:ext cx="4800600" cy="2527300"/>
          </a:xfrm>
          <a:prstGeom prst="rect">
            <a:avLst/>
          </a:prstGeom>
        </p:spPr>
      </p:pic>
      <p:sp>
        <p:nvSpPr>
          <p:cNvPr id="13" name="文本框 12">
            <a:extLst>
              <a:ext uri="{FF2B5EF4-FFF2-40B4-BE49-F238E27FC236}">
                <a16:creationId xmlns:a16="http://schemas.microsoft.com/office/drawing/2014/main" id="{FD71EDFA-C47C-1448-BB03-AF961CF2EACE}"/>
              </a:ext>
            </a:extLst>
          </p:cNvPr>
          <p:cNvSpPr txBox="1"/>
          <p:nvPr/>
        </p:nvSpPr>
        <p:spPr>
          <a:xfrm>
            <a:off x="6019457" y="4281033"/>
            <a:ext cx="5182967" cy="2462213"/>
          </a:xfrm>
          <a:prstGeom prst="rect">
            <a:avLst/>
          </a:prstGeom>
          <a:noFill/>
        </p:spPr>
        <p:txBody>
          <a:bodyPr wrap="square">
            <a:spAutoFit/>
          </a:bodyPr>
          <a:lstStyle/>
          <a:p>
            <a:pPr marL="285750" indent="-285750">
              <a:buFont typeface="Wingdings" pitchFamily="2" charset="2"/>
              <a:buChar char="ü"/>
            </a:pPr>
            <a:r>
              <a:rPr lang="en-US" altLang="zh-CN" sz="1400" dirty="0"/>
              <a:t>Order the SHAPE reactivities from largest to smallest  take the top 10% of the data - excluding outliers - this is your normalization factor - divide all the data by this number.</a:t>
            </a:r>
          </a:p>
          <a:p>
            <a:pPr marL="285750" indent="-285750">
              <a:buFont typeface="Wingdings" pitchFamily="2" charset="2"/>
              <a:buChar char="ü"/>
            </a:pPr>
            <a:endParaRPr lang="en-US" altLang="zh-CN" sz="1400" dirty="0"/>
          </a:p>
          <a:p>
            <a:pPr marL="285750" indent="-285750">
              <a:buFont typeface="Wingdings" pitchFamily="2" charset="2"/>
              <a:buChar char="ü"/>
            </a:pPr>
            <a:r>
              <a:rPr lang="en-US" altLang="zh-CN" sz="1400" dirty="0"/>
              <a:t>Outliers are defined either by --- anything higher than - 1.5*(Quartile3-Quartile1)+Quartile3 or the top 10% of the data - whichever is less.</a:t>
            </a:r>
          </a:p>
          <a:p>
            <a:pPr marL="285750" indent="-285750">
              <a:buFont typeface="Wingdings" pitchFamily="2" charset="2"/>
              <a:buChar char="ü"/>
            </a:pPr>
            <a:endParaRPr lang="en-US" altLang="zh-CN" sz="1400" dirty="0"/>
          </a:p>
          <a:p>
            <a:pPr marL="285750" indent="-285750">
              <a:buFont typeface="Wingdings" pitchFamily="2" charset="2"/>
              <a:buChar char="ü"/>
            </a:pPr>
            <a:r>
              <a:rPr lang="en-US" altLang="zh-CN" sz="1400" dirty="0"/>
              <a:t>Note - The quartiles come from the traditional box plot calculation (this can be done in Excel by doing =QUARTILE(B:B,1) if the reactivities are in column B) </a:t>
            </a:r>
            <a:endParaRPr lang="zh-CN" altLang="en-US" sz="1400" dirty="0"/>
          </a:p>
        </p:txBody>
      </p:sp>
      <p:sp>
        <p:nvSpPr>
          <p:cNvPr id="15" name="文本框 14">
            <a:extLst>
              <a:ext uri="{FF2B5EF4-FFF2-40B4-BE49-F238E27FC236}">
                <a16:creationId xmlns:a16="http://schemas.microsoft.com/office/drawing/2014/main" id="{8EBDD3F1-8522-0A4D-9AD8-A3292CD2211F}"/>
              </a:ext>
            </a:extLst>
          </p:cNvPr>
          <p:cNvSpPr txBox="1"/>
          <p:nvPr/>
        </p:nvSpPr>
        <p:spPr>
          <a:xfrm>
            <a:off x="293458" y="6466247"/>
            <a:ext cx="1475658" cy="276999"/>
          </a:xfrm>
          <a:prstGeom prst="rect">
            <a:avLst/>
          </a:prstGeom>
          <a:noFill/>
        </p:spPr>
        <p:txBody>
          <a:bodyPr wrap="square">
            <a:spAutoFit/>
          </a:bodyPr>
          <a:lstStyle/>
          <a:p>
            <a:r>
              <a:rPr lang="en-US" altLang="zh-CN" sz="1200" dirty="0">
                <a:effectLst/>
              </a:rPr>
              <a:t>Vasa et al., 2008</a:t>
            </a:r>
            <a:endParaRPr lang="zh-CN" altLang="en-US" sz="1200" dirty="0"/>
          </a:p>
        </p:txBody>
      </p:sp>
    </p:spTree>
    <p:extLst>
      <p:ext uri="{BB962C8B-B14F-4D97-AF65-F5344CB8AC3E}">
        <p14:creationId xmlns:p14="http://schemas.microsoft.com/office/powerpoint/2010/main" val="320372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EB1E4D-6021-F345-8A62-F1186D61A3C9}"/>
              </a:ext>
            </a:extLst>
          </p:cNvPr>
          <p:cNvSpPr>
            <a:spLocks noGrp="1"/>
          </p:cNvSpPr>
          <p:nvPr>
            <p:ph type="title"/>
          </p:nvPr>
        </p:nvSpPr>
        <p:spPr/>
        <p:txBody>
          <a:bodyPr/>
          <a:lstStyle/>
          <a:p>
            <a:r>
              <a:rPr kumimoji="1" lang="en-US" altLang="zh-CN" dirty="0"/>
              <a:t>SHAPE-directed RNA structure determination</a:t>
            </a:r>
            <a:endParaRPr kumimoji="1" lang="zh-CN" altLang="en-US" dirty="0"/>
          </a:p>
        </p:txBody>
      </p:sp>
      <p:pic>
        <p:nvPicPr>
          <p:cNvPr id="4" name="内容占位符 3">
            <a:extLst>
              <a:ext uri="{FF2B5EF4-FFF2-40B4-BE49-F238E27FC236}">
                <a16:creationId xmlns:a16="http://schemas.microsoft.com/office/drawing/2014/main" id="{0A0234A7-C134-2B4E-BB5A-7246037B3140}"/>
              </a:ext>
            </a:extLst>
          </p:cNvPr>
          <p:cNvPicPr>
            <a:picLocks noGrp="1" noChangeAspect="1"/>
          </p:cNvPicPr>
          <p:nvPr>
            <p:ph idx="1"/>
          </p:nvPr>
        </p:nvPicPr>
        <p:blipFill>
          <a:blip r:embed="rId2"/>
          <a:stretch>
            <a:fillRect/>
          </a:stretch>
        </p:blipFill>
        <p:spPr>
          <a:xfrm>
            <a:off x="2873807" y="2305378"/>
            <a:ext cx="6444386" cy="4351338"/>
          </a:xfrm>
          <a:prstGeom prst="rect">
            <a:avLst/>
          </a:prstGeom>
        </p:spPr>
      </p:pic>
      <p:pic>
        <p:nvPicPr>
          <p:cNvPr id="5" name="图片 4">
            <a:extLst>
              <a:ext uri="{FF2B5EF4-FFF2-40B4-BE49-F238E27FC236}">
                <a16:creationId xmlns:a16="http://schemas.microsoft.com/office/drawing/2014/main" id="{248820AF-51AB-484E-BF9F-139B2CEBDDB8}"/>
              </a:ext>
            </a:extLst>
          </p:cNvPr>
          <p:cNvPicPr>
            <a:picLocks noChangeAspect="1"/>
          </p:cNvPicPr>
          <p:nvPr/>
        </p:nvPicPr>
        <p:blipFill>
          <a:blip r:embed="rId3"/>
          <a:stretch>
            <a:fillRect/>
          </a:stretch>
        </p:blipFill>
        <p:spPr>
          <a:xfrm>
            <a:off x="4223691" y="1778357"/>
            <a:ext cx="3556000" cy="330200"/>
          </a:xfrm>
          <a:prstGeom prst="rect">
            <a:avLst/>
          </a:prstGeom>
        </p:spPr>
      </p:pic>
      <p:sp>
        <p:nvSpPr>
          <p:cNvPr id="6" name="文本框 5">
            <a:extLst>
              <a:ext uri="{FF2B5EF4-FFF2-40B4-BE49-F238E27FC236}">
                <a16:creationId xmlns:a16="http://schemas.microsoft.com/office/drawing/2014/main" id="{443D1E43-E3F5-614A-9172-6AD8FCE97EE6}"/>
              </a:ext>
            </a:extLst>
          </p:cNvPr>
          <p:cNvSpPr txBox="1"/>
          <p:nvPr/>
        </p:nvSpPr>
        <p:spPr>
          <a:xfrm>
            <a:off x="10015450" y="6512413"/>
            <a:ext cx="1475658" cy="461665"/>
          </a:xfrm>
          <a:prstGeom prst="rect">
            <a:avLst/>
          </a:prstGeom>
          <a:noFill/>
        </p:spPr>
        <p:txBody>
          <a:bodyPr wrap="square">
            <a:spAutoFit/>
          </a:bodyPr>
          <a:lstStyle/>
          <a:p>
            <a:r>
              <a:rPr lang="en-US" altLang="zh-CN" sz="1200" dirty="0" err="1">
                <a:effectLst/>
              </a:rPr>
              <a:t>Deigan</a:t>
            </a:r>
            <a:r>
              <a:rPr lang="en-US" altLang="zh-CN" sz="1200" dirty="0">
                <a:effectLst/>
              </a:rPr>
              <a:t> et al., 2009</a:t>
            </a:r>
            <a:r>
              <a:rPr lang="zh-CN" altLang="zh-CN" sz="1200" dirty="0">
                <a:effectLst/>
              </a:rPr>
              <a:t> </a:t>
            </a:r>
            <a:endParaRPr lang="zh-CN" altLang="en-US" sz="1200" dirty="0"/>
          </a:p>
          <a:p>
            <a:r>
              <a:rPr lang="zh-CN" altLang="zh-CN" sz="1200" dirty="0">
                <a:effectLst/>
              </a:rPr>
              <a:t> </a:t>
            </a:r>
            <a:endParaRPr lang="zh-CN" altLang="en-US" sz="1200" dirty="0"/>
          </a:p>
        </p:txBody>
      </p:sp>
    </p:spTree>
    <p:extLst>
      <p:ext uri="{BB962C8B-B14F-4D97-AF65-F5344CB8AC3E}">
        <p14:creationId xmlns:p14="http://schemas.microsoft.com/office/powerpoint/2010/main" val="274382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D6BAC5-E3D8-774E-A98C-2E19F385C434}"/>
              </a:ext>
            </a:extLst>
          </p:cNvPr>
          <p:cNvSpPr>
            <a:spLocks noGrp="1"/>
          </p:cNvSpPr>
          <p:nvPr>
            <p:ph type="title"/>
          </p:nvPr>
        </p:nvSpPr>
        <p:spPr>
          <a:xfrm>
            <a:off x="953612" y="-229681"/>
            <a:ext cx="10515600" cy="1325563"/>
          </a:xfrm>
        </p:spPr>
        <p:txBody>
          <a:bodyPr/>
          <a:lstStyle/>
          <a:p>
            <a:r>
              <a:rPr kumimoji="1" lang="en-US" altLang="zh-CN" dirty="0"/>
              <a:t>SHAPE data superimposed on the RNA secondary structure </a:t>
            </a:r>
            <a:endParaRPr kumimoji="1" lang="zh-CN" altLang="en-US" dirty="0"/>
          </a:p>
        </p:txBody>
      </p:sp>
      <p:pic>
        <p:nvPicPr>
          <p:cNvPr id="4" name="内容占位符 3">
            <a:extLst>
              <a:ext uri="{FF2B5EF4-FFF2-40B4-BE49-F238E27FC236}">
                <a16:creationId xmlns:a16="http://schemas.microsoft.com/office/drawing/2014/main" id="{CF3E37C1-FCA9-514C-B2B7-64D6139A3698}"/>
              </a:ext>
            </a:extLst>
          </p:cNvPr>
          <p:cNvPicPr>
            <a:picLocks noGrp="1" noChangeAspect="1"/>
          </p:cNvPicPr>
          <p:nvPr>
            <p:ph idx="1"/>
          </p:nvPr>
        </p:nvPicPr>
        <p:blipFill>
          <a:blip r:embed="rId2"/>
          <a:stretch>
            <a:fillRect/>
          </a:stretch>
        </p:blipFill>
        <p:spPr>
          <a:xfrm>
            <a:off x="122409" y="799582"/>
            <a:ext cx="5536809" cy="2240246"/>
          </a:xfrm>
          <a:prstGeom prst="rect">
            <a:avLst/>
          </a:prstGeom>
        </p:spPr>
      </p:pic>
      <p:pic>
        <p:nvPicPr>
          <p:cNvPr id="5" name="图片 4">
            <a:extLst>
              <a:ext uri="{FF2B5EF4-FFF2-40B4-BE49-F238E27FC236}">
                <a16:creationId xmlns:a16="http://schemas.microsoft.com/office/drawing/2014/main" id="{B6743806-647E-104C-A7D8-D02FE819A509}"/>
              </a:ext>
            </a:extLst>
          </p:cNvPr>
          <p:cNvPicPr>
            <a:picLocks noChangeAspect="1"/>
          </p:cNvPicPr>
          <p:nvPr/>
        </p:nvPicPr>
        <p:blipFill>
          <a:blip r:embed="rId3"/>
          <a:stretch>
            <a:fillRect/>
          </a:stretch>
        </p:blipFill>
        <p:spPr>
          <a:xfrm>
            <a:off x="324779" y="3154581"/>
            <a:ext cx="3955978" cy="3586368"/>
          </a:xfrm>
          <a:prstGeom prst="rect">
            <a:avLst/>
          </a:prstGeom>
        </p:spPr>
      </p:pic>
      <p:pic>
        <p:nvPicPr>
          <p:cNvPr id="6" name="图片 5">
            <a:extLst>
              <a:ext uri="{FF2B5EF4-FFF2-40B4-BE49-F238E27FC236}">
                <a16:creationId xmlns:a16="http://schemas.microsoft.com/office/drawing/2014/main" id="{5AB4459E-F7E4-D049-BCF2-32C96B28626B}"/>
              </a:ext>
            </a:extLst>
          </p:cNvPr>
          <p:cNvPicPr>
            <a:picLocks noChangeAspect="1"/>
          </p:cNvPicPr>
          <p:nvPr/>
        </p:nvPicPr>
        <p:blipFill>
          <a:blip r:embed="rId4"/>
          <a:stretch>
            <a:fillRect/>
          </a:stretch>
        </p:blipFill>
        <p:spPr>
          <a:xfrm>
            <a:off x="6096000" y="1244948"/>
            <a:ext cx="3803680" cy="2713821"/>
          </a:xfrm>
          <a:prstGeom prst="rect">
            <a:avLst/>
          </a:prstGeom>
        </p:spPr>
      </p:pic>
      <p:sp>
        <p:nvSpPr>
          <p:cNvPr id="7" name="文本框 6">
            <a:extLst>
              <a:ext uri="{FF2B5EF4-FFF2-40B4-BE49-F238E27FC236}">
                <a16:creationId xmlns:a16="http://schemas.microsoft.com/office/drawing/2014/main" id="{E301C73B-7D66-B543-B2C7-0792CD619B6C}"/>
              </a:ext>
            </a:extLst>
          </p:cNvPr>
          <p:cNvSpPr txBox="1"/>
          <p:nvPr/>
        </p:nvSpPr>
        <p:spPr>
          <a:xfrm>
            <a:off x="7951369" y="5203463"/>
            <a:ext cx="1402353" cy="923330"/>
          </a:xfrm>
          <a:prstGeom prst="rect">
            <a:avLst/>
          </a:prstGeom>
          <a:noFill/>
        </p:spPr>
        <p:txBody>
          <a:bodyPr wrap="square" rtlCol="0">
            <a:spAutoFit/>
          </a:bodyPr>
          <a:lstStyle/>
          <a:p>
            <a:r>
              <a:rPr kumimoji="1" lang="en-US" altLang="zh-CN" dirty="0" err="1"/>
              <a:t>Ribosketch</a:t>
            </a:r>
            <a:endParaRPr kumimoji="1" lang="en-US" altLang="zh-CN" dirty="0"/>
          </a:p>
          <a:p>
            <a:endParaRPr kumimoji="1" lang="en-US" altLang="zh-CN" dirty="0"/>
          </a:p>
          <a:p>
            <a:r>
              <a:rPr kumimoji="1" lang="en-US" altLang="zh-CN" dirty="0"/>
              <a:t>.</a:t>
            </a:r>
            <a:r>
              <a:rPr kumimoji="1" lang="en-US" altLang="zh-CN" dirty="0" err="1"/>
              <a:t>fasta</a:t>
            </a:r>
            <a:endParaRPr kumimoji="1" lang="zh-CN" altLang="en-US" dirty="0"/>
          </a:p>
        </p:txBody>
      </p:sp>
      <p:pic>
        <p:nvPicPr>
          <p:cNvPr id="8" name="图片 7">
            <a:extLst>
              <a:ext uri="{FF2B5EF4-FFF2-40B4-BE49-F238E27FC236}">
                <a16:creationId xmlns:a16="http://schemas.microsoft.com/office/drawing/2014/main" id="{EE499E7E-2E65-5746-A866-2ED0F4A25392}"/>
              </a:ext>
            </a:extLst>
          </p:cNvPr>
          <p:cNvPicPr>
            <a:picLocks noChangeAspect="1"/>
          </p:cNvPicPr>
          <p:nvPr/>
        </p:nvPicPr>
        <p:blipFill>
          <a:blip r:embed="rId5"/>
          <a:stretch>
            <a:fillRect/>
          </a:stretch>
        </p:blipFill>
        <p:spPr>
          <a:xfrm>
            <a:off x="9300304" y="1456944"/>
            <a:ext cx="2833524" cy="462761"/>
          </a:xfrm>
          <a:prstGeom prst="rect">
            <a:avLst/>
          </a:prstGeom>
        </p:spPr>
      </p:pic>
      <p:pic>
        <p:nvPicPr>
          <p:cNvPr id="9" name="图片 8">
            <a:extLst>
              <a:ext uri="{FF2B5EF4-FFF2-40B4-BE49-F238E27FC236}">
                <a16:creationId xmlns:a16="http://schemas.microsoft.com/office/drawing/2014/main" id="{41252FDF-76C5-C646-A5BE-5CC4478801BC}"/>
              </a:ext>
            </a:extLst>
          </p:cNvPr>
          <p:cNvPicPr>
            <a:picLocks noChangeAspect="1"/>
          </p:cNvPicPr>
          <p:nvPr/>
        </p:nvPicPr>
        <p:blipFill rotWithShape="1">
          <a:blip r:embed="rId6"/>
          <a:srcRect r="69346"/>
          <a:stretch/>
        </p:blipFill>
        <p:spPr>
          <a:xfrm>
            <a:off x="10345502" y="2083022"/>
            <a:ext cx="1456018" cy="2070100"/>
          </a:xfrm>
          <a:prstGeom prst="rect">
            <a:avLst/>
          </a:prstGeom>
        </p:spPr>
      </p:pic>
      <p:pic>
        <p:nvPicPr>
          <p:cNvPr id="10" name="图片 9">
            <a:extLst>
              <a:ext uri="{FF2B5EF4-FFF2-40B4-BE49-F238E27FC236}">
                <a16:creationId xmlns:a16="http://schemas.microsoft.com/office/drawing/2014/main" id="{83D32E60-86D1-9C4F-B29E-2A68791306A1}"/>
              </a:ext>
            </a:extLst>
          </p:cNvPr>
          <p:cNvPicPr>
            <a:picLocks noChangeAspect="1"/>
          </p:cNvPicPr>
          <p:nvPr/>
        </p:nvPicPr>
        <p:blipFill>
          <a:blip r:embed="rId7"/>
          <a:stretch>
            <a:fillRect/>
          </a:stretch>
        </p:blipFill>
        <p:spPr>
          <a:xfrm>
            <a:off x="6054398" y="4153122"/>
            <a:ext cx="4087281" cy="2804570"/>
          </a:xfrm>
          <a:prstGeom prst="rect">
            <a:avLst/>
          </a:prstGeom>
        </p:spPr>
      </p:pic>
      <p:sp>
        <p:nvSpPr>
          <p:cNvPr id="13" name="文本框 12">
            <a:extLst>
              <a:ext uri="{FF2B5EF4-FFF2-40B4-BE49-F238E27FC236}">
                <a16:creationId xmlns:a16="http://schemas.microsoft.com/office/drawing/2014/main" id="{C0148E43-CAD0-2C49-8BB8-4AF27376FD78}"/>
              </a:ext>
            </a:extLst>
          </p:cNvPr>
          <p:cNvSpPr txBox="1"/>
          <p:nvPr/>
        </p:nvSpPr>
        <p:spPr>
          <a:xfrm>
            <a:off x="10066601" y="875616"/>
            <a:ext cx="1529467" cy="369332"/>
          </a:xfrm>
          <a:prstGeom prst="rect">
            <a:avLst/>
          </a:prstGeom>
          <a:noFill/>
        </p:spPr>
        <p:txBody>
          <a:bodyPr wrap="square" rtlCol="0">
            <a:spAutoFit/>
          </a:bodyPr>
          <a:lstStyle/>
          <a:p>
            <a:r>
              <a:rPr kumimoji="1" lang="en-US" altLang="zh-CN" dirty="0" err="1"/>
              <a:t>Ribosketch</a:t>
            </a:r>
            <a:endParaRPr kumimoji="1" lang="zh-CN" altLang="en-US" dirty="0"/>
          </a:p>
        </p:txBody>
      </p:sp>
      <p:sp>
        <p:nvSpPr>
          <p:cNvPr id="15" name="文本框 14">
            <a:extLst>
              <a:ext uri="{FF2B5EF4-FFF2-40B4-BE49-F238E27FC236}">
                <a16:creationId xmlns:a16="http://schemas.microsoft.com/office/drawing/2014/main" id="{DCFDC5CB-5F9A-7942-99C6-F350E93F500F}"/>
              </a:ext>
            </a:extLst>
          </p:cNvPr>
          <p:cNvSpPr txBox="1"/>
          <p:nvPr/>
        </p:nvSpPr>
        <p:spPr>
          <a:xfrm>
            <a:off x="10415139" y="6557461"/>
            <a:ext cx="1666830" cy="461665"/>
          </a:xfrm>
          <a:prstGeom prst="rect">
            <a:avLst/>
          </a:prstGeom>
          <a:noFill/>
        </p:spPr>
        <p:txBody>
          <a:bodyPr wrap="square">
            <a:spAutoFit/>
          </a:bodyPr>
          <a:lstStyle/>
          <a:p>
            <a:r>
              <a:rPr lang="en-US" altLang="zh-CN" sz="1200" dirty="0">
                <a:latin typeface="DengXian" panose="02010600030101010101" pitchFamily="2" charset="-122"/>
                <a:cs typeface="Times New Roman" panose="02020603050405020304" pitchFamily="18" charset="0"/>
              </a:rPr>
              <a:t>Mathews</a:t>
            </a:r>
            <a:r>
              <a:rPr lang="en-US" altLang="zh-CN" sz="1200" dirty="0">
                <a:effectLst/>
                <a:latin typeface="DengXian" panose="02010600030101010101" pitchFamily="2" charset="-122"/>
                <a:cs typeface="Times New Roman" panose="02020603050405020304" pitchFamily="18" charset="0"/>
              </a:rPr>
              <a:t> et al., 1996</a:t>
            </a:r>
            <a:r>
              <a:rPr lang="zh-CN" altLang="zh-CN" sz="1200" dirty="0">
                <a:effectLst/>
              </a:rPr>
              <a:t> </a:t>
            </a:r>
            <a:endParaRPr lang="zh-CN" altLang="en-US" sz="1200" dirty="0"/>
          </a:p>
          <a:p>
            <a:r>
              <a:rPr lang="zh-CN" altLang="zh-CN" sz="1200" dirty="0">
                <a:effectLst/>
              </a:rPr>
              <a:t> </a:t>
            </a:r>
            <a:endParaRPr lang="zh-CN" altLang="en-US" sz="1200" dirty="0"/>
          </a:p>
        </p:txBody>
      </p:sp>
    </p:spTree>
    <p:extLst>
      <p:ext uri="{BB962C8B-B14F-4D97-AF65-F5344CB8AC3E}">
        <p14:creationId xmlns:p14="http://schemas.microsoft.com/office/powerpoint/2010/main" val="401713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3B1DD-3F6C-3147-9074-ACF290EE8211}"/>
              </a:ext>
            </a:extLst>
          </p:cNvPr>
          <p:cNvSpPr>
            <a:spLocks noGrp="1"/>
          </p:cNvSpPr>
          <p:nvPr>
            <p:ph type="title"/>
          </p:nvPr>
        </p:nvSpPr>
        <p:spPr>
          <a:xfrm>
            <a:off x="838200" y="-147431"/>
            <a:ext cx="10515600" cy="1325563"/>
          </a:xfrm>
        </p:spPr>
        <p:txBody>
          <a:bodyPr>
            <a:normAutofit/>
          </a:bodyPr>
          <a:lstStyle/>
          <a:p>
            <a:r>
              <a:rPr kumimoji="1" lang="en-US" altLang="zh-CN" sz="2800" dirty="0"/>
              <a:t>References </a:t>
            </a:r>
            <a:endParaRPr kumimoji="1" lang="zh-CN" altLang="en-US" sz="2800" dirty="0"/>
          </a:p>
        </p:txBody>
      </p:sp>
      <p:sp>
        <p:nvSpPr>
          <p:cNvPr id="4" name="文本框 3">
            <a:extLst>
              <a:ext uri="{FF2B5EF4-FFF2-40B4-BE49-F238E27FC236}">
                <a16:creationId xmlns:a16="http://schemas.microsoft.com/office/drawing/2014/main" id="{B6D2F382-8CD3-504C-9D4F-21535BE876E7}"/>
              </a:ext>
            </a:extLst>
          </p:cNvPr>
          <p:cNvSpPr txBox="1"/>
          <p:nvPr/>
        </p:nvSpPr>
        <p:spPr>
          <a:xfrm>
            <a:off x="1086619" y="1082320"/>
            <a:ext cx="9631953" cy="4524315"/>
          </a:xfrm>
          <a:prstGeom prst="rect">
            <a:avLst/>
          </a:prstGeom>
          <a:noFill/>
        </p:spPr>
        <p:txBody>
          <a:bodyPr wrap="square">
            <a:spAutoFit/>
          </a:bodyPr>
          <a:lstStyle/>
          <a:p>
            <a:r>
              <a:rPr lang="en-US" altLang="zh-CN" sz="1200" dirty="0" err="1"/>
              <a:t>Aviran</a:t>
            </a:r>
            <a:r>
              <a:rPr lang="en-US" altLang="zh-CN" sz="1200" dirty="0"/>
              <a:t>, S., </a:t>
            </a:r>
            <a:r>
              <a:rPr lang="en-US" altLang="zh-CN" sz="1200" dirty="0" err="1"/>
              <a:t>Trapnell</a:t>
            </a:r>
            <a:r>
              <a:rPr lang="en-US" altLang="zh-CN" sz="1200" dirty="0"/>
              <a:t>, C., Lucks, J.B., Mortimer, S.A., Luo, S., </a:t>
            </a:r>
            <a:r>
              <a:rPr lang="en-US" altLang="zh-CN" sz="1200" dirty="0" err="1"/>
              <a:t>Schroth</a:t>
            </a:r>
            <a:r>
              <a:rPr lang="en-US" altLang="zh-CN" sz="1200" dirty="0"/>
              <a:t>, G.P., </a:t>
            </a:r>
            <a:r>
              <a:rPr lang="en-US" altLang="zh-CN" sz="1200" dirty="0" err="1"/>
              <a:t>Doudna</a:t>
            </a:r>
            <a:r>
              <a:rPr lang="en-US" altLang="zh-CN" sz="1200" dirty="0"/>
              <a:t>, J.A., Arkin, A.P., and </a:t>
            </a:r>
            <a:r>
              <a:rPr lang="en-US" altLang="zh-CN" sz="1200" dirty="0" err="1"/>
              <a:t>Pachter</a:t>
            </a:r>
            <a:r>
              <a:rPr lang="en-US" altLang="zh-CN" sz="1200" dirty="0"/>
              <a:t>, L. (2011). Modeling and automation of sequencing-based characterization of RNA structure. Proc Natl </a:t>
            </a:r>
            <a:r>
              <a:rPr lang="en-US" altLang="zh-CN" sz="1200" dirty="0" err="1"/>
              <a:t>Acad</a:t>
            </a:r>
            <a:r>
              <a:rPr lang="en-US" altLang="zh-CN" sz="1200" dirty="0"/>
              <a:t> Sci U S A 108, 11069-11074.</a:t>
            </a:r>
          </a:p>
          <a:p>
            <a:endParaRPr lang="en-US" altLang="zh-CN" sz="1200" dirty="0"/>
          </a:p>
          <a:p>
            <a:r>
              <a:rPr lang="en-US" altLang="zh-CN" sz="1200" dirty="0"/>
              <a:t>Busan, S., </a:t>
            </a:r>
            <a:r>
              <a:rPr lang="en-US" altLang="zh-CN" sz="1200" dirty="0" err="1"/>
              <a:t>Weidmann</a:t>
            </a:r>
            <a:r>
              <a:rPr lang="en-US" altLang="zh-CN" sz="1200" dirty="0"/>
              <a:t>, C.A., Sengupta, A., and Weeks, K.M. (2019). Guidelines for SHAPE Reagent Choice and Detection Strategy for RNA Structure Probing Studies. Biochemistry 58, 2655-2664.</a:t>
            </a:r>
          </a:p>
          <a:p>
            <a:endParaRPr lang="en-US" altLang="zh-CN" sz="1200" dirty="0"/>
          </a:p>
          <a:p>
            <a:r>
              <a:rPr lang="en-US" altLang="zh-CN" sz="1200" dirty="0" err="1"/>
              <a:t>Deigan</a:t>
            </a:r>
            <a:r>
              <a:rPr lang="en-US" altLang="zh-CN" sz="1200" dirty="0"/>
              <a:t>, K.E., Li, T.W., Mathews, D.H., and Weeks, K.M. (2009). Accurate SHAPE-directed RNA structure determination. Proc Natl </a:t>
            </a:r>
            <a:r>
              <a:rPr lang="en-US" altLang="zh-CN" sz="1200" dirty="0" err="1"/>
              <a:t>Acad</a:t>
            </a:r>
            <a:r>
              <a:rPr lang="en-US" altLang="zh-CN" sz="1200" dirty="0"/>
              <a:t> Sci U S A 106, 97-102.</a:t>
            </a:r>
          </a:p>
          <a:p>
            <a:endParaRPr lang="en-US" altLang="zh-CN" sz="1200" dirty="0"/>
          </a:p>
          <a:p>
            <a:r>
              <a:rPr lang="en-US" altLang="zh-CN" sz="1200" dirty="0" err="1"/>
              <a:t>Karabiber</a:t>
            </a:r>
            <a:r>
              <a:rPr lang="en-US" altLang="zh-CN" sz="1200" dirty="0"/>
              <a:t>, F., McGinnis, J.L., </a:t>
            </a:r>
            <a:r>
              <a:rPr lang="en-US" altLang="zh-CN" sz="1200" dirty="0" err="1"/>
              <a:t>Favorov</a:t>
            </a:r>
            <a:r>
              <a:rPr lang="en-US" altLang="zh-CN" sz="1200" dirty="0"/>
              <a:t>, O.V., and Weeks, K.M. (2013). </a:t>
            </a:r>
            <a:r>
              <a:rPr lang="en-US" altLang="zh-CN" sz="1200" dirty="0" err="1"/>
              <a:t>QuShape</a:t>
            </a:r>
            <a:r>
              <a:rPr lang="en-US" altLang="zh-CN" sz="1200" dirty="0"/>
              <a:t>: rapid, accurate, and best-practices quantification of nucleic acid probing information, resolved by capillary electrophoresis. RNA 19, 63-73.</a:t>
            </a:r>
          </a:p>
          <a:p>
            <a:endParaRPr lang="en-US" altLang="zh-CN" sz="1200" dirty="0"/>
          </a:p>
          <a:p>
            <a:r>
              <a:rPr lang="en-US" altLang="zh-CN" sz="1200" dirty="0" err="1"/>
              <a:t>Kladwang</a:t>
            </a:r>
            <a:r>
              <a:rPr lang="en-US" altLang="zh-CN" sz="1200" dirty="0"/>
              <a:t>, W., Mann, T.H., </a:t>
            </a:r>
            <a:r>
              <a:rPr lang="en-US" altLang="zh-CN" sz="1200" dirty="0" err="1"/>
              <a:t>Becka</a:t>
            </a:r>
            <a:r>
              <a:rPr lang="en-US" altLang="zh-CN" sz="1200" dirty="0"/>
              <a:t>, A., Tian, S., Kim, H., Yoon, S., and Das, R. (2014). Standardization of RNA chemical mapping experiments. Biochemistry 53, 3063-3065.</a:t>
            </a:r>
          </a:p>
          <a:p>
            <a:endParaRPr lang="en-US" altLang="zh-CN" sz="1200" dirty="0"/>
          </a:p>
          <a:p>
            <a:r>
              <a:rPr lang="en-US" altLang="zh-CN" sz="1200" dirty="0"/>
              <a:t>Merino, E.J., Wilkinson, K.A., Coughlan, J.L., and Weeks, K.M. (2005). RNA structure analysis at single nucleotide resolution by selective 2'-hydroxyl acylation and primer extension (SHAPE). J Am Chem Soc 127, 4223-4231.</a:t>
            </a:r>
          </a:p>
          <a:p>
            <a:endParaRPr lang="en-US" altLang="zh-CN" sz="1200" dirty="0"/>
          </a:p>
          <a:p>
            <a:r>
              <a:rPr lang="en-US" altLang="zh-CN" sz="1200" dirty="0"/>
              <a:t>Pang, P.S., Elazar, M., Pham, E.A., and Glenn, J.S. (2011). Simplified RNA secondary structure mapping by automation of SHAPE data analysis. Nucleic Acids Res 39, e151.</a:t>
            </a:r>
          </a:p>
          <a:p>
            <a:endParaRPr lang="en-US" altLang="zh-CN" sz="1200" dirty="0"/>
          </a:p>
          <a:p>
            <a:r>
              <a:rPr lang="en-US" altLang="zh-CN" sz="1200" dirty="0"/>
              <a:t>Vasa, S.M., </a:t>
            </a:r>
            <a:r>
              <a:rPr lang="en-US" altLang="zh-CN" sz="1200" dirty="0" err="1"/>
              <a:t>Guex</a:t>
            </a:r>
            <a:r>
              <a:rPr lang="en-US" altLang="zh-CN" sz="1200" dirty="0"/>
              <a:t>, N., Wilkinson, K.A., Weeks, K.M., and Giddings, M.C. (2008). </a:t>
            </a:r>
            <a:r>
              <a:rPr lang="en-US" altLang="zh-CN" sz="1200" dirty="0" err="1"/>
              <a:t>ShapeFinder</a:t>
            </a:r>
            <a:r>
              <a:rPr lang="en-US" altLang="zh-CN" sz="1200" dirty="0"/>
              <a:t>: a software system for high-throughput quantitative analysis of nucleic acid reactivity information resolved by capillary electrophoresis. RNA 14, 1979-1990.</a:t>
            </a:r>
          </a:p>
          <a:p>
            <a:endParaRPr lang="en-US" altLang="zh-CN" sz="1200" dirty="0"/>
          </a:p>
        </p:txBody>
      </p:sp>
    </p:spTree>
    <p:extLst>
      <p:ext uri="{BB962C8B-B14F-4D97-AF65-F5344CB8AC3E}">
        <p14:creationId xmlns:p14="http://schemas.microsoft.com/office/powerpoint/2010/main" val="387048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AD7B8C-D9F4-A04A-BA62-AC32FCCC71E4}"/>
              </a:ext>
            </a:extLst>
          </p:cNvPr>
          <p:cNvSpPr>
            <a:spLocks noGrp="1"/>
          </p:cNvSpPr>
          <p:nvPr>
            <p:ph type="title"/>
          </p:nvPr>
        </p:nvSpPr>
        <p:spPr>
          <a:xfrm>
            <a:off x="1100629" y="2398947"/>
            <a:ext cx="10515600" cy="1325563"/>
          </a:xfrm>
        </p:spPr>
        <p:txBody>
          <a:bodyPr/>
          <a:lstStyle/>
          <a:p>
            <a:pPr algn="ctr"/>
            <a:r>
              <a:rPr kumimoji="1" lang="en-US" altLang="zh-CN" dirty="0"/>
              <a:t>Thanks for your attention!</a:t>
            </a:r>
            <a:endParaRPr kumimoji="1" lang="zh-CN" altLang="en-US" dirty="0"/>
          </a:p>
        </p:txBody>
      </p:sp>
    </p:spTree>
    <p:extLst>
      <p:ext uri="{BB962C8B-B14F-4D97-AF65-F5344CB8AC3E}">
        <p14:creationId xmlns:p14="http://schemas.microsoft.com/office/powerpoint/2010/main" val="166361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B44392-D21A-AC44-806A-66D7DF61B8FE}"/>
              </a:ext>
            </a:extLst>
          </p:cNvPr>
          <p:cNvSpPr>
            <a:spLocks noGrp="1"/>
          </p:cNvSpPr>
          <p:nvPr>
            <p:ph type="title"/>
          </p:nvPr>
        </p:nvSpPr>
        <p:spPr/>
        <p:txBody>
          <a:bodyPr/>
          <a:lstStyle/>
          <a:p>
            <a:r>
              <a:rPr kumimoji="1" lang="en-US" altLang="zh-CN" dirty="0"/>
              <a:t>Outline </a:t>
            </a:r>
            <a:endParaRPr kumimoji="1" lang="zh-CN" altLang="en-US" dirty="0"/>
          </a:p>
        </p:txBody>
      </p:sp>
      <p:sp>
        <p:nvSpPr>
          <p:cNvPr id="3" name="内容占位符 2">
            <a:extLst>
              <a:ext uri="{FF2B5EF4-FFF2-40B4-BE49-F238E27FC236}">
                <a16:creationId xmlns:a16="http://schemas.microsoft.com/office/drawing/2014/main" id="{7D77EB96-9F8C-A446-9431-C4628BBA4EF0}"/>
              </a:ext>
            </a:extLst>
          </p:cNvPr>
          <p:cNvSpPr>
            <a:spLocks noGrp="1"/>
          </p:cNvSpPr>
          <p:nvPr>
            <p:ph idx="1"/>
          </p:nvPr>
        </p:nvSpPr>
        <p:spPr/>
        <p:txBody>
          <a:bodyPr/>
          <a:lstStyle/>
          <a:p>
            <a:r>
              <a:rPr kumimoji="1" lang="en-US" altLang="zh-CN" dirty="0"/>
              <a:t>Why SHAPE reagents can be used to interrogate the structure of RNA?</a:t>
            </a:r>
          </a:p>
          <a:p>
            <a:r>
              <a:rPr kumimoji="1" lang="en-US" altLang="zh-CN" dirty="0"/>
              <a:t>Overview of the SHAPE experiment</a:t>
            </a:r>
          </a:p>
          <a:p>
            <a:r>
              <a:rPr kumimoji="1" lang="en-US" altLang="zh-CN" dirty="0"/>
              <a:t>SHAPE data process</a:t>
            </a:r>
          </a:p>
          <a:p>
            <a:r>
              <a:rPr kumimoji="1" lang="en-US" altLang="zh-CN" dirty="0"/>
              <a:t>SHAPE-directed RNA structure determination</a:t>
            </a:r>
          </a:p>
          <a:p>
            <a:r>
              <a:rPr kumimoji="1" lang="en-US" altLang="zh-CN" dirty="0"/>
              <a:t>SHAPE data superimposed on the RNA secondary structure </a:t>
            </a:r>
          </a:p>
        </p:txBody>
      </p:sp>
    </p:spTree>
    <p:extLst>
      <p:ext uri="{BB962C8B-B14F-4D97-AF65-F5344CB8AC3E}">
        <p14:creationId xmlns:p14="http://schemas.microsoft.com/office/powerpoint/2010/main" val="314973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E30F5C-CA20-5144-AC81-343AC7154148}"/>
              </a:ext>
            </a:extLst>
          </p:cNvPr>
          <p:cNvSpPr>
            <a:spLocks noGrp="1"/>
          </p:cNvSpPr>
          <p:nvPr>
            <p:ph type="title"/>
          </p:nvPr>
        </p:nvSpPr>
        <p:spPr/>
        <p:txBody>
          <a:bodyPr/>
          <a:lstStyle/>
          <a:p>
            <a:r>
              <a:rPr kumimoji="1" lang="en-US" altLang="zh-CN" dirty="0"/>
              <a:t>Why SHAPE reagents can be used to interrogate the RNA</a:t>
            </a:r>
            <a:r>
              <a:rPr kumimoji="1" lang="zh-CN" altLang="en-US" dirty="0"/>
              <a:t> </a:t>
            </a:r>
            <a:r>
              <a:rPr kumimoji="1" lang="en-US" altLang="zh-CN" dirty="0"/>
              <a:t>structure?</a:t>
            </a:r>
            <a:endParaRPr kumimoji="1" lang="zh-CN" altLang="en-US" dirty="0"/>
          </a:p>
        </p:txBody>
      </p:sp>
      <p:pic>
        <p:nvPicPr>
          <p:cNvPr id="4" name="内容占位符 3">
            <a:extLst>
              <a:ext uri="{FF2B5EF4-FFF2-40B4-BE49-F238E27FC236}">
                <a16:creationId xmlns:a16="http://schemas.microsoft.com/office/drawing/2014/main" id="{C7F5D557-B520-4A40-A370-54FA1EA52EE9}"/>
              </a:ext>
            </a:extLst>
          </p:cNvPr>
          <p:cNvPicPr>
            <a:picLocks noGrp="1" noChangeAspect="1"/>
          </p:cNvPicPr>
          <p:nvPr>
            <p:ph idx="1"/>
          </p:nvPr>
        </p:nvPicPr>
        <p:blipFill>
          <a:blip r:embed="rId3"/>
          <a:stretch>
            <a:fillRect/>
          </a:stretch>
        </p:blipFill>
        <p:spPr>
          <a:xfrm>
            <a:off x="0" y="1440317"/>
            <a:ext cx="5036752" cy="2850802"/>
          </a:xfrm>
          <a:prstGeom prst="rect">
            <a:avLst/>
          </a:prstGeom>
        </p:spPr>
      </p:pic>
      <p:pic>
        <p:nvPicPr>
          <p:cNvPr id="5" name="图片 4">
            <a:extLst>
              <a:ext uri="{FF2B5EF4-FFF2-40B4-BE49-F238E27FC236}">
                <a16:creationId xmlns:a16="http://schemas.microsoft.com/office/drawing/2014/main" id="{8AB2F7B3-37DF-A94E-B9C5-1B1CE0DA745C}"/>
              </a:ext>
            </a:extLst>
          </p:cNvPr>
          <p:cNvPicPr>
            <a:picLocks noChangeAspect="1"/>
          </p:cNvPicPr>
          <p:nvPr/>
        </p:nvPicPr>
        <p:blipFill>
          <a:blip r:embed="rId4"/>
          <a:stretch>
            <a:fillRect/>
          </a:stretch>
        </p:blipFill>
        <p:spPr>
          <a:xfrm>
            <a:off x="5417088" y="2032279"/>
            <a:ext cx="3326027" cy="4337861"/>
          </a:xfrm>
          <a:prstGeom prst="rect">
            <a:avLst/>
          </a:prstGeom>
        </p:spPr>
      </p:pic>
      <p:pic>
        <p:nvPicPr>
          <p:cNvPr id="6" name="图片 5">
            <a:extLst>
              <a:ext uri="{FF2B5EF4-FFF2-40B4-BE49-F238E27FC236}">
                <a16:creationId xmlns:a16="http://schemas.microsoft.com/office/drawing/2014/main" id="{1D4CB20F-BF96-6A40-AF43-D56E2B0F172F}"/>
              </a:ext>
            </a:extLst>
          </p:cNvPr>
          <p:cNvPicPr>
            <a:picLocks noChangeAspect="1"/>
          </p:cNvPicPr>
          <p:nvPr/>
        </p:nvPicPr>
        <p:blipFill>
          <a:blip r:embed="rId5"/>
          <a:stretch>
            <a:fillRect/>
          </a:stretch>
        </p:blipFill>
        <p:spPr>
          <a:xfrm>
            <a:off x="8600330" y="1920070"/>
            <a:ext cx="3591670" cy="4337862"/>
          </a:xfrm>
          <a:prstGeom prst="rect">
            <a:avLst/>
          </a:prstGeom>
        </p:spPr>
      </p:pic>
      <p:pic>
        <p:nvPicPr>
          <p:cNvPr id="7" name="图片 6">
            <a:extLst>
              <a:ext uri="{FF2B5EF4-FFF2-40B4-BE49-F238E27FC236}">
                <a16:creationId xmlns:a16="http://schemas.microsoft.com/office/drawing/2014/main" id="{4178F719-2FEF-8241-B572-4C92F390DCF1}"/>
              </a:ext>
            </a:extLst>
          </p:cNvPr>
          <p:cNvPicPr>
            <a:picLocks noChangeAspect="1"/>
          </p:cNvPicPr>
          <p:nvPr/>
        </p:nvPicPr>
        <p:blipFill rotWithShape="1">
          <a:blip r:embed="rId6"/>
          <a:srcRect t="2570"/>
          <a:stretch/>
        </p:blipFill>
        <p:spPr>
          <a:xfrm>
            <a:off x="0" y="4316537"/>
            <a:ext cx="5417088" cy="2426709"/>
          </a:xfrm>
          <a:prstGeom prst="rect">
            <a:avLst/>
          </a:prstGeom>
        </p:spPr>
      </p:pic>
      <p:sp>
        <p:nvSpPr>
          <p:cNvPr id="9" name="文本框 8">
            <a:extLst>
              <a:ext uri="{FF2B5EF4-FFF2-40B4-BE49-F238E27FC236}">
                <a16:creationId xmlns:a16="http://schemas.microsoft.com/office/drawing/2014/main" id="{C07B8B24-345F-5648-BCDE-3A3BB318C597}"/>
              </a:ext>
            </a:extLst>
          </p:cNvPr>
          <p:cNvSpPr txBox="1"/>
          <p:nvPr/>
        </p:nvSpPr>
        <p:spPr>
          <a:xfrm>
            <a:off x="10615971" y="6581001"/>
            <a:ext cx="1475658" cy="276999"/>
          </a:xfrm>
          <a:prstGeom prst="rect">
            <a:avLst/>
          </a:prstGeom>
          <a:noFill/>
        </p:spPr>
        <p:txBody>
          <a:bodyPr wrap="square">
            <a:spAutoFit/>
          </a:bodyPr>
          <a:lstStyle/>
          <a:p>
            <a:r>
              <a:rPr lang="en-US" altLang="zh-CN" sz="1200" dirty="0">
                <a:effectLst/>
                <a:latin typeface="DengXian" panose="02010600030101010101" pitchFamily="2" charset="-122"/>
                <a:cs typeface="Times New Roman" panose="02020603050405020304" pitchFamily="18" charset="0"/>
              </a:rPr>
              <a:t>Merino et al., 2005</a:t>
            </a:r>
            <a:r>
              <a:rPr lang="zh-CN" altLang="zh-CN" sz="1200" dirty="0">
                <a:effectLst/>
              </a:rPr>
              <a:t> </a:t>
            </a:r>
            <a:endParaRPr lang="zh-CN" altLang="en-US" sz="1200" dirty="0"/>
          </a:p>
        </p:txBody>
      </p:sp>
    </p:spTree>
    <p:extLst>
      <p:ext uri="{BB962C8B-B14F-4D97-AF65-F5344CB8AC3E}">
        <p14:creationId xmlns:p14="http://schemas.microsoft.com/office/powerpoint/2010/main" val="423498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92B8F5-7366-AD4B-88BD-2F2781F3CC67}"/>
              </a:ext>
            </a:extLst>
          </p:cNvPr>
          <p:cNvSpPr>
            <a:spLocks noGrp="1"/>
          </p:cNvSpPr>
          <p:nvPr>
            <p:ph type="title"/>
          </p:nvPr>
        </p:nvSpPr>
        <p:spPr/>
        <p:txBody>
          <a:bodyPr/>
          <a:lstStyle/>
          <a:p>
            <a:r>
              <a:rPr kumimoji="1" lang="en-US" altLang="zh-CN" dirty="0"/>
              <a:t>Overview of the SHAPE experiment</a:t>
            </a:r>
            <a:br>
              <a:rPr kumimoji="1" lang="en-US" altLang="zh-CN" dirty="0"/>
            </a:br>
            <a:r>
              <a:rPr kumimoji="1" lang="en-US" altLang="zh-CN" dirty="0"/>
              <a:t>  </a:t>
            </a:r>
            <a:endParaRPr kumimoji="1" lang="zh-CN" altLang="en-US" dirty="0"/>
          </a:p>
        </p:txBody>
      </p:sp>
      <p:pic>
        <p:nvPicPr>
          <p:cNvPr id="4" name="内容占位符 3">
            <a:extLst>
              <a:ext uri="{FF2B5EF4-FFF2-40B4-BE49-F238E27FC236}">
                <a16:creationId xmlns:a16="http://schemas.microsoft.com/office/drawing/2014/main" id="{ED30436D-4556-C544-A703-E175DC8F6CBD}"/>
              </a:ext>
            </a:extLst>
          </p:cNvPr>
          <p:cNvPicPr>
            <a:picLocks noGrp="1" noChangeAspect="1"/>
          </p:cNvPicPr>
          <p:nvPr>
            <p:ph idx="1"/>
          </p:nvPr>
        </p:nvPicPr>
        <p:blipFill>
          <a:blip r:embed="rId2"/>
          <a:stretch>
            <a:fillRect/>
          </a:stretch>
        </p:blipFill>
        <p:spPr>
          <a:xfrm>
            <a:off x="195412" y="1411614"/>
            <a:ext cx="6003099" cy="5302929"/>
          </a:xfrm>
          <a:prstGeom prst="rect">
            <a:avLst/>
          </a:prstGeom>
        </p:spPr>
      </p:pic>
      <p:pic>
        <p:nvPicPr>
          <p:cNvPr id="5" name="图片 4">
            <a:extLst>
              <a:ext uri="{FF2B5EF4-FFF2-40B4-BE49-F238E27FC236}">
                <a16:creationId xmlns:a16="http://schemas.microsoft.com/office/drawing/2014/main" id="{AA80F954-B83F-8F4E-9612-E18AC3613219}"/>
              </a:ext>
            </a:extLst>
          </p:cNvPr>
          <p:cNvPicPr>
            <a:picLocks noChangeAspect="1"/>
          </p:cNvPicPr>
          <p:nvPr/>
        </p:nvPicPr>
        <p:blipFill>
          <a:blip r:embed="rId3"/>
          <a:stretch>
            <a:fillRect/>
          </a:stretch>
        </p:blipFill>
        <p:spPr>
          <a:xfrm>
            <a:off x="5989800" y="1777710"/>
            <a:ext cx="6202200" cy="4965536"/>
          </a:xfrm>
          <a:prstGeom prst="rect">
            <a:avLst/>
          </a:prstGeom>
        </p:spPr>
      </p:pic>
      <p:pic>
        <p:nvPicPr>
          <p:cNvPr id="6" name="图片 5">
            <a:extLst>
              <a:ext uri="{FF2B5EF4-FFF2-40B4-BE49-F238E27FC236}">
                <a16:creationId xmlns:a16="http://schemas.microsoft.com/office/drawing/2014/main" id="{55543132-0516-E346-A8E4-33C206C7B1A8}"/>
              </a:ext>
            </a:extLst>
          </p:cNvPr>
          <p:cNvPicPr>
            <a:picLocks noChangeAspect="1"/>
          </p:cNvPicPr>
          <p:nvPr/>
        </p:nvPicPr>
        <p:blipFill>
          <a:blip r:embed="rId4"/>
          <a:stretch>
            <a:fillRect/>
          </a:stretch>
        </p:blipFill>
        <p:spPr>
          <a:xfrm>
            <a:off x="549222" y="435782"/>
            <a:ext cx="2019300" cy="825500"/>
          </a:xfrm>
          <a:prstGeom prst="rect">
            <a:avLst/>
          </a:prstGeom>
        </p:spPr>
      </p:pic>
      <p:sp>
        <p:nvSpPr>
          <p:cNvPr id="9" name="文本框 8">
            <a:extLst>
              <a:ext uri="{FF2B5EF4-FFF2-40B4-BE49-F238E27FC236}">
                <a16:creationId xmlns:a16="http://schemas.microsoft.com/office/drawing/2014/main" id="{A6FD2307-11FB-C54F-8FEB-56F4A5D80F3E}"/>
              </a:ext>
            </a:extLst>
          </p:cNvPr>
          <p:cNvSpPr txBox="1"/>
          <p:nvPr/>
        </p:nvSpPr>
        <p:spPr>
          <a:xfrm>
            <a:off x="10615971" y="6581001"/>
            <a:ext cx="1475658" cy="461665"/>
          </a:xfrm>
          <a:prstGeom prst="rect">
            <a:avLst/>
          </a:prstGeom>
          <a:noFill/>
        </p:spPr>
        <p:txBody>
          <a:bodyPr wrap="square">
            <a:spAutoFit/>
          </a:bodyPr>
          <a:lstStyle/>
          <a:p>
            <a:r>
              <a:rPr lang="en-US" altLang="zh-CN" sz="1200" dirty="0">
                <a:effectLst/>
                <a:latin typeface="DengXian" panose="02010600030101010101" pitchFamily="2" charset="-122"/>
                <a:cs typeface="Times New Roman" panose="02020603050405020304" pitchFamily="18" charset="0"/>
              </a:rPr>
              <a:t>Busan et al., 2019</a:t>
            </a:r>
            <a:r>
              <a:rPr lang="zh-CN" altLang="zh-CN" sz="1200" dirty="0">
                <a:effectLst/>
              </a:rPr>
              <a:t> </a:t>
            </a:r>
            <a:endParaRPr lang="zh-CN" altLang="en-US" sz="1200" dirty="0"/>
          </a:p>
          <a:p>
            <a:r>
              <a:rPr lang="zh-CN" altLang="zh-CN" sz="1200" dirty="0">
                <a:effectLst/>
              </a:rPr>
              <a:t> </a:t>
            </a:r>
            <a:endParaRPr lang="zh-CN" altLang="en-US" sz="1200" dirty="0"/>
          </a:p>
        </p:txBody>
      </p:sp>
    </p:spTree>
    <p:extLst>
      <p:ext uri="{BB962C8B-B14F-4D97-AF65-F5344CB8AC3E}">
        <p14:creationId xmlns:p14="http://schemas.microsoft.com/office/powerpoint/2010/main" val="354641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9136AD-1D8D-644A-B6E7-625214BB6CD5}"/>
              </a:ext>
            </a:extLst>
          </p:cNvPr>
          <p:cNvSpPr>
            <a:spLocks noGrp="1"/>
          </p:cNvSpPr>
          <p:nvPr>
            <p:ph type="title"/>
          </p:nvPr>
        </p:nvSpPr>
        <p:spPr/>
        <p:txBody>
          <a:bodyPr/>
          <a:lstStyle/>
          <a:p>
            <a:r>
              <a:rPr kumimoji="1" lang="en-US" altLang="zh-CN" dirty="0" err="1"/>
              <a:t>Qushape</a:t>
            </a:r>
            <a:r>
              <a:rPr kumimoji="1" lang="en-US" altLang="zh-CN" dirty="0"/>
              <a:t> data-processing pipeline analysis</a:t>
            </a:r>
            <a:endParaRPr kumimoji="1" lang="zh-CN" altLang="en-US" dirty="0"/>
          </a:p>
        </p:txBody>
      </p:sp>
      <p:sp>
        <p:nvSpPr>
          <p:cNvPr id="5" name="文本框 4">
            <a:extLst>
              <a:ext uri="{FF2B5EF4-FFF2-40B4-BE49-F238E27FC236}">
                <a16:creationId xmlns:a16="http://schemas.microsoft.com/office/drawing/2014/main" id="{E408E3C4-4C47-2848-A5AF-AC5E53114396}"/>
              </a:ext>
            </a:extLst>
          </p:cNvPr>
          <p:cNvSpPr txBox="1"/>
          <p:nvPr/>
        </p:nvSpPr>
        <p:spPr>
          <a:xfrm>
            <a:off x="2346960" y="2062480"/>
            <a:ext cx="579120" cy="660400"/>
          </a:xfrm>
          <a:prstGeom prst="rect">
            <a:avLst/>
          </a:prstGeom>
          <a:solidFill>
            <a:schemeClr val="bg1"/>
          </a:solidFill>
        </p:spPr>
        <p:txBody>
          <a:bodyPr wrap="square" rtlCol="0">
            <a:spAutoFit/>
          </a:bodyPr>
          <a:lstStyle/>
          <a:p>
            <a:endParaRPr kumimoji="1" lang="zh-CN" altLang="en-US" dirty="0"/>
          </a:p>
        </p:txBody>
      </p:sp>
      <p:pic>
        <p:nvPicPr>
          <p:cNvPr id="9" name="内容占位符 8">
            <a:extLst>
              <a:ext uri="{FF2B5EF4-FFF2-40B4-BE49-F238E27FC236}">
                <a16:creationId xmlns:a16="http://schemas.microsoft.com/office/drawing/2014/main" id="{CC750801-EC39-5F47-B105-C37C11C7506A}"/>
              </a:ext>
            </a:extLst>
          </p:cNvPr>
          <p:cNvPicPr>
            <a:picLocks noGrp="1" noChangeAspect="1"/>
          </p:cNvPicPr>
          <p:nvPr>
            <p:ph idx="1"/>
          </p:nvPr>
        </p:nvPicPr>
        <p:blipFill>
          <a:blip r:embed="rId2"/>
          <a:stretch>
            <a:fillRect/>
          </a:stretch>
        </p:blipFill>
        <p:spPr>
          <a:xfrm>
            <a:off x="1767668" y="1545955"/>
            <a:ext cx="8387743" cy="4598100"/>
          </a:xfrm>
          <a:prstGeom prst="rect">
            <a:avLst/>
          </a:prstGeom>
        </p:spPr>
      </p:pic>
      <p:sp>
        <p:nvSpPr>
          <p:cNvPr id="10" name="文本框 9">
            <a:extLst>
              <a:ext uri="{FF2B5EF4-FFF2-40B4-BE49-F238E27FC236}">
                <a16:creationId xmlns:a16="http://schemas.microsoft.com/office/drawing/2014/main" id="{494B77BC-A655-EC4B-A4A1-D033D702508D}"/>
              </a:ext>
            </a:extLst>
          </p:cNvPr>
          <p:cNvSpPr txBox="1"/>
          <p:nvPr/>
        </p:nvSpPr>
        <p:spPr>
          <a:xfrm>
            <a:off x="2285655" y="2907996"/>
            <a:ext cx="1615440" cy="660400"/>
          </a:xfrm>
          <a:prstGeom prst="rect">
            <a:avLst/>
          </a:prstGeom>
          <a:noFill/>
          <a:ln>
            <a:solidFill>
              <a:srgbClr val="FF0000"/>
            </a:solidFill>
          </a:ln>
        </p:spPr>
        <p:txBody>
          <a:bodyPr wrap="square" rtlCol="0">
            <a:spAutoFit/>
          </a:bodyPr>
          <a:lstStyle/>
          <a:p>
            <a:endParaRPr kumimoji="1" lang="zh-CN" altLang="en-US" dirty="0"/>
          </a:p>
        </p:txBody>
      </p:sp>
      <p:sp>
        <p:nvSpPr>
          <p:cNvPr id="11" name="文本框 10">
            <a:extLst>
              <a:ext uri="{FF2B5EF4-FFF2-40B4-BE49-F238E27FC236}">
                <a16:creationId xmlns:a16="http://schemas.microsoft.com/office/drawing/2014/main" id="{EFF980F7-1E5D-6E49-B0BF-29681B32109F}"/>
              </a:ext>
            </a:extLst>
          </p:cNvPr>
          <p:cNvSpPr txBox="1"/>
          <p:nvPr/>
        </p:nvSpPr>
        <p:spPr>
          <a:xfrm>
            <a:off x="4247140" y="5454537"/>
            <a:ext cx="1615440" cy="660400"/>
          </a:xfrm>
          <a:prstGeom prst="rect">
            <a:avLst/>
          </a:prstGeom>
          <a:noFill/>
          <a:ln>
            <a:solidFill>
              <a:srgbClr val="FF0000"/>
            </a:solidFill>
          </a:ln>
        </p:spPr>
        <p:txBody>
          <a:bodyPr wrap="square" rtlCol="0">
            <a:spAutoFit/>
          </a:bodyPr>
          <a:lstStyle/>
          <a:p>
            <a:endParaRPr kumimoji="1" lang="zh-CN" altLang="en-US" dirty="0"/>
          </a:p>
        </p:txBody>
      </p:sp>
      <p:sp>
        <p:nvSpPr>
          <p:cNvPr id="12" name="文本框 11">
            <a:extLst>
              <a:ext uri="{FF2B5EF4-FFF2-40B4-BE49-F238E27FC236}">
                <a16:creationId xmlns:a16="http://schemas.microsoft.com/office/drawing/2014/main" id="{3F5506CE-7769-354F-8B16-A67F1ED11C79}"/>
              </a:ext>
            </a:extLst>
          </p:cNvPr>
          <p:cNvSpPr txBox="1"/>
          <p:nvPr/>
        </p:nvSpPr>
        <p:spPr>
          <a:xfrm>
            <a:off x="1873905" y="1615577"/>
            <a:ext cx="533058" cy="865194"/>
          </a:xfrm>
          <a:prstGeom prst="rect">
            <a:avLst/>
          </a:prstGeom>
          <a:solidFill>
            <a:schemeClr val="bg1"/>
          </a:solidFill>
        </p:spPr>
        <p:txBody>
          <a:bodyPr wrap="square" rtlCol="0">
            <a:spAutoFit/>
          </a:bodyPr>
          <a:lstStyle/>
          <a:p>
            <a:endParaRPr kumimoji="1" lang="zh-CN" altLang="en-US" dirty="0"/>
          </a:p>
        </p:txBody>
      </p:sp>
      <p:sp>
        <p:nvSpPr>
          <p:cNvPr id="13" name="文本框 12">
            <a:extLst>
              <a:ext uri="{FF2B5EF4-FFF2-40B4-BE49-F238E27FC236}">
                <a16:creationId xmlns:a16="http://schemas.microsoft.com/office/drawing/2014/main" id="{039B7A57-5B34-8446-BD59-C69A4347B52F}"/>
              </a:ext>
            </a:extLst>
          </p:cNvPr>
          <p:cNvSpPr txBox="1"/>
          <p:nvPr/>
        </p:nvSpPr>
        <p:spPr>
          <a:xfrm>
            <a:off x="10279824" y="6585101"/>
            <a:ext cx="1811805" cy="461665"/>
          </a:xfrm>
          <a:prstGeom prst="rect">
            <a:avLst/>
          </a:prstGeom>
          <a:noFill/>
        </p:spPr>
        <p:txBody>
          <a:bodyPr wrap="square">
            <a:spAutoFit/>
          </a:bodyPr>
          <a:lstStyle/>
          <a:p>
            <a:r>
              <a:rPr lang="en-US" altLang="zh-CN" sz="1200" dirty="0" err="1"/>
              <a:t>Karabiber</a:t>
            </a:r>
            <a:r>
              <a:rPr lang="en-US" altLang="zh-CN" sz="1200" dirty="0"/>
              <a:t> et al., 2013</a:t>
            </a:r>
            <a:endParaRPr lang="zh-CN" altLang="en-US" sz="1200" dirty="0"/>
          </a:p>
          <a:p>
            <a:r>
              <a:rPr lang="zh-CN" altLang="zh-CN" sz="1200" dirty="0">
                <a:effectLst/>
              </a:rPr>
              <a:t> </a:t>
            </a:r>
            <a:endParaRPr lang="zh-CN" altLang="en-US" sz="1200" dirty="0"/>
          </a:p>
        </p:txBody>
      </p:sp>
    </p:spTree>
    <p:extLst>
      <p:ext uri="{BB962C8B-B14F-4D97-AF65-F5344CB8AC3E}">
        <p14:creationId xmlns:p14="http://schemas.microsoft.com/office/powerpoint/2010/main" val="112081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52709A6-C439-9F4E-91D7-957F7FDADBDF}"/>
              </a:ext>
            </a:extLst>
          </p:cNvPr>
          <p:cNvPicPr>
            <a:picLocks noChangeAspect="1"/>
          </p:cNvPicPr>
          <p:nvPr/>
        </p:nvPicPr>
        <p:blipFill>
          <a:blip r:embed="rId2"/>
          <a:stretch>
            <a:fillRect/>
          </a:stretch>
        </p:blipFill>
        <p:spPr>
          <a:xfrm>
            <a:off x="67827" y="2091254"/>
            <a:ext cx="3382506" cy="4101710"/>
          </a:xfrm>
          <a:prstGeom prst="rect">
            <a:avLst/>
          </a:prstGeom>
        </p:spPr>
      </p:pic>
      <p:sp>
        <p:nvSpPr>
          <p:cNvPr id="5" name="文本框 4">
            <a:extLst>
              <a:ext uri="{FF2B5EF4-FFF2-40B4-BE49-F238E27FC236}">
                <a16:creationId xmlns:a16="http://schemas.microsoft.com/office/drawing/2014/main" id="{2873E062-F17E-FE4F-B7E0-49D2388C046D}"/>
              </a:ext>
            </a:extLst>
          </p:cNvPr>
          <p:cNvSpPr txBox="1"/>
          <p:nvPr/>
        </p:nvSpPr>
        <p:spPr>
          <a:xfrm>
            <a:off x="553956" y="6488668"/>
            <a:ext cx="2929180" cy="369332"/>
          </a:xfrm>
          <a:prstGeom prst="rect">
            <a:avLst/>
          </a:prstGeom>
          <a:noFill/>
        </p:spPr>
        <p:txBody>
          <a:bodyPr wrap="square" rtlCol="0">
            <a:spAutoFit/>
          </a:bodyPr>
          <a:lstStyle/>
          <a:p>
            <a:r>
              <a:rPr kumimoji="1" lang="zh-CN" altLang="en-US" dirty="0"/>
              <a:t>平滑多项式插值法</a:t>
            </a:r>
          </a:p>
        </p:txBody>
      </p:sp>
      <p:pic>
        <p:nvPicPr>
          <p:cNvPr id="6" name="图片 5">
            <a:extLst>
              <a:ext uri="{FF2B5EF4-FFF2-40B4-BE49-F238E27FC236}">
                <a16:creationId xmlns:a16="http://schemas.microsoft.com/office/drawing/2014/main" id="{9BBE6063-3A39-9249-8EA5-1AAF67674472}"/>
              </a:ext>
            </a:extLst>
          </p:cNvPr>
          <p:cNvPicPr>
            <a:picLocks noChangeAspect="1"/>
          </p:cNvPicPr>
          <p:nvPr/>
        </p:nvPicPr>
        <p:blipFill>
          <a:blip r:embed="rId3"/>
          <a:stretch>
            <a:fillRect/>
          </a:stretch>
        </p:blipFill>
        <p:spPr>
          <a:xfrm>
            <a:off x="360449" y="413755"/>
            <a:ext cx="1701800" cy="1538614"/>
          </a:xfrm>
          <a:prstGeom prst="rect">
            <a:avLst/>
          </a:prstGeom>
        </p:spPr>
      </p:pic>
      <p:pic>
        <p:nvPicPr>
          <p:cNvPr id="9" name="图片 8">
            <a:extLst>
              <a:ext uri="{FF2B5EF4-FFF2-40B4-BE49-F238E27FC236}">
                <a16:creationId xmlns:a16="http://schemas.microsoft.com/office/drawing/2014/main" id="{0C66C720-84E2-6A4B-876D-273F5414D307}"/>
              </a:ext>
            </a:extLst>
          </p:cNvPr>
          <p:cNvPicPr>
            <a:picLocks noChangeAspect="1"/>
          </p:cNvPicPr>
          <p:nvPr/>
        </p:nvPicPr>
        <p:blipFill>
          <a:blip r:embed="rId4"/>
          <a:stretch>
            <a:fillRect/>
          </a:stretch>
        </p:blipFill>
        <p:spPr>
          <a:xfrm>
            <a:off x="3879176" y="2165402"/>
            <a:ext cx="3119843" cy="2190958"/>
          </a:xfrm>
          <a:prstGeom prst="rect">
            <a:avLst/>
          </a:prstGeom>
        </p:spPr>
      </p:pic>
      <p:pic>
        <p:nvPicPr>
          <p:cNvPr id="12" name="图片 11">
            <a:extLst>
              <a:ext uri="{FF2B5EF4-FFF2-40B4-BE49-F238E27FC236}">
                <a16:creationId xmlns:a16="http://schemas.microsoft.com/office/drawing/2014/main" id="{D79DFB9E-F5B2-3545-B30E-B5BE1AB81A9E}"/>
              </a:ext>
            </a:extLst>
          </p:cNvPr>
          <p:cNvPicPr>
            <a:picLocks noChangeAspect="1"/>
          </p:cNvPicPr>
          <p:nvPr/>
        </p:nvPicPr>
        <p:blipFill rotWithShape="1">
          <a:blip r:embed="rId5"/>
          <a:srcRect b="45377"/>
          <a:stretch/>
        </p:blipFill>
        <p:spPr>
          <a:xfrm>
            <a:off x="7532521" y="2091254"/>
            <a:ext cx="4166057" cy="3651913"/>
          </a:xfrm>
          <a:prstGeom prst="rect">
            <a:avLst/>
          </a:prstGeom>
        </p:spPr>
      </p:pic>
      <p:sp>
        <p:nvSpPr>
          <p:cNvPr id="17" name="文本框 16">
            <a:extLst>
              <a:ext uri="{FF2B5EF4-FFF2-40B4-BE49-F238E27FC236}">
                <a16:creationId xmlns:a16="http://schemas.microsoft.com/office/drawing/2014/main" id="{32A1E5CD-D170-6646-A02A-32CB98DD1FF9}"/>
              </a:ext>
            </a:extLst>
          </p:cNvPr>
          <p:cNvSpPr txBox="1"/>
          <p:nvPr/>
        </p:nvSpPr>
        <p:spPr>
          <a:xfrm>
            <a:off x="4701269" y="6479553"/>
            <a:ext cx="1475658" cy="276999"/>
          </a:xfrm>
          <a:prstGeom prst="rect">
            <a:avLst/>
          </a:prstGeom>
          <a:noFill/>
        </p:spPr>
        <p:txBody>
          <a:bodyPr wrap="square">
            <a:spAutoFit/>
          </a:bodyPr>
          <a:lstStyle/>
          <a:p>
            <a:r>
              <a:rPr lang="en-US" altLang="zh-CN" sz="1200" dirty="0">
                <a:effectLst/>
              </a:rPr>
              <a:t>Vasa et al., 2008</a:t>
            </a:r>
            <a:endParaRPr lang="zh-CN" altLang="en-US" sz="1200" dirty="0"/>
          </a:p>
        </p:txBody>
      </p:sp>
      <p:pic>
        <p:nvPicPr>
          <p:cNvPr id="13" name="图片 12">
            <a:extLst>
              <a:ext uri="{FF2B5EF4-FFF2-40B4-BE49-F238E27FC236}">
                <a16:creationId xmlns:a16="http://schemas.microsoft.com/office/drawing/2014/main" id="{8643687F-48AE-AE44-B0D1-B1505DE53C57}"/>
              </a:ext>
            </a:extLst>
          </p:cNvPr>
          <p:cNvPicPr>
            <a:picLocks noChangeAspect="1"/>
          </p:cNvPicPr>
          <p:nvPr/>
        </p:nvPicPr>
        <p:blipFill rotWithShape="1">
          <a:blip r:embed="rId6"/>
          <a:srcRect b="74000"/>
          <a:stretch/>
        </p:blipFill>
        <p:spPr>
          <a:xfrm>
            <a:off x="3813570" y="4517904"/>
            <a:ext cx="3119842" cy="1098400"/>
          </a:xfrm>
          <a:prstGeom prst="rect">
            <a:avLst/>
          </a:prstGeom>
        </p:spPr>
      </p:pic>
      <p:sp>
        <p:nvSpPr>
          <p:cNvPr id="15" name="文本框 14">
            <a:extLst>
              <a:ext uri="{FF2B5EF4-FFF2-40B4-BE49-F238E27FC236}">
                <a16:creationId xmlns:a16="http://schemas.microsoft.com/office/drawing/2014/main" id="{193E087A-8539-3049-AD9F-F3C4C501C4A3}"/>
              </a:ext>
            </a:extLst>
          </p:cNvPr>
          <p:cNvSpPr txBox="1"/>
          <p:nvPr/>
        </p:nvSpPr>
        <p:spPr>
          <a:xfrm>
            <a:off x="2431566" y="561761"/>
            <a:ext cx="7462816" cy="523220"/>
          </a:xfrm>
          <a:prstGeom prst="rect">
            <a:avLst/>
          </a:prstGeom>
          <a:noFill/>
        </p:spPr>
        <p:txBody>
          <a:bodyPr wrap="square" rtlCol="0">
            <a:spAutoFit/>
          </a:bodyPr>
          <a:lstStyle/>
          <a:p>
            <a:pPr algn="ctr"/>
            <a:r>
              <a:rPr kumimoji="1" lang="en-US" altLang="zh-CN" sz="2800" b="1" dirty="0">
                <a:latin typeface="Calibri" panose="020F0502020204030204" pitchFamily="34" charset="0"/>
                <a:cs typeface="Calibri" panose="020F0502020204030204" pitchFamily="34" charset="0"/>
              </a:rPr>
              <a:t>Data preprocessing </a:t>
            </a:r>
            <a:endParaRPr kumimoji="1" lang="zh-CN"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562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6E9C62-39E7-6241-9478-4ECADA12F323}"/>
              </a:ext>
            </a:extLst>
          </p:cNvPr>
          <p:cNvSpPr>
            <a:spLocks noGrp="1"/>
          </p:cNvSpPr>
          <p:nvPr>
            <p:ph type="title"/>
          </p:nvPr>
        </p:nvSpPr>
        <p:spPr/>
        <p:txBody>
          <a:bodyPr/>
          <a:lstStyle/>
          <a:p>
            <a:r>
              <a:rPr kumimoji="1" lang="en-US" altLang="zh-CN" dirty="0"/>
              <a:t>The signal decay correction</a:t>
            </a:r>
            <a:br>
              <a:rPr kumimoji="1" lang="en-US" altLang="zh-CN" dirty="0"/>
            </a:br>
            <a:endParaRPr kumimoji="1" lang="zh-CN" altLang="en-US" dirty="0"/>
          </a:p>
        </p:txBody>
      </p:sp>
      <p:pic>
        <p:nvPicPr>
          <p:cNvPr id="4" name="内容占位符 3">
            <a:extLst>
              <a:ext uri="{FF2B5EF4-FFF2-40B4-BE49-F238E27FC236}">
                <a16:creationId xmlns:a16="http://schemas.microsoft.com/office/drawing/2014/main" id="{8AC2EA16-BAD7-4E4D-96B8-162680424E51}"/>
              </a:ext>
            </a:extLst>
          </p:cNvPr>
          <p:cNvPicPr>
            <a:picLocks noGrp="1" noChangeAspect="1"/>
          </p:cNvPicPr>
          <p:nvPr>
            <p:ph idx="1"/>
          </p:nvPr>
        </p:nvPicPr>
        <p:blipFill rotWithShape="1">
          <a:blip r:embed="rId4"/>
          <a:srcRect b="47738"/>
          <a:stretch/>
        </p:blipFill>
        <p:spPr>
          <a:xfrm>
            <a:off x="68968" y="739313"/>
            <a:ext cx="4467494" cy="1290409"/>
          </a:xfrm>
          <a:prstGeom prst="rect">
            <a:avLst/>
          </a:prstGeom>
        </p:spPr>
      </p:pic>
      <p:pic>
        <p:nvPicPr>
          <p:cNvPr id="5" name="图片 4">
            <a:extLst>
              <a:ext uri="{FF2B5EF4-FFF2-40B4-BE49-F238E27FC236}">
                <a16:creationId xmlns:a16="http://schemas.microsoft.com/office/drawing/2014/main" id="{631E2A28-4B95-104A-99B7-42D94EE26B9A}"/>
              </a:ext>
            </a:extLst>
          </p:cNvPr>
          <p:cNvPicPr>
            <a:picLocks noChangeAspect="1"/>
          </p:cNvPicPr>
          <p:nvPr/>
        </p:nvPicPr>
        <p:blipFill rotWithShape="1">
          <a:blip r:embed="rId5"/>
          <a:srcRect b="54761"/>
          <a:stretch/>
        </p:blipFill>
        <p:spPr>
          <a:xfrm>
            <a:off x="0" y="2363151"/>
            <a:ext cx="2518258" cy="1562070"/>
          </a:xfrm>
          <a:prstGeom prst="rect">
            <a:avLst/>
          </a:prstGeom>
        </p:spPr>
      </p:pic>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AB56E27E-4F3B-2E41-B81D-2F5FE1377CCB}"/>
                  </a:ext>
                </a:extLst>
              </p:cNvPr>
              <p:cNvSpPr txBox="1"/>
              <p:nvPr/>
            </p:nvSpPr>
            <p:spPr>
              <a:xfrm>
                <a:off x="5836268" y="2713562"/>
                <a:ext cx="1767343" cy="580672"/>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𝐼</m:t>
                        </m:r>
                      </m:e>
                      <m: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sub>
                    </m:sSub>
                  </m:oMath>
                </a14:m>
                <a:r>
                  <a:rPr lang="zh-CN" altLang="en-US"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𝑃</m:t>
                        </m:r>
                      </m:e>
                      <m:sub>
                        <m:r>
                          <a:rPr lang="en-US" altLang="zh-CN" b="0" i="1" dirty="0" smtClean="0">
                            <a:latin typeface="Cambria Math" panose="02040503050406030204" pitchFamily="18" charset="0"/>
                          </a:rPr>
                          <m:t>𝑡𝑒𝑟𝑚</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𝑖</m:t>
                        </m:r>
                      </m:e>
                    </m:d>
                    <m:r>
                      <a:rPr lang="en-US" altLang="zh-CN" i="1" dirty="0" smtClean="0">
                        <a:latin typeface="Cambria Math" panose="02040503050406030204" pitchFamily="18" charset="0"/>
                      </a:rPr>
                      <m:t>𝑁</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𝑖</m:t>
                        </m:r>
                      </m:e>
                    </m:d>
                  </m:oMath>
                </a14:m>
                <a:endParaRPr lang="zh-CN" altLang="en-US" dirty="0"/>
              </a:p>
              <a:p>
                <a:endParaRPr kumimoji="1" lang="zh-CN" altLang="en-US" dirty="0"/>
              </a:p>
            </p:txBody>
          </p:sp>
        </mc:Choice>
        <mc:Fallback>
          <p:sp>
            <p:nvSpPr>
              <p:cNvPr id="8" name="文本框 7">
                <a:extLst>
                  <a:ext uri="{FF2B5EF4-FFF2-40B4-BE49-F238E27FC236}">
                    <a16:creationId xmlns:a16="http://schemas.microsoft.com/office/drawing/2014/main" id="{AB56E27E-4F3B-2E41-B81D-2F5FE1377CCB}"/>
                  </a:ext>
                </a:extLst>
              </p:cNvPr>
              <p:cNvSpPr txBox="1">
                <a:spLocks noRot="1" noChangeAspect="1" noMove="1" noResize="1" noEditPoints="1" noAdjustHandles="1" noChangeArrowheads="1" noChangeShapeType="1" noTextEdit="1"/>
              </p:cNvSpPr>
              <p:nvPr/>
            </p:nvSpPr>
            <p:spPr>
              <a:xfrm>
                <a:off x="5836268" y="2713562"/>
                <a:ext cx="1767343" cy="580672"/>
              </a:xfrm>
              <a:prstGeom prst="rect">
                <a:avLst/>
              </a:prstGeom>
              <a:blipFill>
                <a:blip r:embed="rId6"/>
                <a:stretch>
                  <a:fillRect l="-4286" t="-1276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B5998C7C-3CAB-7F49-80A2-6439122270B9}"/>
                  </a:ext>
                </a:extLst>
              </p:cNvPr>
              <p:cNvSpPr txBox="1"/>
              <p:nvPr/>
            </p:nvSpPr>
            <p:spPr>
              <a:xfrm>
                <a:off x="6719939" y="2518555"/>
                <a:ext cx="6095316" cy="689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𝑁</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𝑖</m:t>
                          </m:r>
                        </m:e>
                      </m:d>
                      <m:r>
                        <m:rPr>
                          <m:nor/>
                        </m:rPr>
                        <a:rPr lang="zh-CN" altLang="en-US" dirty="0"/>
                        <m:t>∝</m:t>
                      </m:r>
                      <m:nary>
                        <m:naryPr>
                          <m:chr m:val="∑"/>
                          <m:limLoc m:val="subSup"/>
                          <m:ctrlPr>
                            <a:rPr lang="zh-CN" altLang="en-US" i="1" dirty="0" smtClean="0">
                              <a:latin typeface="Cambria Math" panose="02040503050406030204" pitchFamily="18" charset="0"/>
                            </a:rPr>
                          </m:ctrlPr>
                        </m:naryPr>
                        <m:sub>
                          <m:r>
                            <m:rPr>
                              <m:brk m:alnAt="25"/>
                            </m:rPr>
                            <a:rPr lang="en-US" altLang="zh-CN" b="0" i="1" dirty="0" smtClean="0">
                              <a:latin typeface="Cambria Math" panose="02040503050406030204" pitchFamily="18" charset="0"/>
                            </a:rPr>
                            <m:t>𝑗</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𝑖</m:t>
                          </m:r>
                        </m:sub>
                        <m:sup>
                          <m:r>
                            <a:rPr lang="en-US" altLang="zh-CN" b="0" i="1" dirty="0" smtClean="0">
                              <a:latin typeface="Cambria Math" panose="02040503050406030204" pitchFamily="18" charset="0"/>
                            </a:rPr>
                            <m:t>𝑛</m:t>
                          </m:r>
                          <m:r>
                            <a:rPr lang="en-US" altLang="zh-CN" b="0" i="1" dirty="0" smtClean="0">
                              <a:latin typeface="Cambria Math" panose="02040503050406030204" pitchFamily="18" charset="0"/>
                            </a:rPr>
                            <m:t>+1</m:t>
                          </m:r>
                        </m:sup>
                        <m:e>
                          <m:r>
                            <a:rPr lang="en-US" altLang="zh-CN" b="0" i="1" dirty="0" smtClean="0">
                              <a:latin typeface="Cambria Math" panose="02040503050406030204" pitchFamily="18" charset="0"/>
                            </a:rPr>
                            <m:t>𝐼</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𝑗</m:t>
                          </m:r>
                          <m:r>
                            <a:rPr lang="en-US" altLang="zh-CN" b="0" i="1" dirty="0" smtClean="0">
                              <a:latin typeface="Cambria Math" panose="02040503050406030204" pitchFamily="18" charset="0"/>
                            </a:rPr>
                            <m:t>)</m:t>
                          </m:r>
                        </m:e>
                      </m:nary>
                    </m:oMath>
                  </m:oMathPara>
                </a14:m>
                <a:endParaRPr lang="zh-CN" altLang="en-US" dirty="0"/>
              </a:p>
            </p:txBody>
          </p:sp>
        </mc:Choice>
        <mc:Fallback>
          <p:sp>
            <p:nvSpPr>
              <p:cNvPr id="12" name="文本框 11">
                <a:extLst>
                  <a:ext uri="{FF2B5EF4-FFF2-40B4-BE49-F238E27FC236}">
                    <a16:creationId xmlns:a16="http://schemas.microsoft.com/office/drawing/2014/main" id="{B5998C7C-3CAB-7F49-80A2-6439122270B9}"/>
                  </a:ext>
                </a:extLst>
              </p:cNvPr>
              <p:cNvSpPr txBox="1">
                <a:spLocks noRot="1" noChangeAspect="1" noMove="1" noResize="1" noEditPoints="1" noAdjustHandles="1" noChangeArrowheads="1" noChangeShapeType="1" noTextEdit="1"/>
              </p:cNvSpPr>
              <p:nvPr/>
            </p:nvSpPr>
            <p:spPr>
              <a:xfrm>
                <a:off x="6719939" y="2518555"/>
                <a:ext cx="6095316" cy="689869"/>
              </a:xfrm>
              <a:prstGeom prst="rect">
                <a:avLst/>
              </a:prstGeom>
              <a:blipFill>
                <a:blip r:embed="rId7"/>
                <a:stretch>
                  <a:fillRect t="-136364" b="-19818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9E8D039D-9470-F74C-9FBF-CD0C22F5C50E}"/>
                  </a:ext>
                </a:extLst>
              </p:cNvPr>
              <p:cNvSpPr txBox="1"/>
              <p:nvPr/>
            </p:nvSpPr>
            <p:spPr>
              <a:xfrm>
                <a:off x="5836268" y="1070483"/>
                <a:ext cx="6095316" cy="759375"/>
              </a:xfrm>
              <a:prstGeom prst="rect">
                <a:avLst/>
              </a:prstGeom>
              <a:noFill/>
            </p:spPr>
            <p:txBody>
              <a:bodyPr wrap="square">
                <a:spAutoFit/>
              </a:bodyPr>
              <a:lstStyle/>
              <a:p>
                <a14:m>
                  <m:oMath xmlns:m="http://schemas.openxmlformats.org/officeDocument/2006/math">
                    <m:sSub>
                      <m:sSubPr>
                        <m:ctrlPr>
                          <a:rPr kumimoji="1" lang="en-US" altLang="zh-CN" sz="1400" i="1" smtClean="0">
                            <a:latin typeface="Cambria Math" panose="02040503050406030204" pitchFamily="18" charset="0"/>
                          </a:rPr>
                        </m:ctrlPr>
                      </m:sSubPr>
                      <m:e>
                        <m:r>
                          <a:rPr kumimoji="1" lang="en-US" altLang="zh-CN" sz="1400" i="1">
                            <a:latin typeface="Cambria Math" panose="02040503050406030204" pitchFamily="18" charset="0"/>
                          </a:rPr>
                          <m:t>𝐼</m:t>
                        </m:r>
                      </m:e>
                      <m:sub>
                        <m:r>
                          <a:rPr kumimoji="1" lang="en-US" altLang="zh-CN" sz="1400" i="1">
                            <a:latin typeface="Cambria Math" panose="02040503050406030204" pitchFamily="18" charset="0"/>
                          </a:rPr>
                          <m:t>(</m:t>
                        </m:r>
                        <m:r>
                          <a:rPr kumimoji="1" lang="en-US" altLang="zh-CN" sz="1400" i="1">
                            <a:latin typeface="Cambria Math" panose="02040503050406030204" pitchFamily="18" charset="0"/>
                          </a:rPr>
                          <m:t>𝑖</m:t>
                        </m:r>
                        <m:r>
                          <a:rPr kumimoji="1" lang="en-US" altLang="zh-CN" sz="1400" i="1">
                            <a:latin typeface="Cambria Math" panose="02040503050406030204" pitchFamily="18" charset="0"/>
                          </a:rPr>
                          <m:t>)</m:t>
                        </m:r>
                      </m:sub>
                    </m:sSub>
                  </m:oMath>
                </a14:m>
                <a:r>
                  <a:rPr lang="en-US" altLang="zh-CN" sz="1400" dirty="0"/>
                  <a:t> is the signal intensity at the </a:t>
                </a:r>
                <a14:m>
                  <m:oMath xmlns:m="http://schemas.openxmlformats.org/officeDocument/2006/math">
                    <m:r>
                      <a:rPr lang="en-US" altLang="zh-CN" sz="1400" b="0" i="1" dirty="0" smtClean="0">
                        <a:latin typeface="Cambria Math" panose="02040503050406030204" pitchFamily="18" charset="0"/>
                      </a:rPr>
                      <m:t>𝑖</m:t>
                    </m:r>
                  </m:oMath>
                </a14:m>
                <a:r>
                  <a:rPr lang="en-US" altLang="zh-CN" sz="1400" dirty="0"/>
                  <a:t>-th nucleotide along the elution time axis, </a:t>
                </a:r>
                <a14:m>
                  <m:oMath xmlns:m="http://schemas.openxmlformats.org/officeDocument/2006/math">
                    <m:sSub>
                      <m:sSubPr>
                        <m:ctrlPr>
                          <a:rPr lang="en-US" altLang="zh-CN" sz="1400" i="1" dirty="0" smtClean="0">
                            <a:latin typeface="Cambria Math" panose="02040503050406030204" pitchFamily="18" charset="0"/>
                          </a:rPr>
                        </m:ctrlPr>
                      </m:sSubPr>
                      <m:e>
                        <m:r>
                          <a:rPr lang="en-US" altLang="zh-CN" sz="1400" b="0" i="1" dirty="0" smtClean="0">
                            <a:latin typeface="Cambria Math" panose="02040503050406030204" pitchFamily="18" charset="0"/>
                          </a:rPr>
                          <m:t>𝑃</m:t>
                        </m:r>
                      </m:e>
                      <m:sub>
                        <m:r>
                          <a:rPr lang="en-US" altLang="zh-CN" sz="1400" b="0" i="1" dirty="0" smtClean="0">
                            <a:latin typeface="Cambria Math" panose="02040503050406030204" pitchFamily="18" charset="0"/>
                          </a:rPr>
                          <m:t>𝑡𝑒𝑟𝑚</m:t>
                        </m:r>
                      </m:sub>
                    </m:sSub>
                    <m:d>
                      <m:dPr>
                        <m:ctrlPr>
                          <a:rPr lang="en-US" altLang="zh-CN" sz="1400" b="0" i="1" dirty="0" smtClean="0">
                            <a:latin typeface="Cambria Math" panose="02040503050406030204" pitchFamily="18" charset="0"/>
                          </a:rPr>
                        </m:ctrlPr>
                      </m:dPr>
                      <m:e>
                        <m:r>
                          <a:rPr lang="en-US" altLang="zh-CN" sz="1400" b="0" i="1" dirty="0" smtClean="0">
                            <a:latin typeface="Cambria Math" panose="02040503050406030204" pitchFamily="18" charset="0"/>
                          </a:rPr>
                          <m:t>𝑖</m:t>
                        </m:r>
                      </m:e>
                    </m:d>
                  </m:oMath>
                </a14:m>
                <a:r>
                  <a:rPr lang="en-US" altLang="zh-CN" sz="1400" dirty="0"/>
                  <a:t> is the probability of primer termination at nucleotide </a:t>
                </a:r>
                <a14:m>
                  <m:oMath xmlns:m="http://schemas.openxmlformats.org/officeDocument/2006/math">
                    <m:r>
                      <a:rPr lang="en-US" altLang="zh-CN" sz="1400" i="1" dirty="0">
                        <a:latin typeface="Cambria Math" panose="02040503050406030204" pitchFamily="18" charset="0"/>
                      </a:rPr>
                      <m:t>𝑖</m:t>
                    </m:r>
                  </m:oMath>
                </a14:m>
                <a:r>
                  <a:rPr lang="en-US" altLang="zh-CN" sz="1400" dirty="0"/>
                  <a:t>, and </a:t>
                </a:r>
                <a14:m>
                  <m:oMath xmlns:m="http://schemas.openxmlformats.org/officeDocument/2006/math">
                    <m:r>
                      <a:rPr lang="en-US" altLang="zh-CN" sz="1400" i="1" dirty="0">
                        <a:latin typeface="Cambria Math" panose="02040503050406030204" pitchFamily="18" charset="0"/>
                      </a:rPr>
                      <m:t>𝑁</m:t>
                    </m:r>
                    <m:d>
                      <m:dPr>
                        <m:ctrlPr>
                          <a:rPr lang="en-US" altLang="zh-CN" sz="1400" i="1" dirty="0">
                            <a:latin typeface="Cambria Math" panose="02040503050406030204" pitchFamily="18" charset="0"/>
                          </a:rPr>
                        </m:ctrlPr>
                      </m:dPr>
                      <m:e>
                        <m:r>
                          <a:rPr lang="en-US" altLang="zh-CN" sz="1400" i="1" dirty="0">
                            <a:latin typeface="Cambria Math" panose="02040503050406030204" pitchFamily="18" charset="0"/>
                          </a:rPr>
                          <m:t>𝑖</m:t>
                        </m:r>
                      </m:e>
                    </m:d>
                  </m:oMath>
                </a14:m>
                <a:r>
                  <a:rPr lang="en-US" altLang="zh-CN" sz="1400" dirty="0"/>
                  <a:t> is the size of the primer population reaching nucleotide </a:t>
                </a:r>
                <a14:m>
                  <m:oMath xmlns:m="http://schemas.openxmlformats.org/officeDocument/2006/math">
                    <m:r>
                      <a:rPr lang="en-US" altLang="zh-CN" sz="1400" i="1" dirty="0">
                        <a:latin typeface="Cambria Math" panose="02040503050406030204" pitchFamily="18" charset="0"/>
                      </a:rPr>
                      <m:t>𝑖</m:t>
                    </m:r>
                  </m:oMath>
                </a14:m>
                <a:r>
                  <a:rPr lang="en-US" altLang="zh-CN" sz="1400" dirty="0"/>
                  <a:t>. Since</a:t>
                </a:r>
                <a:endParaRPr lang="zh-CN" altLang="en-US" sz="1400" dirty="0"/>
              </a:p>
            </p:txBody>
          </p:sp>
        </mc:Choice>
        <mc:Fallback>
          <p:sp>
            <p:nvSpPr>
              <p:cNvPr id="14" name="文本框 13">
                <a:extLst>
                  <a:ext uri="{FF2B5EF4-FFF2-40B4-BE49-F238E27FC236}">
                    <a16:creationId xmlns:a16="http://schemas.microsoft.com/office/drawing/2014/main" id="{9E8D039D-9470-F74C-9FBF-CD0C22F5C50E}"/>
                  </a:ext>
                </a:extLst>
              </p:cNvPr>
              <p:cNvSpPr txBox="1">
                <a:spLocks noRot="1" noChangeAspect="1" noMove="1" noResize="1" noEditPoints="1" noAdjustHandles="1" noChangeArrowheads="1" noChangeShapeType="1" noTextEdit="1"/>
              </p:cNvSpPr>
              <p:nvPr/>
            </p:nvSpPr>
            <p:spPr>
              <a:xfrm>
                <a:off x="5836268" y="1070483"/>
                <a:ext cx="6095316" cy="759375"/>
              </a:xfrm>
              <a:prstGeom prst="rect">
                <a:avLst/>
              </a:prstGeom>
              <a:blipFill>
                <a:blip r:embed="rId8"/>
                <a:stretch>
                  <a:fillRect l="-416" t="-1667" b="-8333"/>
                </a:stretch>
              </a:blipFill>
            </p:spPr>
            <p:txBody>
              <a:bodyPr/>
              <a:lstStyle/>
              <a:p>
                <a:r>
                  <a:rPr lang="zh-CN" altLang="en-US">
                    <a:noFill/>
                  </a:rPr>
                  <a:t> </a:t>
                </a:r>
              </a:p>
            </p:txBody>
          </p:sp>
        </mc:Fallback>
      </mc:AlternateContent>
      <p:graphicFrame>
        <p:nvGraphicFramePr>
          <p:cNvPr id="15" name="对象 14">
            <a:extLst>
              <a:ext uri="{FF2B5EF4-FFF2-40B4-BE49-F238E27FC236}">
                <a16:creationId xmlns:a16="http://schemas.microsoft.com/office/drawing/2014/main" id="{BED0C4B7-08EF-0440-B655-4D1FD84AD5AB}"/>
              </a:ext>
            </a:extLst>
          </p:cNvPr>
          <p:cNvGraphicFramePr>
            <a:graphicFrameLocks noChangeAspect="1"/>
          </p:cNvGraphicFramePr>
          <p:nvPr>
            <p:extLst>
              <p:ext uri="{D42A27DB-BD31-4B8C-83A1-F6EECF244321}">
                <p14:modId xmlns:p14="http://schemas.microsoft.com/office/powerpoint/2010/main" val="1066725558"/>
              </p:ext>
            </p:extLst>
          </p:nvPr>
        </p:nvGraphicFramePr>
        <p:xfrm>
          <a:off x="3278490" y="5389843"/>
          <a:ext cx="8270241" cy="746619"/>
        </p:xfrm>
        <a:graphic>
          <a:graphicData uri="http://schemas.openxmlformats.org/presentationml/2006/ole">
            <mc:AlternateContent xmlns:mc="http://schemas.openxmlformats.org/markup-compatibility/2006">
              <mc:Choice xmlns:v="urn:schemas-microsoft-com:vml" Requires="v">
                <p:oleObj spid="_x0000_s5154" name="文档" r:id="rId9" imgW="5486400" imgH="495300" progId="Word.Document.12">
                  <p:embed/>
                </p:oleObj>
              </mc:Choice>
              <mc:Fallback>
                <p:oleObj name="文档" r:id="rId9" imgW="5486400" imgH="495300" progId="Word.Document.12">
                  <p:embed/>
                  <p:pic>
                    <p:nvPicPr>
                      <p:cNvPr id="18" name="对象 17">
                        <a:extLst>
                          <a:ext uri="{FF2B5EF4-FFF2-40B4-BE49-F238E27FC236}">
                            <a16:creationId xmlns:a16="http://schemas.microsoft.com/office/drawing/2014/main" id="{D4294AEA-791B-8C41-A7FA-47EE20F10909}"/>
                          </a:ext>
                        </a:extLst>
                      </p:cNvPr>
                      <p:cNvPicPr/>
                      <p:nvPr/>
                    </p:nvPicPr>
                    <p:blipFill>
                      <a:blip r:embed="rId10"/>
                      <a:stretch>
                        <a:fillRect/>
                      </a:stretch>
                    </p:blipFill>
                    <p:spPr>
                      <a:xfrm>
                        <a:off x="3278490" y="5389843"/>
                        <a:ext cx="8270241" cy="746619"/>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70E3068D-EE92-BC47-9499-0929BC3EDD66}"/>
              </a:ext>
            </a:extLst>
          </p:cNvPr>
          <p:cNvGraphicFramePr>
            <a:graphicFrameLocks noChangeAspect="1"/>
          </p:cNvGraphicFramePr>
          <p:nvPr>
            <p:extLst>
              <p:ext uri="{D42A27DB-BD31-4B8C-83A1-F6EECF244321}">
                <p14:modId xmlns:p14="http://schemas.microsoft.com/office/powerpoint/2010/main" val="1993754146"/>
              </p:ext>
            </p:extLst>
          </p:nvPr>
        </p:nvGraphicFramePr>
        <p:xfrm>
          <a:off x="6601742" y="3455832"/>
          <a:ext cx="8277693" cy="937474"/>
        </p:xfrm>
        <a:graphic>
          <a:graphicData uri="http://schemas.openxmlformats.org/presentationml/2006/ole">
            <mc:AlternateContent xmlns:mc="http://schemas.openxmlformats.org/markup-compatibility/2006">
              <mc:Choice xmlns:v="urn:schemas-microsoft-com:vml" Requires="v">
                <p:oleObj spid="_x0000_s5155" name="文档" r:id="rId11" imgW="5270500" imgH="596900" progId="Word.Document.12">
                  <p:embed/>
                </p:oleObj>
              </mc:Choice>
              <mc:Fallback>
                <p:oleObj name="文档" r:id="rId11" imgW="5270500" imgH="596900" progId="Word.Document.12">
                  <p:embed/>
                  <p:pic>
                    <p:nvPicPr>
                      <p:cNvPr id="11" name="对象 10">
                        <a:extLst>
                          <a:ext uri="{FF2B5EF4-FFF2-40B4-BE49-F238E27FC236}">
                            <a16:creationId xmlns:a16="http://schemas.microsoft.com/office/drawing/2014/main" id="{9BCE6A3D-A6C7-1645-AC58-6F55FD831EBD}"/>
                          </a:ext>
                        </a:extLst>
                      </p:cNvPr>
                      <p:cNvPicPr/>
                      <p:nvPr/>
                    </p:nvPicPr>
                    <p:blipFill>
                      <a:blip r:embed="rId12"/>
                      <a:stretch>
                        <a:fillRect/>
                      </a:stretch>
                    </p:blipFill>
                    <p:spPr>
                      <a:xfrm>
                        <a:off x="6601742" y="3455832"/>
                        <a:ext cx="8277693" cy="937474"/>
                      </a:xfrm>
                      <a:prstGeom prst="rect">
                        <a:avLst/>
                      </a:prstGeom>
                    </p:spPr>
                  </p:pic>
                </p:oleObj>
              </mc:Fallback>
            </mc:AlternateContent>
          </a:graphicData>
        </a:graphic>
      </p:graphicFrame>
      <p:pic>
        <p:nvPicPr>
          <p:cNvPr id="18" name="图片 17">
            <a:extLst>
              <a:ext uri="{FF2B5EF4-FFF2-40B4-BE49-F238E27FC236}">
                <a16:creationId xmlns:a16="http://schemas.microsoft.com/office/drawing/2014/main" id="{CA7A93EF-45F6-D044-9273-9B769D379BD4}"/>
              </a:ext>
            </a:extLst>
          </p:cNvPr>
          <p:cNvPicPr>
            <a:picLocks noChangeAspect="1"/>
          </p:cNvPicPr>
          <p:nvPr/>
        </p:nvPicPr>
        <p:blipFill rotWithShape="1">
          <a:blip r:embed="rId5"/>
          <a:srcRect t="43900"/>
          <a:stretch/>
        </p:blipFill>
        <p:spPr>
          <a:xfrm>
            <a:off x="2580201" y="2084030"/>
            <a:ext cx="2518258" cy="1937116"/>
          </a:xfrm>
          <a:prstGeom prst="rect">
            <a:avLst/>
          </a:prstGeom>
        </p:spPr>
      </p:pic>
      <p:sp>
        <p:nvSpPr>
          <p:cNvPr id="20" name="文本框 19">
            <a:extLst>
              <a:ext uri="{FF2B5EF4-FFF2-40B4-BE49-F238E27FC236}">
                <a16:creationId xmlns:a16="http://schemas.microsoft.com/office/drawing/2014/main" id="{D85B60CD-6A1A-F94F-A56C-FBB2FCE65B51}"/>
              </a:ext>
            </a:extLst>
          </p:cNvPr>
          <p:cNvSpPr txBox="1"/>
          <p:nvPr/>
        </p:nvSpPr>
        <p:spPr>
          <a:xfrm>
            <a:off x="148631" y="4160785"/>
            <a:ext cx="4986296" cy="954107"/>
          </a:xfrm>
          <a:prstGeom prst="rect">
            <a:avLst/>
          </a:prstGeom>
          <a:noFill/>
        </p:spPr>
        <p:txBody>
          <a:bodyPr wrap="square">
            <a:spAutoFit/>
          </a:bodyPr>
          <a:lstStyle/>
          <a:p>
            <a:r>
              <a:rPr lang="en-US" altLang="zh-CN" sz="1400" dirty="0"/>
              <a:t>A heuristic solution to this loss of information reflects the expectation that, on average, probabilities of termination of primer extension for the first and second halves of the RNA are the same (Vasa et al. 2008; Pang et al. 2011).</a:t>
            </a:r>
            <a:endParaRPr lang="zh-CN" altLang="en-US" sz="1400" dirty="0"/>
          </a:p>
        </p:txBody>
      </p:sp>
      <p:pic>
        <p:nvPicPr>
          <p:cNvPr id="5125" name="Picture 5" descr="equation image">
            <a:extLst>
              <a:ext uri="{FF2B5EF4-FFF2-40B4-BE49-F238E27FC236}">
                <a16:creationId xmlns:a16="http://schemas.microsoft.com/office/drawing/2014/main" id="{29729D91-EA6A-4240-93E0-B2B22F71926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49822"/>
          <a:stretch/>
        </p:blipFill>
        <p:spPr bwMode="auto">
          <a:xfrm>
            <a:off x="5881072" y="3552144"/>
            <a:ext cx="1585845" cy="5198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5" name="文本框 24">
                <a:extLst>
                  <a:ext uri="{FF2B5EF4-FFF2-40B4-BE49-F238E27FC236}">
                    <a16:creationId xmlns:a16="http://schemas.microsoft.com/office/drawing/2014/main" id="{D902EA2A-6C79-6A43-8D0C-40BF4D145496}"/>
                  </a:ext>
                </a:extLst>
              </p:cNvPr>
              <p:cNvSpPr txBox="1"/>
              <p:nvPr/>
            </p:nvSpPr>
            <p:spPr>
              <a:xfrm>
                <a:off x="5836268" y="4451441"/>
                <a:ext cx="4595907" cy="535083"/>
              </a:xfrm>
              <a:prstGeom prst="rect">
                <a:avLst/>
              </a:prstGeom>
              <a:noFill/>
            </p:spPr>
            <p:txBody>
              <a:bodyPr wrap="square">
                <a:spAutoFit/>
              </a:bodyPr>
              <a:lstStyle/>
              <a:p>
                <a:r>
                  <a:rPr lang="en-US" altLang="zh-CN" sz="1400" i="1" dirty="0">
                    <a:latin typeface="Cambria Math" panose="02040503050406030204" pitchFamily="18" charset="0"/>
                    <a:ea typeface="Cambria Math" panose="02040503050406030204" pitchFamily="18" charset="0"/>
                  </a:rPr>
                  <a:t>k</a:t>
                </a:r>
                <a:r>
                  <a:rPr lang="en-US" altLang="zh-CN" sz="1400" dirty="0"/>
                  <a:t> is the last accurately measured nucleotide and </a:t>
                </a:r>
                <a14:m>
                  <m:oMath xmlns:m="http://schemas.openxmlformats.org/officeDocument/2006/math">
                    <m:sSub>
                      <m:sSubPr>
                        <m:ctrlPr>
                          <a:rPr lang="zh-CN" altLang="zh-CN" sz="1400" i="1" smtClean="0">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DengXian" panose="02010600030101010101" pitchFamily="2" charset="-122"/>
                            <a:cs typeface="Times New Roman" panose="02020603050405020304" pitchFamily="18" charset="0"/>
                          </a:rPr>
                          <m:t>𝐸</m:t>
                        </m:r>
                      </m:e>
                      <m:sub>
                        <m:r>
                          <a:rPr lang="en-US" altLang="zh-CN" sz="1400" i="1">
                            <a:effectLst/>
                            <a:latin typeface="Cambria Math" panose="02040503050406030204" pitchFamily="18" charset="0"/>
                            <a:ea typeface="DengXian" panose="02010600030101010101" pitchFamily="2" charset="-122"/>
                            <a:cs typeface="Times New Roman" panose="02020603050405020304" pitchFamily="18" charset="0"/>
                          </a:rPr>
                          <m:t>𝑙𝑎𝑠𝑡</m:t>
                        </m:r>
                      </m:sub>
                    </m:sSub>
                  </m:oMath>
                </a14:m>
                <a:r>
                  <a:rPr lang="en-US" altLang="zh-CN" sz="1400" dirty="0"/>
                  <a:t> is the expected sum of intensities after the </a:t>
                </a:r>
                <a:r>
                  <a:rPr lang="en-US" altLang="zh-CN" sz="1400" i="1" dirty="0">
                    <a:latin typeface="Cambria Math" panose="02040503050406030204" pitchFamily="18" charset="0"/>
                    <a:ea typeface="Cambria Math" panose="02040503050406030204" pitchFamily="18" charset="0"/>
                  </a:rPr>
                  <a:t>k</a:t>
                </a:r>
                <a:r>
                  <a:rPr lang="en-US" altLang="zh-CN" sz="1400" dirty="0"/>
                  <a:t>-</a:t>
                </a:r>
                <a:r>
                  <a:rPr lang="en-US" altLang="zh-CN" sz="1400" dirty="0" err="1"/>
                  <a:t>th</a:t>
                </a:r>
                <a:r>
                  <a:rPr lang="en-US" altLang="zh-CN" sz="1400" dirty="0"/>
                  <a:t> nucleotide</a:t>
                </a:r>
                <a:endParaRPr lang="zh-CN" altLang="en-US" sz="1400" dirty="0"/>
              </a:p>
            </p:txBody>
          </p:sp>
        </mc:Choice>
        <mc:Fallback>
          <p:sp>
            <p:nvSpPr>
              <p:cNvPr id="25" name="文本框 24">
                <a:extLst>
                  <a:ext uri="{FF2B5EF4-FFF2-40B4-BE49-F238E27FC236}">
                    <a16:creationId xmlns:a16="http://schemas.microsoft.com/office/drawing/2014/main" id="{D902EA2A-6C79-6A43-8D0C-40BF4D145496}"/>
                  </a:ext>
                </a:extLst>
              </p:cNvPr>
              <p:cNvSpPr txBox="1">
                <a:spLocks noRot="1" noChangeAspect="1" noMove="1" noResize="1" noEditPoints="1" noAdjustHandles="1" noChangeArrowheads="1" noChangeShapeType="1" noTextEdit="1"/>
              </p:cNvSpPr>
              <p:nvPr/>
            </p:nvSpPr>
            <p:spPr>
              <a:xfrm>
                <a:off x="5836268" y="4451441"/>
                <a:ext cx="4595907" cy="535083"/>
              </a:xfrm>
              <a:prstGeom prst="rect">
                <a:avLst/>
              </a:prstGeom>
              <a:blipFill>
                <a:blip r:embed="rId14"/>
                <a:stretch>
                  <a:fillRect l="-551" t="-2326" b="-9302"/>
                </a:stretch>
              </a:blipFill>
            </p:spPr>
            <p:txBody>
              <a:bodyPr/>
              <a:lstStyle/>
              <a:p>
                <a:r>
                  <a:rPr lang="zh-CN" altLang="en-US">
                    <a:noFill/>
                  </a:rPr>
                  <a:t> </a:t>
                </a:r>
              </a:p>
            </p:txBody>
          </p:sp>
        </mc:Fallback>
      </mc:AlternateContent>
      <p:sp>
        <p:nvSpPr>
          <p:cNvPr id="27" name="文本框 26">
            <a:extLst>
              <a:ext uri="{FF2B5EF4-FFF2-40B4-BE49-F238E27FC236}">
                <a16:creationId xmlns:a16="http://schemas.microsoft.com/office/drawing/2014/main" id="{E732EB66-3E87-6547-B94A-D80F6B01E691}"/>
              </a:ext>
            </a:extLst>
          </p:cNvPr>
          <p:cNvSpPr txBox="1"/>
          <p:nvPr/>
        </p:nvSpPr>
        <p:spPr>
          <a:xfrm>
            <a:off x="10279824" y="6339860"/>
            <a:ext cx="1475658" cy="461665"/>
          </a:xfrm>
          <a:prstGeom prst="rect">
            <a:avLst/>
          </a:prstGeom>
          <a:noFill/>
        </p:spPr>
        <p:txBody>
          <a:bodyPr wrap="square">
            <a:spAutoFit/>
          </a:bodyPr>
          <a:lstStyle/>
          <a:p>
            <a:r>
              <a:rPr lang="en-US" altLang="zh-CN" sz="1200" dirty="0">
                <a:effectLst/>
              </a:rPr>
              <a:t>Pang et al., 2011</a:t>
            </a:r>
            <a:r>
              <a:rPr lang="zh-CN" altLang="zh-CN" sz="1200" dirty="0">
                <a:effectLst/>
              </a:rPr>
              <a:t> </a:t>
            </a:r>
            <a:endParaRPr lang="zh-CN" altLang="en-US" sz="1200" dirty="0"/>
          </a:p>
          <a:p>
            <a:r>
              <a:rPr lang="zh-CN" altLang="zh-CN" sz="1200" dirty="0">
                <a:effectLst/>
              </a:rPr>
              <a:t> </a:t>
            </a:r>
            <a:endParaRPr lang="zh-CN" altLang="en-US" sz="1200" dirty="0"/>
          </a:p>
        </p:txBody>
      </p:sp>
      <p:sp>
        <p:nvSpPr>
          <p:cNvPr id="28" name="文本框 27">
            <a:extLst>
              <a:ext uri="{FF2B5EF4-FFF2-40B4-BE49-F238E27FC236}">
                <a16:creationId xmlns:a16="http://schemas.microsoft.com/office/drawing/2014/main" id="{C632CDDC-5431-F644-9992-10AF3905FECB}"/>
              </a:ext>
            </a:extLst>
          </p:cNvPr>
          <p:cNvSpPr txBox="1"/>
          <p:nvPr/>
        </p:nvSpPr>
        <p:spPr>
          <a:xfrm>
            <a:off x="10279824" y="6585101"/>
            <a:ext cx="1811805" cy="461665"/>
          </a:xfrm>
          <a:prstGeom prst="rect">
            <a:avLst/>
          </a:prstGeom>
          <a:noFill/>
        </p:spPr>
        <p:txBody>
          <a:bodyPr wrap="square">
            <a:spAutoFit/>
          </a:bodyPr>
          <a:lstStyle/>
          <a:p>
            <a:r>
              <a:rPr lang="en-US" altLang="zh-CN" sz="1200" dirty="0" err="1"/>
              <a:t>Karabiber</a:t>
            </a:r>
            <a:r>
              <a:rPr lang="en-US" altLang="zh-CN" sz="1200" dirty="0"/>
              <a:t> et al., 2013</a:t>
            </a:r>
            <a:endParaRPr lang="zh-CN" altLang="en-US" sz="1200" dirty="0"/>
          </a:p>
          <a:p>
            <a:r>
              <a:rPr lang="zh-CN" altLang="zh-CN" sz="1200" dirty="0">
                <a:effectLst/>
              </a:rPr>
              <a:t> </a:t>
            </a:r>
            <a:endParaRPr lang="zh-CN" altLang="en-US" sz="1200" dirty="0"/>
          </a:p>
        </p:txBody>
      </p:sp>
      <p:sp>
        <p:nvSpPr>
          <p:cNvPr id="29" name="文本框 28">
            <a:extLst>
              <a:ext uri="{FF2B5EF4-FFF2-40B4-BE49-F238E27FC236}">
                <a16:creationId xmlns:a16="http://schemas.microsoft.com/office/drawing/2014/main" id="{0004BFBE-0581-A74F-BC1E-3246BDC0FA09}"/>
              </a:ext>
            </a:extLst>
          </p:cNvPr>
          <p:cNvSpPr txBox="1"/>
          <p:nvPr/>
        </p:nvSpPr>
        <p:spPr>
          <a:xfrm>
            <a:off x="10241147" y="6094619"/>
            <a:ext cx="1475658" cy="276999"/>
          </a:xfrm>
          <a:prstGeom prst="rect">
            <a:avLst/>
          </a:prstGeom>
          <a:noFill/>
        </p:spPr>
        <p:txBody>
          <a:bodyPr wrap="square">
            <a:spAutoFit/>
          </a:bodyPr>
          <a:lstStyle/>
          <a:p>
            <a:r>
              <a:rPr lang="en-US" altLang="zh-CN" sz="1200" dirty="0">
                <a:effectLst/>
              </a:rPr>
              <a:t>Vasa et al., 2008</a:t>
            </a:r>
            <a:endParaRPr lang="zh-CN" altLang="en-US" sz="1200" dirty="0"/>
          </a:p>
        </p:txBody>
      </p:sp>
      <p:pic>
        <p:nvPicPr>
          <p:cNvPr id="24" name="图片 23">
            <a:extLst>
              <a:ext uri="{FF2B5EF4-FFF2-40B4-BE49-F238E27FC236}">
                <a16:creationId xmlns:a16="http://schemas.microsoft.com/office/drawing/2014/main" id="{18BBC67B-AD89-8642-9174-751D08DD7033}"/>
              </a:ext>
            </a:extLst>
          </p:cNvPr>
          <p:cNvPicPr>
            <a:picLocks noChangeAspect="1"/>
          </p:cNvPicPr>
          <p:nvPr/>
        </p:nvPicPr>
        <p:blipFill>
          <a:blip r:embed="rId15"/>
          <a:stretch>
            <a:fillRect/>
          </a:stretch>
        </p:blipFill>
        <p:spPr>
          <a:xfrm>
            <a:off x="1845158" y="5159956"/>
            <a:ext cx="1346200" cy="381000"/>
          </a:xfrm>
          <a:prstGeom prst="rect">
            <a:avLst/>
          </a:prstGeom>
        </p:spPr>
      </p:pic>
      <p:sp>
        <p:nvSpPr>
          <p:cNvPr id="32" name="文本框 31">
            <a:extLst>
              <a:ext uri="{FF2B5EF4-FFF2-40B4-BE49-F238E27FC236}">
                <a16:creationId xmlns:a16="http://schemas.microsoft.com/office/drawing/2014/main" id="{9EB08922-5A6F-5D44-9F85-BB59607B2799}"/>
              </a:ext>
            </a:extLst>
          </p:cNvPr>
          <p:cNvSpPr txBox="1"/>
          <p:nvPr/>
        </p:nvSpPr>
        <p:spPr>
          <a:xfrm>
            <a:off x="148631" y="5733118"/>
            <a:ext cx="4714501" cy="954107"/>
          </a:xfrm>
          <a:prstGeom prst="rect">
            <a:avLst/>
          </a:prstGeom>
          <a:noFill/>
        </p:spPr>
        <p:txBody>
          <a:bodyPr wrap="square">
            <a:spAutoFit/>
          </a:bodyPr>
          <a:lstStyle/>
          <a:p>
            <a:r>
              <a:rPr lang="zh-CN" altLang="en-US" sz="1400" dirty="0"/>
              <a:t>D is the correction factor by which each peak area is divided; A and C are scaling factors for the</a:t>
            </a:r>
            <a:r>
              <a:rPr lang="en-US" altLang="zh-CN" sz="1400" dirty="0"/>
              <a:t> initial and ﬁnal trace intensities, respectively; and P is the probability of extension.</a:t>
            </a:r>
            <a:endParaRPr lang="zh-CN" altLang="en-US" sz="1400" dirty="0"/>
          </a:p>
        </p:txBody>
      </p:sp>
    </p:spTree>
    <p:extLst>
      <p:ext uri="{BB962C8B-B14F-4D97-AF65-F5344CB8AC3E}">
        <p14:creationId xmlns:p14="http://schemas.microsoft.com/office/powerpoint/2010/main" val="68298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D1A5245A-3824-124A-8183-B4E2D210C8D4}"/>
              </a:ext>
            </a:extLst>
          </p:cNvPr>
          <p:cNvPicPr>
            <a:picLocks noChangeAspect="1"/>
          </p:cNvPicPr>
          <p:nvPr/>
        </p:nvPicPr>
        <p:blipFill>
          <a:blip r:embed="rId2"/>
          <a:stretch>
            <a:fillRect/>
          </a:stretch>
        </p:blipFill>
        <p:spPr>
          <a:xfrm>
            <a:off x="521954" y="0"/>
            <a:ext cx="3794317" cy="6858000"/>
          </a:xfrm>
          <a:prstGeom prst="rect">
            <a:avLst/>
          </a:prstGeom>
        </p:spPr>
      </p:pic>
      <p:pic>
        <p:nvPicPr>
          <p:cNvPr id="9" name="内容占位符 3">
            <a:extLst>
              <a:ext uri="{FF2B5EF4-FFF2-40B4-BE49-F238E27FC236}">
                <a16:creationId xmlns:a16="http://schemas.microsoft.com/office/drawing/2014/main" id="{1B42C0A8-B41B-AA48-A5EA-AA3FB5CEEF9B}"/>
              </a:ext>
            </a:extLst>
          </p:cNvPr>
          <p:cNvPicPr>
            <a:picLocks noChangeAspect="1"/>
          </p:cNvPicPr>
          <p:nvPr/>
        </p:nvPicPr>
        <p:blipFill>
          <a:blip r:embed="rId3"/>
          <a:stretch>
            <a:fillRect/>
          </a:stretch>
        </p:blipFill>
        <p:spPr>
          <a:xfrm>
            <a:off x="4610101" y="1742484"/>
            <a:ext cx="6600112" cy="3647774"/>
          </a:xfrm>
          <a:prstGeom prst="rect">
            <a:avLst/>
          </a:prstGeom>
        </p:spPr>
      </p:pic>
      <p:sp>
        <p:nvSpPr>
          <p:cNvPr id="14" name="文本框 13">
            <a:extLst>
              <a:ext uri="{FF2B5EF4-FFF2-40B4-BE49-F238E27FC236}">
                <a16:creationId xmlns:a16="http://schemas.microsoft.com/office/drawing/2014/main" id="{156E30AA-91EE-9A4C-9159-DDD1D710CFA7}"/>
              </a:ext>
            </a:extLst>
          </p:cNvPr>
          <p:cNvSpPr txBox="1"/>
          <p:nvPr/>
        </p:nvSpPr>
        <p:spPr>
          <a:xfrm>
            <a:off x="10681656" y="6496463"/>
            <a:ext cx="1475658" cy="276999"/>
          </a:xfrm>
          <a:prstGeom prst="rect">
            <a:avLst/>
          </a:prstGeom>
          <a:noFill/>
        </p:spPr>
        <p:txBody>
          <a:bodyPr wrap="square">
            <a:spAutoFit/>
          </a:bodyPr>
          <a:lstStyle/>
          <a:p>
            <a:r>
              <a:rPr lang="en-US" altLang="zh-CN" sz="1200" dirty="0">
                <a:effectLst/>
              </a:rPr>
              <a:t>Vasa et al., 2008</a:t>
            </a:r>
            <a:endParaRPr lang="zh-CN" altLang="en-US" sz="1200" dirty="0"/>
          </a:p>
        </p:txBody>
      </p:sp>
    </p:spTree>
    <p:extLst>
      <p:ext uri="{BB962C8B-B14F-4D97-AF65-F5344CB8AC3E}">
        <p14:creationId xmlns:p14="http://schemas.microsoft.com/office/powerpoint/2010/main" val="422874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D47000-C2CD-954B-B644-F0B30B3496F7}"/>
              </a:ext>
            </a:extLst>
          </p:cNvPr>
          <p:cNvSpPr>
            <a:spLocks noGrp="1"/>
          </p:cNvSpPr>
          <p:nvPr>
            <p:ph type="title"/>
          </p:nvPr>
        </p:nvSpPr>
        <p:spPr/>
        <p:txBody>
          <a:bodyPr/>
          <a:lstStyle/>
          <a:p>
            <a:r>
              <a:rPr kumimoji="1" lang="en-US" altLang="zh-CN" dirty="0"/>
              <a:t>Other decay correction methods</a:t>
            </a:r>
            <a:endParaRPr kumimoji="1" lang="zh-CN" altLang="en-US" dirty="0"/>
          </a:p>
        </p:txBody>
      </p:sp>
      <p:pic>
        <p:nvPicPr>
          <p:cNvPr id="4" name="内容占位符 3">
            <a:extLst>
              <a:ext uri="{FF2B5EF4-FFF2-40B4-BE49-F238E27FC236}">
                <a16:creationId xmlns:a16="http://schemas.microsoft.com/office/drawing/2014/main" id="{749C0D6E-B16B-5547-9586-B6201A1BB462}"/>
              </a:ext>
            </a:extLst>
          </p:cNvPr>
          <p:cNvPicPr>
            <a:picLocks noGrp="1" noChangeAspect="1"/>
          </p:cNvPicPr>
          <p:nvPr>
            <p:ph idx="1"/>
          </p:nvPr>
        </p:nvPicPr>
        <p:blipFill>
          <a:blip r:embed="rId2"/>
          <a:stretch>
            <a:fillRect/>
          </a:stretch>
        </p:blipFill>
        <p:spPr>
          <a:xfrm>
            <a:off x="51922" y="1998880"/>
            <a:ext cx="5540903" cy="1298906"/>
          </a:xfrm>
          <a:prstGeom prst="rect">
            <a:avLst/>
          </a:prstGeom>
        </p:spPr>
      </p:pic>
      <p:pic>
        <p:nvPicPr>
          <p:cNvPr id="5" name="图片 4">
            <a:extLst>
              <a:ext uri="{FF2B5EF4-FFF2-40B4-BE49-F238E27FC236}">
                <a16:creationId xmlns:a16="http://schemas.microsoft.com/office/drawing/2014/main" id="{DB6E5186-ADD9-8F4F-9C7F-3D638489A918}"/>
              </a:ext>
            </a:extLst>
          </p:cNvPr>
          <p:cNvPicPr>
            <a:picLocks noChangeAspect="1"/>
          </p:cNvPicPr>
          <p:nvPr/>
        </p:nvPicPr>
        <p:blipFill>
          <a:blip r:embed="rId3"/>
          <a:stretch>
            <a:fillRect/>
          </a:stretch>
        </p:blipFill>
        <p:spPr>
          <a:xfrm>
            <a:off x="321031" y="3168792"/>
            <a:ext cx="4800600" cy="3619500"/>
          </a:xfrm>
          <a:prstGeom prst="rect">
            <a:avLst/>
          </a:prstGeom>
        </p:spPr>
      </p:pic>
      <p:pic>
        <p:nvPicPr>
          <p:cNvPr id="6" name="图片 5">
            <a:extLst>
              <a:ext uri="{FF2B5EF4-FFF2-40B4-BE49-F238E27FC236}">
                <a16:creationId xmlns:a16="http://schemas.microsoft.com/office/drawing/2014/main" id="{EFD7DD89-67B6-9246-AA6B-E735C0B17F84}"/>
              </a:ext>
            </a:extLst>
          </p:cNvPr>
          <p:cNvPicPr>
            <a:picLocks noChangeAspect="1"/>
          </p:cNvPicPr>
          <p:nvPr/>
        </p:nvPicPr>
        <p:blipFill>
          <a:blip r:embed="rId4"/>
          <a:stretch>
            <a:fillRect/>
          </a:stretch>
        </p:blipFill>
        <p:spPr>
          <a:xfrm>
            <a:off x="6071664" y="1250637"/>
            <a:ext cx="5282136" cy="5403365"/>
          </a:xfrm>
          <a:prstGeom prst="rect">
            <a:avLst/>
          </a:prstGeom>
        </p:spPr>
      </p:pic>
      <p:sp>
        <p:nvSpPr>
          <p:cNvPr id="7" name="文本框 6">
            <a:extLst>
              <a:ext uri="{FF2B5EF4-FFF2-40B4-BE49-F238E27FC236}">
                <a16:creationId xmlns:a16="http://schemas.microsoft.com/office/drawing/2014/main" id="{AF44B176-2687-F845-AA99-FDE566AA9A0E}"/>
              </a:ext>
            </a:extLst>
          </p:cNvPr>
          <p:cNvSpPr txBox="1"/>
          <p:nvPr/>
        </p:nvSpPr>
        <p:spPr>
          <a:xfrm>
            <a:off x="2253301" y="6512413"/>
            <a:ext cx="1720034" cy="461665"/>
          </a:xfrm>
          <a:prstGeom prst="rect">
            <a:avLst/>
          </a:prstGeom>
          <a:noFill/>
        </p:spPr>
        <p:txBody>
          <a:bodyPr wrap="square">
            <a:spAutoFit/>
          </a:bodyPr>
          <a:lstStyle/>
          <a:p>
            <a:r>
              <a:rPr lang="en-US" altLang="zh-CN" sz="1200" dirty="0" err="1">
                <a:effectLst/>
              </a:rPr>
              <a:t>Kladwang</a:t>
            </a:r>
            <a:r>
              <a:rPr lang="en-US" altLang="zh-CN" sz="1200" dirty="0">
                <a:effectLst/>
              </a:rPr>
              <a:t> et al., 2014</a:t>
            </a:r>
            <a:r>
              <a:rPr lang="zh-CN" altLang="zh-CN" sz="1200" dirty="0">
                <a:effectLst/>
              </a:rPr>
              <a:t> </a:t>
            </a:r>
            <a:endParaRPr lang="zh-CN" altLang="en-US" sz="1200" dirty="0"/>
          </a:p>
          <a:p>
            <a:r>
              <a:rPr lang="zh-CN" altLang="zh-CN" sz="1200" dirty="0">
                <a:effectLst/>
              </a:rPr>
              <a:t> </a:t>
            </a:r>
            <a:endParaRPr lang="zh-CN" altLang="en-US" sz="1200" dirty="0"/>
          </a:p>
        </p:txBody>
      </p:sp>
      <p:sp>
        <p:nvSpPr>
          <p:cNvPr id="8" name="文本框 7">
            <a:extLst>
              <a:ext uri="{FF2B5EF4-FFF2-40B4-BE49-F238E27FC236}">
                <a16:creationId xmlns:a16="http://schemas.microsoft.com/office/drawing/2014/main" id="{A25781FE-0AAF-DA4A-B27F-57ECBA8A1A78}"/>
              </a:ext>
            </a:extLst>
          </p:cNvPr>
          <p:cNvSpPr txBox="1"/>
          <p:nvPr/>
        </p:nvSpPr>
        <p:spPr>
          <a:xfrm>
            <a:off x="7237074" y="6557459"/>
            <a:ext cx="1475658" cy="461665"/>
          </a:xfrm>
          <a:prstGeom prst="rect">
            <a:avLst/>
          </a:prstGeom>
          <a:noFill/>
        </p:spPr>
        <p:txBody>
          <a:bodyPr wrap="square">
            <a:spAutoFit/>
          </a:bodyPr>
          <a:lstStyle/>
          <a:p>
            <a:r>
              <a:rPr lang="en-US" altLang="zh-CN" sz="1200" dirty="0" err="1">
                <a:effectLst/>
              </a:rPr>
              <a:t>Aviran</a:t>
            </a:r>
            <a:r>
              <a:rPr lang="en-US" altLang="zh-CN" sz="1200" dirty="0">
                <a:effectLst/>
              </a:rPr>
              <a:t> et al., 2011</a:t>
            </a:r>
            <a:r>
              <a:rPr lang="zh-CN" altLang="zh-CN" sz="1200" dirty="0">
                <a:effectLst/>
              </a:rPr>
              <a:t> </a:t>
            </a:r>
            <a:endParaRPr lang="zh-CN" altLang="en-US" sz="1200" dirty="0"/>
          </a:p>
          <a:p>
            <a:r>
              <a:rPr lang="zh-CN" altLang="zh-CN" sz="1200" dirty="0">
                <a:effectLst/>
              </a:rPr>
              <a:t> </a:t>
            </a:r>
            <a:endParaRPr lang="zh-CN" altLang="en-US" sz="1200" dirty="0"/>
          </a:p>
        </p:txBody>
      </p:sp>
    </p:spTree>
    <p:extLst>
      <p:ext uri="{BB962C8B-B14F-4D97-AF65-F5344CB8AC3E}">
        <p14:creationId xmlns:p14="http://schemas.microsoft.com/office/powerpoint/2010/main" val="275379479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yikan" id="{2F8C35AA-A0E2-2A40-8CF7-23F2F939E4C3}" vid="{E4263E30-7D01-A641-AF86-B283671DDCF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2224</TotalTime>
  <Words>1053</Words>
  <Application>Microsoft Macintosh PowerPoint</Application>
  <PresentationFormat>宽屏</PresentationFormat>
  <Paragraphs>84</Paragraphs>
  <Slides>15</Slides>
  <Notes>3</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4" baseType="lpstr">
      <vt:lpstr>等线</vt:lpstr>
      <vt:lpstr>等线</vt:lpstr>
      <vt:lpstr>等线 Light</vt:lpstr>
      <vt:lpstr>Arial</vt:lpstr>
      <vt:lpstr>Calibri</vt:lpstr>
      <vt:lpstr>Cambria Math</vt:lpstr>
      <vt:lpstr>Wingdings</vt:lpstr>
      <vt:lpstr>Office 主题​​</vt:lpstr>
      <vt:lpstr>文档</vt:lpstr>
      <vt:lpstr>RNA secondary structure mapping by SHAPE</vt:lpstr>
      <vt:lpstr>Outline </vt:lpstr>
      <vt:lpstr>Why SHAPE reagents can be used to interrogate the RNA structure?</vt:lpstr>
      <vt:lpstr>Overview of the SHAPE experiment   </vt:lpstr>
      <vt:lpstr>Qushape data-processing pipeline analysis</vt:lpstr>
      <vt:lpstr>PowerPoint 演示文稿</vt:lpstr>
      <vt:lpstr>The signal decay correction </vt:lpstr>
      <vt:lpstr>PowerPoint 演示文稿</vt:lpstr>
      <vt:lpstr>Other decay correction methods</vt:lpstr>
      <vt:lpstr>Scaling </vt:lpstr>
      <vt:lpstr>Whole-channel peak integration</vt:lpstr>
      <vt:lpstr>SHAPE-directed RNA structure determination</vt:lpstr>
      <vt:lpstr>SHAPE data superimposed on the RNA secondary structure </vt:lpstr>
      <vt:lpstr>References </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RNA secondary structure mapping by SHAPE</dc:title>
  <dc:creator>Zhang Yikan</dc:creator>
  <cp:lastModifiedBy>Zhang Yikan</cp:lastModifiedBy>
  <cp:revision>14</cp:revision>
  <dcterms:created xsi:type="dcterms:W3CDTF">2024-02-29T11:54:18Z</dcterms:created>
  <dcterms:modified xsi:type="dcterms:W3CDTF">2024-03-02T00:59:04Z</dcterms:modified>
</cp:coreProperties>
</file>