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67" r:id="rId11"/>
    <p:sldId id="269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8" autoAdjust="0"/>
  </p:normalViewPr>
  <p:slideViewPr>
    <p:cSldViewPr snapToGrid="0">
      <p:cViewPr varScale="1">
        <p:scale>
          <a:sx n="100" d="100"/>
          <a:sy n="100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063FB-4AAA-441F-911E-034E51AA81DC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9673-0DB5-40EC-8C0C-DE05F2D0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8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关闭“使用演示者视图”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9673-0DB5-40EC-8C0C-DE05F2D0ADF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0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F383C-78CF-46B3-96E1-443B798F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2878AA-FC3E-4409-896F-BF2C0FC7F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1D3365-BE3B-41D2-A6EF-C3BBC6A1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AD2A-E9EB-4622-BA31-359A037FA1F2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0CC17-2CB1-41DC-A0C7-D787BA70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86543-EB4D-4573-9E5E-6ECC6341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8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8DC73-4E84-44C5-812B-694B6BDC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1A6B90-9788-4BB4-949A-39F1A3FD9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0A0B1-F221-4D3A-BDD8-243478AA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FB55-7812-435F-AAE6-050E6FBE1F89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5E262C-7BB6-40E1-B45F-7674827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2EB26E-3083-4224-9EAF-DC0AE7FD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0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DB5365-10BA-40B3-8981-D4A0FA1F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CC71C0-EFB3-4B97-9501-0865F848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ADF49-88BD-48A6-A0D5-BDC78D13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C860-2D57-4BF3-8123-333337F6ACE6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3D516-77C9-4FB9-ADDA-1AA727DD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02B99-B39C-44B5-968D-17142A8D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1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4AD9-B6BE-4B4A-A7BB-3832251A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60146-5F07-469E-BE99-257DEFBA1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BDEA3-201A-4A40-B016-BE111C78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41F1-53C4-4F1E-AB01-32CC37C149E4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1C3380-17B7-410C-A901-18B12B54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739F4-EF4B-4A0C-917B-07DCF9A4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29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96CBB-A761-4337-B720-989A02BB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D1D2ED-D0B3-42FF-B822-92357196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34D23D-8783-4DB6-8239-5F91CFE7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5889-92EC-4AEC-B964-D2AA03DDA3B6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1DC252-1DE8-4E6B-83EB-99AB2957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140ED-CAB0-4D6F-BCF2-F272F95E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51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65299-929F-4FB9-93F8-7386C955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0B0015-F8BB-4243-B715-C3F642983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85AB3F-90BE-4C04-8C6B-5D01FD3F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7565D2-EA18-4DE3-B9AD-7AB6A2E1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4BA-F789-45D8-B660-F178379D6ED7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20F83B-7176-4BAA-8A2A-236F774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BC67F4-6290-4E19-93D9-005043A6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9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07766-C072-48A6-BAB0-E7D9F2FA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392AE-606C-47D7-AB35-BC4713B9A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984E57-F4D5-4761-858E-7740941C2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23D8AE-FA8E-4A3F-8774-7DFD3EF47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8F97C8-14EB-4DAE-8384-3A0013565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DD0980-90B2-4435-8621-1FB969CC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D556-C844-4EBF-81CE-D77C7F3B43A0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C7784C-D8D9-4ECD-ADBD-91246A65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CD90BE-14EF-4698-BBAE-2B5AC443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4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46A3E-5F63-4978-AEAF-FB23ECDA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478982-3E76-4581-A3D4-5247B117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F95B-4DEE-4B82-8E61-538BAB982DF4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B0E3E7-7FBE-497C-B2A3-D9F33035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F2EBC7-FC47-48BD-843B-ED1CED04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3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7474BB-CA58-47C6-9E35-B9056FA2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577E-5476-400B-81F2-FEE43E95F424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388586-C41B-4536-9A6D-7CE45CDD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7229C7-72A1-420B-9F9D-34D634FD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4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C7EED8-1C86-4C94-83CF-828DB32F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546D62-EF3F-42D8-A091-7F94E00D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3BCE3B-9895-4EE7-8937-3D7EAA1B6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0089F5-F9F2-49F4-A6FA-F65272F5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406-C888-4D17-8B48-FCB61101DB4E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23ED80-C262-4C33-9175-30EE02EB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311E5A-4AF2-4A21-8BE3-FF6C9343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3EF2B-A1DA-4778-92C0-605166F8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ED5B23-9FD7-43F5-862F-5126908ED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E65811-A168-4B89-8E3E-4EB0CE24B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914C83-ABF3-422F-94CA-8A6205C1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CC10-BA17-4B82-A3D4-2C4ECB4EC3C9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2C633-3800-4645-930C-92C6D866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9D9D91-7A4C-481C-88D8-02403C0A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4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3D2094-C858-4A29-BD09-5F7E1553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62EE07-6B78-4B8E-A783-E86DFD0F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06DBE-501D-4D1E-A798-2168BB866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39A2-0634-4839-AFB6-917F5BC7EBBE}" type="datetime1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2B3A12-D302-44EB-8E47-FDF467F1F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6A0DD-0F11-4590-8387-362B93590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90E2-3BF0-4CF8-A138-C440B543A1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9o4y1m7mo/?spm_id_from=333.1387.collection.video_card.click&amp;vd_source=a839b6b178fdc7276da5f0ab7c221a6b" TargetMode="External"/><Relationship Id="rId2" Type="http://schemas.openxmlformats.org/officeDocument/2006/relationships/hyperlink" Target="https://zhuanlan.zhihu.com/p/496012402?utm_medium=social&amp;utm_oi=6293754095995494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virus&#10;&#10;AI-generated content may be incorrect.">
            <a:extLst>
              <a:ext uri="{FF2B5EF4-FFF2-40B4-BE49-F238E27FC236}">
                <a16:creationId xmlns:a16="http://schemas.microsoft.com/office/drawing/2014/main" id="{DB9D2B08-F7D8-F9B2-67E6-D7812E29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CC869E-F76F-6DB1-12A9-F7ACBA114EC4}"/>
              </a:ext>
            </a:extLst>
          </p:cNvPr>
          <p:cNvSpPr/>
          <p:nvPr/>
        </p:nvSpPr>
        <p:spPr>
          <a:xfrm>
            <a:off x="1150882" y="1151031"/>
            <a:ext cx="9890235" cy="25381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/>
          </a:p>
          <a:p>
            <a:pPr algn="ctr"/>
            <a:r>
              <a:rPr lang="en-US" altLang="zh-CN" sz="6000" dirty="0"/>
              <a:t>Protein Structure Prediction</a:t>
            </a:r>
          </a:p>
          <a:p>
            <a:pPr algn="ctr"/>
            <a:endParaRPr lang="en-US" altLang="zh-CN" sz="1200" dirty="0"/>
          </a:p>
          <a:p>
            <a:pPr algn="r"/>
            <a:r>
              <a:rPr lang="en-US" altLang="zh-CN" sz="2400" dirty="0"/>
              <a:t>Yuankuan Zhang</a:t>
            </a:r>
          </a:p>
          <a:p>
            <a:pPr algn="r"/>
            <a:fld id="{5C2A424C-41A8-4633-898E-44E82ADD47E1}" type="datetime5">
              <a:rPr lang="zh-CN" altLang="en-US" sz="2400" smtClean="0"/>
              <a:pPr algn="r"/>
              <a:t>2026/1/24</a:t>
            </a:fld>
            <a:endParaRPr lang="zh-CN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A9F95-0B6B-4936-9B8C-CD2425C1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1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7343-37E6-3E6B-48AD-2611A3B9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module in AlphaFold 2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8AF90-7B14-C191-1C1D-F5C57FC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E10C2-9B22-5F5C-05A2-D45CF0AF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1323036"/>
            <a:ext cx="5841830" cy="3586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54ACD-59E2-8B1B-3211-F17D6E820C4A}"/>
              </a:ext>
            </a:extLst>
          </p:cNvPr>
          <p:cNvSpPr txBox="1"/>
          <p:nvPr/>
        </p:nvSpPr>
        <p:spPr>
          <a:xfrm>
            <a:off x="1144189" y="3348880"/>
            <a:ext cx="1210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[L, </a:t>
            </a:r>
            <a:r>
              <a:rPr lang="en-US" altLang="zh-CN" dirty="0" err="1"/>
              <a:t>c_s</a:t>
            </a:r>
            <a:r>
              <a:rPr lang="en-US" altLang="zh-CN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C71F3-0272-F852-81BF-3A503E574319}"/>
              </a:ext>
            </a:extLst>
          </p:cNvPr>
          <p:cNvSpPr txBox="1"/>
          <p:nvPr/>
        </p:nvSpPr>
        <p:spPr>
          <a:xfrm>
            <a:off x="4695793" y="4834207"/>
            <a:ext cx="1996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[L, 3, 3], [L, 1, 3]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48125-D1AD-3CD2-D7DF-49CF4D8F20D6}"/>
              </a:ext>
            </a:extLst>
          </p:cNvPr>
          <p:cNvSpPr txBox="1"/>
          <p:nvPr/>
        </p:nvSpPr>
        <p:spPr>
          <a:xfrm>
            <a:off x="7275444" y="2673018"/>
            <a:ext cx="92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[L, 14]</a:t>
            </a:r>
            <a:endParaRPr lang="zh-CN" altLang="en-US" dirty="0"/>
          </a:p>
        </p:txBody>
      </p:sp>
      <p:pic>
        <p:nvPicPr>
          <p:cNvPr id="16" name="Picture 15" descr="A drawing of a diagram&#10;&#10;AI-generated content may be incorrect.">
            <a:extLst>
              <a:ext uri="{FF2B5EF4-FFF2-40B4-BE49-F238E27FC236}">
                <a16:creationId xmlns:a16="http://schemas.microsoft.com/office/drawing/2014/main" id="{41C4C8DA-C8FE-750E-7C49-DD0A7387C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24652" r="22511" b="29952"/>
          <a:stretch/>
        </p:blipFill>
        <p:spPr>
          <a:xfrm>
            <a:off x="6950687" y="4968205"/>
            <a:ext cx="2299252" cy="15204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0F1513-D74C-7268-2CC9-7C0ABABCD07C}"/>
              </a:ext>
            </a:extLst>
          </p:cNvPr>
          <p:cNvSpPr txBox="1"/>
          <p:nvPr/>
        </p:nvSpPr>
        <p:spPr>
          <a:xfrm>
            <a:off x="7383418" y="459887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backbone frame</a:t>
            </a:r>
            <a:endParaRPr lang="zh-CN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1BE9B3-AF09-D46B-C8E1-4D860F47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454" y="5192934"/>
            <a:ext cx="1838965" cy="1528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339149-0875-26B7-3826-C9471F971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1" y="1548775"/>
            <a:ext cx="3615728" cy="21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F6B0-3520-E2C7-486C-92400109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Fold head in SPIRED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7070-3F87-1EF4-2022-42ED6837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[L, L, </a:t>
            </a:r>
            <a:r>
              <a:rPr lang="en-US" altLang="zh-CN" dirty="0" err="1"/>
              <a:t>c_z</a:t>
            </a:r>
            <a:r>
              <a:rPr lang="en-US" altLang="zh-CN" dirty="0"/>
              <a:t>] -&gt; [L1, L2, 3]</a:t>
            </a:r>
          </a:p>
          <a:p>
            <a:pPr lvl="1"/>
            <a:r>
              <a:rPr lang="en-US" altLang="zh-CN" dirty="0"/>
              <a:t>L1: number of conformation</a:t>
            </a:r>
          </a:p>
          <a:p>
            <a:pPr lvl="1"/>
            <a:r>
              <a:rPr lang="en-US" altLang="zh-CN" dirty="0"/>
              <a:t>L2: number of residues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6C9B-4210-C979-A516-AB663561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D7C47-DAB2-50E1-4CE8-C00ADBFD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504" y="3054627"/>
            <a:ext cx="6034191" cy="26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1C15-C43C-7BD6-8564-88967F86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5224-9056-5352-D30F-F38F22A97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Transformer</a:t>
            </a:r>
            <a:r>
              <a:rPr lang="zh-CN" altLang="en-US" dirty="0">
                <a:hlinkClick r:id="rId2"/>
              </a:rPr>
              <a:t>常见问题与回答总结 </a:t>
            </a:r>
            <a:r>
              <a:rPr lang="en-US" altLang="zh-CN" dirty="0">
                <a:hlinkClick r:id="rId2"/>
              </a:rPr>
              <a:t>- </a:t>
            </a:r>
            <a:r>
              <a:rPr lang="zh-CN" altLang="en-US" dirty="0">
                <a:hlinkClick r:id="rId2"/>
              </a:rPr>
              <a:t>知乎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67 </a:t>
            </a:r>
            <a:r>
              <a:rPr lang="zh-CN" altLang="en-US" dirty="0">
                <a:hlinkClick r:id="rId3"/>
              </a:rPr>
              <a:t>自注意力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动手学深度学习</a:t>
            </a:r>
            <a:r>
              <a:rPr lang="en-US" altLang="zh-CN" dirty="0">
                <a:hlinkClick r:id="rId3"/>
              </a:rPr>
              <a:t>v2】_</a:t>
            </a:r>
            <a:r>
              <a:rPr lang="zh-CN" altLang="en-US" dirty="0">
                <a:hlinkClick r:id="rId3"/>
              </a:rPr>
              <a:t>哔哩哔哩</a:t>
            </a:r>
            <a:r>
              <a:rPr lang="en-US" altLang="zh-CN" dirty="0">
                <a:hlinkClick r:id="rId3"/>
              </a:rPr>
              <a:t>_</a:t>
            </a:r>
            <a:r>
              <a:rPr lang="en-US" altLang="zh-CN" dirty="0" err="1">
                <a:hlinkClick r:id="rId3"/>
              </a:rPr>
              <a:t>bilibili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2E88E-896F-F1ED-6E8C-7AEBEB80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5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9F6F-05EB-E3C7-A9C9-0483DE4A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EE7A-3A79-3B2D-1730-66862B05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Basics (20 min)</a:t>
            </a:r>
          </a:p>
          <a:p>
            <a:pPr lvl="1"/>
            <a:r>
              <a:rPr lang="en-US" altLang="zh-CN" dirty="0"/>
              <a:t>embedding (Embedding, ESM2)</a:t>
            </a:r>
          </a:p>
          <a:p>
            <a:pPr lvl="1"/>
            <a:r>
              <a:rPr lang="en-US" altLang="zh-CN" dirty="0"/>
              <a:t>linear, </a:t>
            </a:r>
            <a:r>
              <a:rPr lang="en-US" altLang="zh-CN" dirty="0" err="1"/>
              <a:t>softmax</a:t>
            </a:r>
            <a:r>
              <a:rPr lang="en-US" altLang="zh-CN" dirty="0"/>
              <a:t>, permute</a:t>
            </a:r>
          </a:p>
          <a:p>
            <a:pPr lvl="1"/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sigmoid, dropout, conv2d, norm</a:t>
            </a:r>
          </a:p>
          <a:p>
            <a:r>
              <a:rPr lang="en-US" altLang="zh-CN" dirty="0"/>
              <a:t>Complex</a:t>
            </a:r>
          </a:p>
          <a:p>
            <a:pPr lvl="1"/>
            <a:r>
              <a:rPr lang="en-US" altLang="zh-CN" dirty="0"/>
              <a:t>attention</a:t>
            </a:r>
          </a:p>
          <a:p>
            <a:pPr lvl="1"/>
            <a:r>
              <a:rPr lang="en-US" altLang="zh-CN" dirty="0"/>
              <a:t>triangular attention</a:t>
            </a:r>
          </a:p>
          <a:p>
            <a:r>
              <a:rPr lang="en-US" altLang="zh-CN" dirty="0"/>
              <a:t>difference between AF2 and </a:t>
            </a:r>
            <a:r>
              <a:rPr lang="en-US" altLang="zh-CN" dirty="0" err="1"/>
              <a:t>trRosseta</a:t>
            </a:r>
            <a:endParaRPr lang="en-US" altLang="zh-CN" dirty="0"/>
          </a:p>
          <a:p>
            <a:pPr lvl="1"/>
            <a:r>
              <a:rPr lang="en-US" altLang="zh-CN" dirty="0"/>
              <a:t>architecture: attention vs convolution</a:t>
            </a:r>
          </a:p>
          <a:p>
            <a:pPr lvl="1"/>
            <a:r>
              <a:rPr lang="en-US" altLang="zh-CN" dirty="0"/>
              <a:t>output: 1 (ensemble from different models) vs L (from 1 prediction)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84543-19B7-AE01-445B-845EA83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7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54C-E252-4A9F-51CA-8879339B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 in the decoder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D7710D-BE8C-0BC6-0A09-B7DAEA7D6B0E}"/>
              </a:ext>
            </a:extLst>
          </p:cNvPr>
          <p:cNvGrpSpPr/>
          <p:nvPr/>
        </p:nvGrpSpPr>
        <p:grpSpPr>
          <a:xfrm>
            <a:off x="2946550" y="1994452"/>
            <a:ext cx="6919693" cy="4353226"/>
            <a:chOff x="2463700" y="1690688"/>
            <a:chExt cx="7402543" cy="46569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672261-0BA2-FAA3-0E82-E4AC0D3AD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3700" y="1690688"/>
              <a:ext cx="7264599" cy="465699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9F8349-B4DD-3041-A161-BA5B5A6FF58C}"/>
                </a:ext>
              </a:extLst>
            </p:cNvPr>
            <p:cNvSpPr/>
            <p:nvPr/>
          </p:nvSpPr>
          <p:spPr>
            <a:xfrm>
              <a:off x="8382000" y="5248438"/>
              <a:ext cx="1484243" cy="1099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263ED5-8154-177F-0386-9125CBFB804D}"/>
              </a:ext>
            </a:extLst>
          </p:cNvPr>
          <p:cNvSpPr txBox="1"/>
          <p:nvPr/>
        </p:nvSpPr>
        <p:spPr>
          <a:xfrm>
            <a:off x="5810250" y="59880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1, c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E53B9-8F25-0A6F-9A84-AB3321620A3E}"/>
              </a:ext>
            </a:extLst>
          </p:cNvPr>
          <p:cNvSpPr txBox="1"/>
          <p:nvPr/>
        </p:nvSpPr>
        <p:spPr>
          <a:xfrm>
            <a:off x="2539322" y="28003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1, c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660A4-E5B5-F7DF-B73E-98148ECA8E7B}"/>
              </a:ext>
            </a:extLst>
          </p:cNvPr>
          <p:cNvSpPr txBox="1"/>
          <p:nvPr/>
        </p:nvSpPr>
        <p:spPr>
          <a:xfrm>
            <a:off x="3301322" y="180978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L, c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C75AC-496E-DE23-83CC-7F2EE3261766}"/>
              </a:ext>
            </a:extLst>
          </p:cNvPr>
          <p:cNvSpPr txBox="1"/>
          <p:nvPr/>
        </p:nvSpPr>
        <p:spPr>
          <a:xfrm>
            <a:off x="8894246" y="39052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1, c</a:t>
            </a:r>
            <a:endParaRPr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1BB2A-F872-0407-9019-6CC189155F0B}"/>
              </a:ext>
            </a:extLst>
          </p:cNvPr>
          <p:cNvSpPr txBox="1"/>
          <p:nvPr/>
        </p:nvSpPr>
        <p:spPr>
          <a:xfrm>
            <a:off x="4965700" y="17174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1, L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328CD-A460-FE38-AF13-DD96DAA615B4}"/>
              </a:ext>
            </a:extLst>
          </p:cNvPr>
          <p:cNvSpPr txBox="1"/>
          <p:nvPr/>
        </p:nvSpPr>
        <p:spPr>
          <a:xfrm>
            <a:off x="6656915" y="18720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L, 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88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B7E2-15A4-AE00-857D-49A2CFCD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multiplication in attention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C9E03-46B7-20CB-5F4A-BE9ACEDD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Picture 9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6E69C4AB-6620-D8B1-9D3F-2B7FDD3B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50531" r="16245" b="13912"/>
          <a:stretch/>
        </p:blipFill>
        <p:spPr>
          <a:xfrm>
            <a:off x="838200" y="3810000"/>
            <a:ext cx="6273380" cy="2438399"/>
          </a:xfrm>
          <a:prstGeom prst="rect">
            <a:avLst/>
          </a:prstGeom>
        </p:spPr>
      </p:pic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97CA718-5270-8EC5-1372-48072AE09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8840" r="16245" b="51884"/>
          <a:stretch/>
        </p:blipFill>
        <p:spPr>
          <a:xfrm>
            <a:off x="838200" y="1690688"/>
            <a:ext cx="6273380" cy="20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8F45-E92B-ABE5-B823-AC059D19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Self-attention in the encoder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91521-3756-88A1-874E-DA915DEC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1C99D-74D4-5D3F-6E38-42F1EB46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20" y="2259495"/>
            <a:ext cx="2007833" cy="3861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6F9C2-5F9F-2217-61A4-5A7780B1D9EC}"/>
              </a:ext>
            </a:extLst>
          </p:cNvPr>
          <p:cNvSpPr txBox="1"/>
          <p:nvPr/>
        </p:nvSpPr>
        <p:spPr>
          <a:xfrm>
            <a:off x="3360352" y="511533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[L, C]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76990-59EF-45B9-FAB3-C9ACE3B53B57}"/>
              </a:ext>
            </a:extLst>
          </p:cNvPr>
          <p:cNvSpPr txBox="1"/>
          <p:nvPr/>
        </p:nvSpPr>
        <p:spPr>
          <a:xfrm>
            <a:off x="3360353" y="217335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[L, C]</a:t>
            </a:r>
            <a:endParaRPr lang="zh-CN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08B468-FB4A-9935-CE30-CA9E53C463FE}"/>
              </a:ext>
            </a:extLst>
          </p:cNvPr>
          <p:cNvGrpSpPr/>
          <p:nvPr/>
        </p:nvGrpSpPr>
        <p:grpSpPr>
          <a:xfrm>
            <a:off x="5028867" y="3232964"/>
            <a:ext cx="2850407" cy="3166197"/>
            <a:chOff x="5425573" y="2259495"/>
            <a:chExt cx="2850411" cy="31661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1950AC-3D1A-5340-2C72-DA3E1A01A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0512"/>
            <a:stretch/>
          </p:blipFill>
          <p:spPr>
            <a:xfrm>
              <a:off x="5716450" y="2587413"/>
              <a:ext cx="2559534" cy="260032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40F19A-6392-097F-D822-F2A5C41216BA}"/>
                </a:ext>
              </a:extLst>
            </p:cNvPr>
            <p:cNvSpPr txBox="1"/>
            <p:nvPr/>
          </p:nvSpPr>
          <p:spPr>
            <a:xfrm rot="16200000">
              <a:off x="5139598" y="3685447"/>
              <a:ext cx="9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queries</a:t>
              </a:r>
              <a:endParaRPr lang="zh-CN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D98ACB-FD36-BA0F-D435-DDBF7BA7CFC8}"/>
                </a:ext>
              </a:extLst>
            </p:cNvPr>
            <p:cNvSpPr txBox="1"/>
            <p:nvPr/>
          </p:nvSpPr>
          <p:spPr>
            <a:xfrm>
              <a:off x="6891130" y="5056360"/>
              <a:ext cx="65915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keys</a:t>
              </a:r>
              <a:endParaRPr lang="zh-CN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CD3DCB-A5B7-0B64-CF87-B71BAD05D9D3}"/>
                </a:ext>
              </a:extLst>
            </p:cNvPr>
            <p:cNvSpPr txBox="1"/>
            <p:nvPr/>
          </p:nvSpPr>
          <p:spPr>
            <a:xfrm>
              <a:off x="6056244" y="2259495"/>
              <a:ext cx="2204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attention score</a:t>
              </a:r>
              <a:endParaRPr lang="zh-CN" alt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8DBC35-F60D-0664-547E-00EB868EE9FA}"/>
              </a:ext>
            </a:extLst>
          </p:cNvPr>
          <p:cNvGrpSpPr/>
          <p:nvPr/>
        </p:nvGrpSpPr>
        <p:grpSpPr>
          <a:xfrm>
            <a:off x="8294199" y="3232964"/>
            <a:ext cx="2882480" cy="3166197"/>
            <a:chOff x="8830908" y="2259497"/>
            <a:chExt cx="2882484" cy="31661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8215A0-4559-234F-D4B5-7206C0E5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409"/>
            <a:stretch/>
          </p:blipFill>
          <p:spPr>
            <a:xfrm>
              <a:off x="9200242" y="2587412"/>
              <a:ext cx="2513150" cy="26003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25C2EB-4719-CB7C-C6ED-E2816D04786A}"/>
                </a:ext>
              </a:extLst>
            </p:cNvPr>
            <p:cNvSpPr txBox="1"/>
            <p:nvPr/>
          </p:nvSpPr>
          <p:spPr>
            <a:xfrm>
              <a:off x="9589468" y="2259497"/>
              <a:ext cx="1861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contact map</a:t>
              </a:r>
              <a:endParaRPr lang="zh-CN" alt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C8109E-768D-2705-2E9D-93BD0EDF9563}"/>
                </a:ext>
              </a:extLst>
            </p:cNvPr>
            <p:cNvSpPr txBox="1"/>
            <p:nvPr/>
          </p:nvSpPr>
          <p:spPr>
            <a:xfrm>
              <a:off x="9840410" y="5056362"/>
              <a:ext cx="155683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residue index</a:t>
              </a:r>
              <a:endParaRPr lang="zh-CN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D4A54C-8D89-C0C1-FA87-5795DC092A4E}"/>
                </a:ext>
              </a:extLst>
            </p:cNvPr>
            <p:cNvSpPr txBox="1"/>
            <p:nvPr/>
          </p:nvSpPr>
          <p:spPr>
            <a:xfrm rot="16200000">
              <a:off x="8237156" y="3688860"/>
              <a:ext cx="155683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residue index</a:t>
              </a:r>
              <a:endParaRPr lang="zh-CN" alt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6193B6A-5B2F-56F0-41F0-3BA595D7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439" r="28687" b="35147"/>
          <a:stretch/>
        </p:blipFill>
        <p:spPr>
          <a:xfrm>
            <a:off x="5454371" y="1793163"/>
            <a:ext cx="5805248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21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6BFC-B4C1-4127-D703-D852BF1F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multiplication in self-attention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7214-6D25-E1E1-3D50-284130B8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Picture 5" descr="A paper with text and symbols&#10;&#10;AI-generated content may be incorrect.">
            <a:extLst>
              <a:ext uri="{FF2B5EF4-FFF2-40B4-BE49-F238E27FC236}">
                <a16:creationId xmlns:a16="http://schemas.microsoft.com/office/drawing/2014/main" id="{CE9A152C-20F2-442E-A463-6A1B582CC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24652" r="13519" b="33922"/>
          <a:stretch/>
        </p:blipFill>
        <p:spPr>
          <a:xfrm>
            <a:off x="1457751" y="4221597"/>
            <a:ext cx="4268456" cy="1800000"/>
          </a:xfrm>
          <a:prstGeom prst="rect">
            <a:avLst/>
          </a:prstGeom>
        </p:spPr>
      </p:pic>
      <p:pic>
        <p:nvPicPr>
          <p:cNvPr id="8" name="Picture 7" descr="A white paper with black text and squares&#10;&#10;AI-generated content may be incorrect.">
            <a:extLst>
              <a:ext uri="{FF2B5EF4-FFF2-40B4-BE49-F238E27FC236}">
                <a16:creationId xmlns:a16="http://schemas.microsoft.com/office/drawing/2014/main" id="{F08F8F90-9ACA-D0DA-098D-EEE8AB10A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11691" r="12117" b="39517"/>
          <a:stretch/>
        </p:blipFill>
        <p:spPr>
          <a:xfrm>
            <a:off x="6465794" y="4221597"/>
            <a:ext cx="3938614" cy="1800000"/>
          </a:xfrm>
          <a:prstGeom prst="rect">
            <a:avLst/>
          </a:prstGeom>
        </p:spPr>
      </p:pic>
      <p:pic>
        <p:nvPicPr>
          <p:cNvPr id="9" name="Picture 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AC94CE7-7E72-51D4-B0B6-9CBE1D02C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8840" r="16245" b="51884"/>
          <a:stretch/>
        </p:blipFill>
        <p:spPr>
          <a:xfrm>
            <a:off x="1457751" y="2141165"/>
            <a:ext cx="4268456" cy="1366059"/>
          </a:xfrm>
          <a:prstGeom prst="rect">
            <a:avLst/>
          </a:prstGeom>
        </p:spPr>
      </p:pic>
      <p:pic>
        <p:nvPicPr>
          <p:cNvPr id="10" name="Picture 9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6133D5F9-7EB3-A1DF-E983-31995D496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50531" r="16245" b="13912"/>
          <a:stretch/>
        </p:blipFill>
        <p:spPr>
          <a:xfrm>
            <a:off x="6465794" y="2141165"/>
            <a:ext cx="3514522" cy="1366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34C7FA-712E-98E4-45E8-29E6FA4CEFB5}"/>
              </a:ext>
            </a:extLst>
          </p:cNvPr>
          <p:cNvSpPr txBox="1"/>
          <p:nvPr/>
        </p:nvSpPr>
        <p:spPr>
          <a:xfrm>
            <a:off x="1457751" y="3792686"/>
            <a:ext cx="221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self-attention</a:t>
            </a:r>
            <a:endParaRPr lang="zh-CN" alt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32AED-EDDB-93EF-81D4-3555C5B8D467}"/>
              </a:ext>
            </a:extLst>
          </p:cNvPr>
          <p:cNvSpPr txBox="1"/>
          <p:nvPr/>
        </p:nvSpPr>
        <p:spPr>
          <a:xfrm>
            <a:off x="1457751" y="1657934"/>
            <a:ext cx="221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attention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05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C8E8-8735-156E-C9F9-5831F899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Triangular attention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F1A2-DDF4-C4FC-196E-AA11A3D7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F2D56-04B9-8517-8C84-BBCD2ED7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49" r="27012"/>
          <a:stretch/>
        </p:blipFill>
        <p:spPr>
          <a:xfrm>
            <a:off x="838200" y="1464366"/>
            <a:ext cx="7901609" cy="3379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7D34E-D235-533C-2450-AC1ED4CD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/>
        </p:blipFill>
        <p:spPr>
          <a:xfrm>
            <a:off x="9385923" y="1464366"/>
            <a:ext cx="1822943" cy="1984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8FF67-5E6B-4DA2-16FF-5581FABB7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27" y="3640636"/>
            <a:ext cx="2909375" cy="4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655E-637B-811E-549A-64EAED57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 of </a:t>
            </a:r>
            <a:r>
              <a:rPr lang="en-US" altLang="zh-CN" dirty="0" err="1"/>
              <a:t>edge</a:t>
            </a:r>
            <a:r>
              <a:rPr lang="en-US" altLang="zh-CN" baseline="-25000" dirty="0" err="1"/>
              <a:t>jk</a:t>
            </a:r>
            <a:r>
              <a:rPr lang="en-US" altLang="zh-CN" dirty="0"/>
              <a:t> as an bias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A3903-9591-E094-E016-BA3457BC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Picture 8" descr="A paper with drawings on it&#10;&#10;AI-generated content may be incorrect.">
            <a:extLst>
              <a:ext uri="{FF2B5EF4-FFF2-40B4-BE49-F238E27FC236}">
                <a16:creationId xmlns:a16="http://schemas.microsoft.com/office/drawing/2014/main" id="{08A45D92-D45D-EF9E-EABE-1C26C7E0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3" b="7315"/>
          <a:stretch/>
        </p:blipFill>
        <p:spPr>
          <a:xfrm>
            <a:off x="838200" y="1849196"/>
            <a:ext cx="8033647" cy="43486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21D051A-B6FE-373A-B040-FD2D33CC5AC7}"/>
              </a:ext>
            </a:extLst>
          </p:cNvPr>
          <p:cNvSpPr/>
          <p:nvPr/>
        </p:nvSpPr>
        <p:spPr>
          <a:xfrm>
            <a:off x="5506278" y="2736573"/>
            <a:ext cx="258417" cy="258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94AD1-DA38-B5FA-D1DB-4EB84412734F}"/>
              </a:ext>
            </a:extLst>
          </p:cNvPr>
          <p:cNvSpPr txBox="1"/>
          <p:nvPr/>
        </p:nvSpPr>
        <p:spPr>
          <a:xfrm>
            <a:off x="5126951" y="3028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dot(</a:t>
            </a:r>
            <a:r>
              <a:rPr lang="en-US" altLang="zh-CN" dirty="0" err="1">
                <a:solidFill>
                  <a:srgbClr val="FF0000"/>
                </a:solidFill>
              </a:rPr>
              <a:t>ij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err="1">
                <a:solidFill>
                  <a:srgbClr val="FF0000"/>
                </a:solidFill>
              </a:rPr>
              <a:t>ik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48BCC-A069-DC6B-DCC9-4C4C851F149E}"/>
              </a:ext>
            </a:extLst>
          </p:cNvPr>
          <p:cNvSpPr txBox="1"/>
          <p:nvPr/>
        </p:nvSpPr>
        <p:spPr>
          <a:xfrm>
            <a:off x="5777129" y="48370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jk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9271-DF6A-D509-0AE0-E6647A851F94}"/>
              </a:ext>
            </a:extLst>
          </p:cNvPr>
          <p:cNvSpPr/>
          <p:nvPr/>
        </p:nvSpPr>
        <p:spPr>
          <a:xfrm>
            <a:off x="5635486" y="4707832"/>
            <a:ext cx="258417" cy="258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B7844-EB42-8290-B025-D23DEDC5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/>
        </p:blipFill>
        <p:spPr>
          <a:xfrm>
            <a:off x="9406686" y="2230814"/>
            <a:ext cx="1822943" cy="19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CBE72-FFEB-681C-72BC-B7CD8160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490" y="4407084"/>
            <a:ext cx="2909375" cy="4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655E-637B-811E-549A-64EAED57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 of </a:t>
            </a:r>
            <a:r>
              <a:rPr lang="en-US" altLang="zh-CN" dirty="0" err="1"/>
              <a:t>edge</a:t>
            </a:r>
            <a:r>
              <a:rPr lang="en-US" altLang="zh-CN" baseline="-25000" dirty="0" err="1"/>
              <a:t>jk</a:t>
            </a:r>
            <a:r>
              <a:rPr lang="en-US" altLang="zh-CN" dirty="0"/>
              <a:t> as an bias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A3903-9591-E094-E016-BA3457BC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90E2-3BF0-4CF8-A138-C440B543A1F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Picture 8" descr="A paper with drawings on it&#10;&#10;AI-generated content may be incorrect.">
            <a:extLst>
              <a:ext uri="{FF2B5EF4-FFF2-40B4-BE49-F238E27FC236}">
                <a16:creationId xmlns:a16="http://schemas.microsoft.com/office/drawing/2014/main" id="{08A45D92-D45D-EF9E-EABE-1C26C7E0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3" b="7315"/>
          <a:stretch/>
        </p:blipFill>
        <p:spPr>
          <a:xfrm>
            <a:off x="838200" y="1849196"/>
            <a:ext cx="8033647" cy="43486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21D051A-B6FE-373A-B040-FD2D33CC5AC7}"/>
              </a:ext>
            </a:extLst>
          </p:cNvPr>
          <p:cNvSpPr/>
          <p:nvPr/>
        </p:nvSpPr>
        <p:spPr>
          <a:xfrm>
            <a:off x="5506278" y="2736573"/>
            <a:ext cx="258417" cy="258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94AD1-DA38-B5FA-D1DB-4EB84412734F}"/>
              </a:ext>
            </a:extLst>
          </p:cNvPr>
          <p:cNvSpPr txBox="1"/>
          <p:nvPr/>
        </p:nvSpPr>
        <p:spPr>
          <a:xfrm>
            <a:off x="5126951" y="3028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dot(</a:t>
            </a:r>
            <a:r>
              <a:rPr lang="en-US" altLang="zh-CN" dirty="0" err="1">
                <a:solidFill>
                  <a:srgbClr val="FF0000"/>
                </a:solidFill>
              </a:rPr>
              <a:t>ij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err="1">
                <a:solidFill>
                  <a:srgbClr val="FF0000"/>
                </a:solidFill>
              </a:rPr>
              <a:t>ik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48BCC-A069-DC6B-DCC9-4C4C851F149E}"/>
              </a:ext>
            </a:extLst>
          </p:cNvPr>
          <p:cNvSpPr txBox="1"/>
          <p:nvPr/>
        </p:nvSpPr>
        <p:spPr>
          <a:xfrm>
            <a:off x="5777129" y="483704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jk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3D9271-DF6A-D509-0AE0-E6647A851F94}"/>
              </a:ext>
            </a:extLst>
          </p:cNvPr>
          <p:cNvSpPr/>
          <p:nvPr/>
        </p:nvSpPr>
        <p:spPr>
          <a:xfrm>
            <a:off x="5635486" y="4707832"/>
            <a:ext cx="258417" cy="258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B7844-EB42-8290-B025-D23DEDC5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/>
        </p:blipFill>
        <p:spPr>
          <a:xfrm>
            <a:off x="9406686" y="2230814"/>
            <a:ext cx="1822943" cy="19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CBE72-FFEB-681C-72BC-B7CD8160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490" y="4407084"/>
            <a:ext cx="2909375" cy="429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6B427-017D-5B35-70D4-D2C090765228}"/>
              </a:ext>
            </a:extLst>
          </p:cNvPr>
          <p:cNvSpPr txBox="1"/>
          <p:nvPr/>
        </p:nvSpPr>
        <p:spPr>
          <a:xfrm>
            <a:off x="962371" y="236724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[L, L, C]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CC2C9-6A16-F07B-4AFA-08CDCA470374}"/>
              </a:ext>
            </a:extLst>
          </p:cNvPr>
          <p:cNvSpPr txBox="1"/>
          <p:nvPr/>
        </p:nvSpPr>
        <p:spPr>
          <a:xfrm>
            <a:off x="624441" y="375209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[1, L, C]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E07B09-EEF9-961B-A661-8BFF98C3111B}"/>
              </a:ext>
            </a:extLst>
          </p:cNvPr>
          <p:cNvSpPr txBox="1"/>
          <p:nvPr/>
        </p:nvSpPr>
        <p:spPr>
          <a:xfrm>
            <a:off x="3871224" y="21825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[L, C]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9281-CFF1-C22A-4882-6E5FA893D42B}"/>
              </a:ext>
            </a:extLst>
          </p:cNvPr>
          <p:cNvSpPr txBox="1"/>
          <p:nvPr/>
        </p:nvSpPr>
        <p:spPr>
          <a:xfrm>
            <a:off x="5157804" y="147986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[C, L]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BFD0F-7D73-EB94-061B-D58A5EA92CC9}"/>
              </a:ext>
            </a:extLst>
          </p:cNvPr>
          <p:cNvSpPr txBox="1"/>
          <p:nvPr/>
        </p:nvSpPr>
        <p:spPr>
          <a:xfrm>
            <a:off x="5005404" y="35674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[L, L]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A7057-C909-02A1-FF60-F79E257CCCB3}"/>
              </a:ext>
            </a:extLst>
          </p:cNvPr>
          <p:cNvSpPr txBox="1"/>
          <p:nvPr/>
        </p:nvSpPr>
        <p:spPr>
          <a:xfrm>
            <a:off x="5086945" y="55526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[L, L]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ten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286</Words>
  <Application>Microsoft Office PowerPoint</Application>
  <PresentationFormat>Widescreen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等线</vt:lpstr>
      <vt:lpstr>Arial</vt:lpstr>
      <vt:lpstr>Office 主题​​</vt:lpstr>
      <vt:lpstr>PowerPoint Presentation</vt:lpstr>
      <vt:lpstr>Outline</vt:lpstr>
      <vt:lpstr>Attention in the decoder</vt:lpstr>
      <vt:lpstr>Matrix multiplication in attention</vt:lpstr>
      <vt:lpstr>Self-attention in the encoder</vt:lpstr>
      <vt:lpstr>Matrix multiplication in self-attention</vt:lpstr>
      <vt:lpstr>Triangular attention</vt:lpstr>
      <vt:lpstr>Addition of edgejk as an bias</vt:lpstr>
      <vt:lpstr>Addition of edgejk as an bias</vt:lpstr>
      <vt:lpstr>Structure module in AlphaFold 2</vt:lpstr>
      <vt:lpstr>Fold head in SPIRED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Yuankuan</dc:creator>
  <cp:lastModifiedBy>Yuankuan Zhang</cp:lastModifiedBy>
  <cp:revision>382</cp:revision>
  <dcterms:created xsi:type="dcterms:W3CDTF">2023-03-23T10:38:33Z</dcterms:created>
  <dcterms:modified xsi:type="dcterms:W3CDTF">2026-01-24T03:46:34Z</dcterms:modified>
</cp:coreProperties>
</file>